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8288000" cy="10287000"/>
  <p:notesSz cx="6858000" cy="9144000"/>
  <p:embeddedFontLst>
    <p:embeddedFont>
      <p:font typeface="TT Ramillas" panose="020B0604020202020204" charset="0"/>
      <p:regular r:id="rId28"/>
    </p:embeddedFont>
    <p:embeddedFont>
      <p:font typeface="TT Ramillas Bold" panose="020B0604020202020204" charset="0"/>
      <p:regular r:id="rId29"/>
    </p:embeddedFont>
    <p:embeddedFont>
      <p:font typeface="TT Ramillas Bold Italics" panose="020B0604020202020204" charset="0"/>
      <p:regular r:id="rId30"/>
    </p:embeddedFont>
    <p:embeddedFont>
      <p:font typeface="TT Ramillas Italics" panose="020B060402020202020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859905" y="3024642"/>
            <a:ext cx="12652072" cy="4993005"/>
          </a:xfrm>
          <a:prstGeom prst="rect">
            <a:avLst/>
          </a:prstGeom>
        </p:spPr>
        <p:txBody>
          <a:bodyPr lIns="0" tIns="0" rIns="0" bIns="0" rtlCol="0" anchor="t">
            <a:spAutoFit/>
          </a:bodyPr>
          <a:lstStyle/>
          <a:p>
            <a:pPr algn="ctr">
              <a:lnSpc>
                <a:spcPts val="13109"/>
              </a:lnSpc>
            </a:pPr>
            <a:r>
              <a:rPr lang="en-US" sz="11499">
                <a:solidFill>
                  <a:srgbClr val="F5F3F3"/>
                </a:solidFill>
                <a:latin typeface="TT Ramillas"/>
                <a:ea typeface="TT Ramillas"/>
                <a:cs typeface="TT Ramillas"/>
                <a:sym typeface="TT Ramillas"/>
              </a:rPr>
              <a:t> </a:t>
            </a:r>
            <a:r>
              <a:rPr lang="en-US" sz="11499">
                <a:solidFill>
                  <a:srgbClr val="000000"/>
                </a:solidFill>
                <a:latin typeface="TT Ramillas"/>
                <a:ea typeface="TT Ramillas"/>
                <a:cs typeface="TT Ramillas"/>
                <a:sym typeface="TT Ramillas"/>
              </a:rPr>
              <a:t>PROCEDIMIENTO DE SELECCIÓN</a:t>
            </a:r>
          </a:p>
          <a:p>
            <a:pPr marL="0" lvl="0" indent="0" algn="ctr">
              <a:lnSpc>
                <a:spcPts val="13109"/>
              </a:lnSpc>
            </a:pPr>
            <a:r>
              <a:rPr lang="en-US" sz="11499">
                <a:solidFill>
                  <a:srgbClr val="000000"/>
                </a:solidFill>
                <a:latin typeface="TT Ramillas"/>
                <a:ea typeface="TT Ramillas"/>
                <a:cs typeface="TT Ramillas"/>
                <a:sym typeface="TT Ramillas"/>
              </a:rPr>
              <a:t>LEY N° 32069</a:t>
            </a:r>
          </a:p>
        </p:txBody>
      </p:sp>
      <p:grpSp>
        <p:nvGrpSpPr>
          <p:cNvPr id="3" name="Group 3"/>
          <p:cNvGrpSpPr/>
          <p:nvPr/>
        </p:nvGrpSpPr>
        <p:grpSpPr>
          <a:xfrm>
            <a:off x="5691820" y="8017646"/>
            <a:ext cx="6611834" cy="564786"/>
            <a:chOff x="0" y="0"/>
            <a:chExt cx="2345775" cy="200377"/>
          </a:xfrm>
        </p:grpSpPr>
        <p:sp>
          <p:nvSpPr>
            <p:cNvPr id="4" name="Freeform 4"/>
            <p:cNvSpPr/>
            <p:nvPr/>
          </p:nvSpPr>
          <p:spPr>
            <a:xfrm>
              <a:off x="0" y="0"/>
              <a:ext cx="2345775" cy="200377"/>
            </a:xfrm>
            <a:custGeom>
              <a:avLst/>
              <a:gdLst/>
              <a:ahLst/>
              <a:cxnLst/>
              <a:rect l="l" t="t" r="r" b="b"/>
              <a:pathLst>
                <a:path w="2345775" h="200377">
                  <a:moveTo>
                    <a:pt x="0" y="0"/>
                  </a:moveTo>
                  <a:lnTo>
                    <a:pt x="2345775" y="0"/>
                  </a:lnTo>
                  <a:lnTo>
                    <a:pt x="2345775" y="200377"/>
                  </a:lnTo>
                  <a:lnTo>
                    <a:pt x="0" y="200377"/>
                  </a:lnTo>
                  <a:close/>
                </a:path>
              </a:pathLst>
            </a:custGeom>
            <a:solidFill>
              <a:srgbClr val="FFFFFF"/>
            </a:solidFill>
            <a:ln cap="sq">
              <a:noFill/>
              <a:prstDash val="solid"/>
              <a:miter/>
            </a:ln>
          </p:spPr>
          <p:txBody>
            <a:bodyPr/>
            <a:lstStyle/>
            <a:p>
              <a:endParaRPr lang="es-PE"/>
            </a:p>
          </p:txBody>
        </p:sp>
        <p:sp>
          <p:nvSpPr>
            <p:cNvPr id="5" name="TextBox 5"/>
            <p:cNvSpPr txBox="1"/>
            <p:nvPr/>
          </p:nvSpPr>
          <p:spPr>
            <a:xfrm>
              <a:off x="0" y="-38100"/>
              <a:ext cx="2345775" cy="238477"/>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6629777" y="343614"/>
            <a:ext cx="5112328" cy="2385753"/>
          </a:xfrm>
          <a:custGeom>
            <a:avLst/>
            <a:gdLst/>
            <a:ahLst/>
            <a:cxnLst/>
            <a:rect l="l" t="t" r="r" b="b"/>
            <a:pathLst>
              <a:path w="5112328" h="2385753">
                <a:moveTo>
                  <a:pt x="0" y="0"/>
                </a:moveTo>
                <a:lnTo>
                  <a:pt x="5112328" y="0"/>
                </a:lnTo>
                <a:lnTo>
                  <a:pt x="5112328" y="2385753"/>
                </a:lnTo>
                <a:lnTo>
                  <a:pt x="0" y="2385753"/>
                </a:lnTo>
                <a:lnTo>
                  <a:pt x="0" y="0"/>
                </a:lnTo>
                <a:close/>
              </a:path>
            </a:pathLst>
          </a:custGeom>
          <a:blipFill>
            <a:blip r:embed="rId2"/>
            <a:stretch>
              <a:fillRect/>
            </a:stretch>
          </a:blipFill>
        </p:spPr>
        <p:txBody>
          <a:bodyPr/>
          <a:lstStyle/>
          <a:p>
            <a:endParaRPr lang="es-PE"/>
          </a:p>
        </p:txBody>
      </p:sp>
      <p:sp>
        <p:nvSpPr>
          <p:cNvPr id="7" name="TextBox 7"/>
          <p:cNvSpPr txBox="1"/>
          <p:nvPr/>
        </p:nvSpPr>
        <p:spPr>
          <a:xfrm>
            <a:off x="5714759" y="8301188"/>
            <a:ext cx="6942363" cy="505340"/>
          </a:xfrm>
          <a:prstGeom prst="rect">
            <a:avLst/>
          </a:prstGeom>
        </p:spPr>
        <p:txBody>
          <a:bodyPr lIns="0" tIns="0" rIns="0" bIns="0" rtlCol="0" anchor="t">
            <a:spAutoFit/>
          </a:bodyPr>
          <a:lstStyle/>
          <a:p>
            <a:pPr algn="ctr">
              <a:lnSpc>
                <a:spcPts val="4171"/>
              </a:lnSpc>
              <a:spcBef>
                <a:spcPct val="0"/>
              </a:spcBef>
            </a:pPr>
            <a:r>
              <a:rPr lang="en-US" sz="2979" i="1">
                <a:solidFill>
                  <a:srgbClr val="000000"/>
                </a:solidFill>
                <a:latin typeface="TT Ramillas Italics"/>
                <a:ea typeface="TT Ramillas Italics"/>
                <a:cs typeface="TT Ramillas Italics"/>
                <a:sym typeface="TT Ramillas Italics"/>
              </a:rPr>
              <a:t>Asignatura: Contrataciones con el Estado</a:t>
            </a:r>
          </a:p>
        </p:txBody>
      </p:sp>
      <p:sp>
        <p:nvSpPr>
          <p:cNvPr id="8" name="TextBox 8"/>
          <p:cNvSpPr txBox="1"/>
          <p:nvPr/>
        </p:nvSpPr>
        <p:spPr>
          <a:xfrm>
            <a:off x="6026286" y="8977055"/>
            <a:ext cx="6235427" cy="505340"/>
          </a:xfrm>
          <a:prstGeom prst="rect">
            <a:avLst/>
          </a:prstGeom>
        </p:spPr>
        <p:txBody>
          <a:bodyPr lIns="0" tIns="0" rIns="0" bIns="0" rtlCol="0" anchor="t">
            <a:spAutoFit/>
          </a:bodyPr>
          <a:lstStyle/>
          <a:p>
            <a:pPr algn="ctr">
              <a:lnSpc>
                <a:spcPts val="4171"/>
              </a:lnSpc>
              <a:spcBef>
                <a:spcPct val="0"/>
              </a:spcBef>
            </a:pPr>
            <a:r>
              <a:rPr lang="en-US" sz="2979" i="1">
                <a:solidFill>
                  <a:srgbClr val="000000"/>
                </a:solidFill>
                <a:latin typeface="TT Ramillas Italics"/>
                <a:ea typeface="TT Ramillas Italics"/>
                <a:cs typeface="TT Ramillas Italics"/>
                <a:sym typeface="TT Ramillas Italics"/>
              </a:rPr>
              <a:t>Docente: Dr. Jorge Abel Ruiz Bautista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sp>
        <p:nvSpPr>
          <p:cNvPr id="2" name="TextBox 2"/>
          <p:cNvSpPr txBox="1"/>
          <p:nvPr/>
        </p:nvSpPr>
        <p:spPr>
          <a:xfrm>
            <a:off x="3119536" y="693594"/>
            <a:ext cx="11581777" cy="1418562"/>
          </a:xfrm>
          <a:prstGeom prst="rect">
            <a:avLst/>
          </a:prstGeom>
        </p:spPr>
        <p:txBody>
          <a:bodyPr lIns="0" tIns="0" rIns="0" bIns="0" rtlCol="0" anchor="t">
            <a:spAutoFit/>
          </a:bodyPr>
          <a:lstStyle/>
          <a:p>
            <a:pPr algn="l">
              <a:lnSpc>
                <a:spcPts val="5600"/>
              </a:lnSpc>
            </a:pPr>
            <a:r>
              <a:rPr lang="en-US" sz="4913">
                <a:solidFill>
                  <a:srgbClr val="000000"/>
                </a:solidFill>
                <a:latin typeface="TT Ramillas"/>
                <a:ea typeface="TT Ramillas"/>
                <a:cs typeface="TT Ramillas"/>
                <a:sym typeface="TT Ramillas"/>
              </a:rPr>
              <a:t>SUBCAPÍTULO 3 </a:t>
            </a:r>
          </a:p>
          <a:p>
            <a:pPr marL="0" lvl="0" indent="0" algn="l">
              <a:lnSpc>
                <a:spcPts val="5600"/>
              </a:lnSpc>
              <a:spcBef>
                <a:spcPct val="0"/>
              </a:spcBef>
            </a:pPr>
            <a:r>
              <a:rPr lang="en-US" sz="4913">
                <a:solidFill>
                  <a:srgbClr val="000000"/>
                </a:solidFill>
                <a:latin typeface="TT Ramillas"/>
                <a:ea typeface="TT Ramillas"/>
                <a:cs typeface="TT Ramillas"/>
                <a:sym typeface="TT Ramillas"/>
              </a:rPr>
              <a:t>CUESTIONAMIENTOS A LAS BASES*</a:t>
            </a:r>
          </a:p>
        </p:txBody>
      </p:sp>
      <p:grpSp>
        <p:nvGrpSpPr>
          <p:cNvPr id="3" name="Group 3"/>
          <p:cNvGrpSpPr/>
          <p:nvPr/>
        </p:nvGrpSpPr>
        <p:grpSpPr>
          <a:xfrm>
            <a:off x="-1307930" y="-535143"/>
            <a:ext cx="3020465" cy="11934400"/>
            <a:chOff x="0" y="0"/>
            <a:chExt cx="795514" cy="3143216"/>
          </a:xfrm>
        </p:grpSpPr>
        <p:sp>
          <p:nvSpPr>
            <p:cNvPr id="4" name="Freeform 4"/>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82E64"/>
            </a:solidFill>
          </p:spPr>
          <p:txBody>
            <a:bodyPr/>
            <a:lstStyle/>
            <a:p>
              <a:endParaRPr lang="es-PE"/>
            </a:p>
          </p:txBody>
        </p:sp>
        <p:sp>
          <p:nvSpPr>
            <p:cNvPr id="5" name="TextBox 5"/>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7" name="Freeform 7"/>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sp>
        <p:nvSpPr>
          <p:cNvPr id="8" name="TextBox 8"/>
          <p:cNvSpPr txBox="1"/>
          <p:nvPr/>
        </p:nvSpPr>
        <p:spPr>
          <a:xfrm>
            <a:off x="3119536" y="9535398"/>
            <a:ext cx="7636875" cy="405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*Reglamento de la Ley N° 32069</a:t>
            </a:r>
          </a:p>
        </p:txBody>
      </p:sp>
      <p:sp>
        <p:nvSpPr>
          <p:cNvPr id="9" name="TextBox 9"/>
          <p:cNvSpPr txBox="1"/>
          <p:nvPr/>
        </p:nvSpPr>
        <p:spPr>
          <a:xfrm>
            <a:off x="3093441" y="2396558"/>
            <a:ext cx="12101118" cy="6532650"/>
          </a:xfrm>
          <a:prstGeom prst="rect">
            <a:avLst/>
          </a:prstGeom>
        </p:spPr>
        <p:txBody>
          <a:bodyPr lIns="0" tIns="0" rIns="0" bIns="0" rtlCol="0" anchor="t">
            <a:spAutoFit/>
          </a:bodyPr>
          <a:lstStyle/>
          <a:p>
            <a:pPr algn="just">
              <a:lnSpc>
                <a:spcPts val="3232"/>
              </a:lnSpc>
            </a:pPr>
            <a:r>
              <a:rPr lang="en-US" sz="2309" b="1">
                <a:solidFill>
                  <a:srgbClr val="000000"/>
                </a:solidFill>
                <a:latin typeface="TT Ramillas Bold"/>
                <a:ea typeface="TT Ramillas Bold"/>
                <a:cs typeface="TT Ramillas Bold"/>
                <a:sym typeface="TT Ramillas Bold"/>
              </a:rPr>
              <a:t>Artículo 73. Consultas y observaciones </a:t>
            </a:r>
          </a:p>
          <a:p>
            <a:pPr algn="just">
              <a:lnSpc>
                <a:spcPts val="3232"/>
              </a:lnSpc>
            </a:pPr>
            <a:r>
              <a:rPr lang="en-US" sz="2309">
                <a:solidFill>
                  <a:srgbClr val="000000"/>
                </a:solidFill>
                <a:latin typeface="TT Ramillas"/>
                <a:ea typeface="TT Ramillas"/>
                <a:cs typeface="TT Ramillas"/>
                <a:sym typeface="TT Ramillas"/>
              </a:rPr>
              <a:t>73.1 Los participantes pueden formular observaciones y/o consultas a las bases en los procedimientos de selección que contemplen dicha etapa, a través de la Pladicop, en un plazo no menor a siete días hábiles contados desde el día siguiente de la convocatoria. En las modalidades abreviadas este plazo es no menor a tres días hábiles. </a:t>
            </a:r>
          </a:p>
          <a:p>
            <a:pPr algn="just">
              <a:lnSpc>
                <a:spcPts val="3232"/>
              </a:lnSpc>
            </a:pPr>
            <a:r>
              <a:rPr lang="en-US" sz="2309">
                <a:solidFill>
                  <a:srgbClr val="000000"/>
                </a:solidFill>
                <a:latin typeface="TT Ramillas"/>
                <a:ea typeface="TT Ramillas"/>
                <a:cs typeface="TT Ramillas"/>
                <a:sym typeface="TT Ramillas"/>
              </a:rPr>
              <a:t>73.2 Las consultas son pedidos de aclaración o información adicional a las disposiciones recogidas en las bases. </a:t>
            </a:r>
          </a:p>
          <a:p>
            <a:pPr algn="just">
              <a:lnSpc>
                <a:spcPts val="3232"/>
              </a:lnSpc>
            </a:pPr>
            <a:r>
              <a:rPr lang="en-US" sz="2309">
                <a:solidFill>
                  <a:srgbClr val="000000"/>
                </a:solidFill>
                <a:latin typeface="TT Ramillas"/>
                <a:ea typeface="TT Ramillas"/>
                <a:cs typeface="TT Ramillas"/>
                <a:sym typeface="TT Ramillas"/>
              </a:rPr>
              <a:t>73.3 Mediante las observaciones los participantes comunican de manera fundamentada los supuestos incumplimientos a la normativa de Contrataciones Públicas u otras normas complementarias o conexas que tuvieran relación con el objeto de la contratación. </a:t>
            </a:r>
          </a:p>
          <a:p>
            <a:pPr algn="just">
              <a:lnSpc>
                <a:spcPts val="3232"/>
              </a:lnSpc>
            </a:pPr>
            <a:r>
              <a:rPr lang="en-US" sz="2309">
                <a:solidFill>
                  <a:srgbClr val="000000"/>
                </a:solidFill>
                <a:latin typeface="TT Ramillas"/>
                <a:ea typeface="TT Ramillas"/>
                <a:cs typeface="TT Ramillas"/>
                <a:sym typeface="TT Ramillas"/>
              </a:rPr>
              <a:t>73.4 El oficial de compra o el comité o la DEC, en coordinación con el jurado, según corresponda, elabora el pliego de absolución de consultas y observaciones; en el caso de las observaciones se indica si estas se acogen, se acogen parcialmente o no se acogen. El referido pliego se publica en la Pladicop con las bases integradas, las cuales contienen las modificaciones o precisiones formuladas, y se constituyen en las reglas definitivas del procedimiento.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sp>
        <p:nvSpPr>
          <p:cNvPr id="2" name="TextBox 2"/>
          <p:cNvSpPr txBox="1"/>
          <p:nvPr/>
        </p:nvSpPr>
        <p:spPr>
          <a:xfrm>
            <a:off x="3119536" y="1229890"/>
            <a:ext cx="11581777" cy="1418562"/>
          </a:xfrm>
          <a:prstGeom prst="rect">
            <a:avLst/>
          </a:prstGeom>
        </p:spPr>
        <p:txBody>
          <a:bodyPr lIns="0" tIns="0" rIns="0" bIns="0" rtlCol="0" anchor="t">
            <a:spAutoFit/>
          </a:bodyPr>
          <a:lstStyle/>
          <a:p>
            <a:pPr algn="l">
              <a:lnSpc>
                <a:spcPts val="5600"/>
              </a:lnSpc>
            </a:pPr>
            <a:r>
              <a:rPr lang="en-US" sz="4913">
                <a:solidFill>
                  <a:srgbClr val="000000"/>
                </a:solidFill>
                <a:latin typeface="TT Ramillas"/>
                <a:ea typeface="TT Ramillas"/>
                <a:cs typeface="TT Ramillas"/>
                <a:sym typeface="TT Ramillas"/>
              </a:rPr>
              <a:t>SUBCAPÍTULO 3 </a:t>
            </a:r>
          </a:p>
          <a:p>
            <a:pPr marL="0" lvl="0" indent="0" algn="l">
              <a:lnSpc>
                <a:spcPts val="5600"/>
              </a:lnSpc>
              <a:spcBef>
                <a:spcPct val="0"/>
              </a:spcBef>
            </a:pPr>
            <a:r>
              <a:rPr lang="en-US" sz="4913">
                <a:solidFill>
                  <a:srgbClr val="000000"/>
                </a:solidFill>
                <a:latin typeface="TT Ramillas"/>
                <a:ea typeface="TT Ramillas"/>
                <a:cs typeface="TT Ramillas"/>
                <a:sym typeface="TT Ramillas"/>
              </a:rPr>
              <a:t>CUESTIONAMIENTOS A LAS BASES*</a:t>
            </a:r>
          </a:p>
        </p:txBody>
      </p:sp>
      <p:grpSp>
        <p:nvGrpSpPr>
          <p:cNvPr id="3" name="Group 3"/>
          <p:cNvGrpSpPr/>
          <p:nvPr/>
        </p:nvGrpSpPr>
        <p:grpSpPr>
          <a:xfrm>
            <a:off x="-1307930" y="-535143"/>
            <a:ext cx="3020465" cy="11934400"/>
            <a:chOff x="0" y="0"/>
            <a:chExt cx="795514" cy="3143216"/>
          </a:xfrm>
        </p:grpSpPr>
        <p:sp>
          <p:nvSpPr>
            <p:cNvPr id="4" name="Freeform 4"/>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82E64"/>
            </a:solidFill>
          </p:spPr>
          <p:txBody>
            <a:bodyPr/>
            <a:lstStyle/>
            <a:p>
              <a:endParaRPr lang="es-PE"/>
            </a:p>
          </p:txBody>
        </p:sp>
        <p:sp>
          <p:nvSpPr>
            <p:cNvPr id="5" name="TextBox 5"/>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7" name="Freeform 7"/>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sp>
        <p:nvSpPr>
          <p:cNvPr id="8" name="TextBox 8"/>
          <p:cNvSpPr txBox="1"/>
          <p:nvPr/>
        </p:nvSpPr>
        <p:spPr>
          <a:xfrm>
            <a:off x="3119536" y="9535398"/>
            <a:ext cx="7636875" cy="405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*Reglamento de la Ley N° 32069</a:t>
            </a:r>
          </a:p>
        </p:txBody>
      </p:sp>
      <p:sp>
        <p:nvSpPr>
          <p:cNvPr id="9" name="TextBox 9"/>
          <p:cNvSpPr txBox="1"/>
          <p:nvPr/>
        </p:nvSpPr>
        <p:spPr>
          <a:xfrm>
            <a:off x="3093441" y="2986077"/>
            <a:ext cx="12101118" cy="5713500"/>
          </a:xfrm>
          <a:prstGeom prst="rect">
            <a:avLst/>
          </a:prstGeom>
        </p:spPr>
        <p:txBody>
          <a:bodyPr lIns="0" tIns="0" rIns="0" bIns="0" rtlCol="0" anchor="t">
            <a:spAutoFit/>
          </a:bodyPr>
          <a:lstStyle/>
          <a:p>
            <a:pPr algn="just">
              <a:lnSpc>
                <a:spcPts val="3232"/>
              </a:lnSpc>
            </a:pPr>
            <a:r>
              <a:rPr lang="en-US" sz="2309" b="1">
                <a:solidFill>
                  <a:srgbClr val="000000"/>
                </a:solidFill>
                <a:latin typeface="TT Ramillas Bold"/>
                <a:ea typeface="TT Ramillas Bold"/>
                <a:cs typeface="TT Ramillas Bold"/>
                <a:sym typeface="TT Ramillas Bold"/>
              </a:rPr>
              <a:t>Artículo 73. Consultas y observaciones </a:t>
            </a:r>
          </a:p>
          <a:p>
            <a:pPr algn="just">
              <a:lnSpc>
                <a:spcPts val="3232"/>
              </a:lnSpc>
            </a:pPr>
            <a:r>
              <a:rPr lang="en-US" sz="2309">
                <a:solidFill>
                  <a:srgbClr val="000000"/>
                </a:solidFill>
                <a:latin typeface="TT Ramillas"/>
                <a:ea typeface="TT Ramillas"/>
                <a:cs typeface="TT Ramillas"/>
                <a:sym typeface="TT Ramillas"/>
              </a:rPr>
              <a:t>73.5 Si como resultado de una consulta u observación corresponde precisar o ajustar el requerimiento, el oficial de compra, el comité o la DEC, en coordinación con el jurado, realiza las propuestas de modificaciones que corresponda y solicita al área usuaria su no objeción a fin de que confirme que el requerimiento satisface su necesidad. En caso el área usuaria objete la modificación del requerimiento sustentando que este no satisface su necesidad, los evaluadores devuelven el expediente de contratación a la DEC a fin de que se evalúe la nulidad del procedimiento de selección por no satisfacer la necesidad de la entidad contratante y por ende, su finalidad pública. (...) </a:t>
            </a:r>
          </a:p>
          <a:p>
            <a:pPr algn="just">
              <a:lnSpc>
                <a:spcPts val="3232"/>
              </a:lnSpc>
            </a:pPr>
            <a:r>
              <a:rPr lang="en-US" sz="2309">
                <a:solidFill>
                  <a:srgbClr val="000000"/>
                </a:solidFill>
                <a:latin typeface="TT Ramillas"/>
                <a:ea typeface="TT Ramillas"/>
                <a:cs typeface="TT Ramillas"/>
                <a:sym typeface="TT Ramillas"/>
              </a:rPr>
              <a:t>73.6 En los procedimientos de selección en cuya interacción con el mercado se hubiera realizado la difusión del requerimiento, sólo pueden formularse observaciones o consultas que no hubieran sido absueltas en esta etapa. </a:t>
            </a:r>
          </a:p>
          <a:p>
            <a:pPr algn="just">
              <a:lnSpc>
                <a:spcPts val="3232"/>
              </a:lnSpc>
            </a:pPr>
            <a:r>
              <a:rPr lang="en-US" sz="2309">
                <a:solidFill>
                  <a:srgbClr val="000000"/>
                </a:solidFill>
                <a:latin typeface="TT Ramillas"/>
                <a:ea typeface="TT Ramillas"/>
                <a:cs typeface="TT Ramillas"/>
                <a:sym typeface="TT Ramillas"/>
              </a:rPr>
              <a:t>73.7 Cuando exista divergencia entre lo indicado en el pliego de absolución de consultas y observaciones y las bases integradas, prevalece lo absuelto en el referido pliego.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sp>
        <p:nvSpPr>
          <p:cNvPr id="2" name="TextBox 2"/>
          <p:cNvSpPr txBox="1"/>
          <p:nvPr/>
        </p:nvSpPr>
        <p:spPr>
          <a:xfrm>
            <a:off x="3093441" y="1313253"/>
            <a:ext cx="11581777" cy="1418562"/>
          </a:xfrm>
          <a:prstGeom prst="rect">
            <a:avLst/>
          </a:prstGeom>
        </p:spPr>
        <p:txBody>
          <a:bodyPr lIns="0" tIns="0" rIns="0" bIns="0" rtlCol="0" anchor="t">
            <a:spAutoFit/>
          </a:bodyPr>
          <a:lstStyle/>
          <a:p>
            <a:pPr algn="l">
              <a:lnSpc>
                <a:spcPts val="5600"/>
              </a:lnSpc>
            </a:pPr>
            <a:r>
              <a:rPr lang="en-US" sz="4913">
                <a:solidFill>
                  <a:srgbClr val="000000"/>
                </a:solidFill>
                <a:latin typeface="TT Ramillas"/>
                <a:ea typeface="TT Ramillas"/>
                <a:cs typeface="TT Ramillas"/>
                <a:sym typeface="TT Ramillas"/>
              </a:rPr>
              <a:t>SUBCAPÍTULO 3 </a:t>
            </a:r>
          </a:p>
          <a:p>
            <a:pPr marL="0" lvl="0" indent="0" algn="l">
              <a:lnSpc>
                <a:spcPts val="5600"/>
              </a:lnSpc>
              <a:spcBef>
                <a:spcPct val="0"/>
              </a:spcBef>
            </a:pPr>
            <a:r>
              <a:rPr lang="en-US" sz="4913">
                <a:solidFill>
                  <a:srgbClr val="000000"/>
                </a:solidFill>
                <a:latin typeface="TT Ramillas"/>
                <a:ea typeface="TT Ramillas"/>
                <a:cs typeface="TT Ramillas"/>
                <a:sym typeface="TT Ramillas"/>
              </a:rPr>
              <a:t>CUESTIONAMIENTOS A LAS BASES*</a:t>
            </a:r>
          </a:p>
        </p:txBody>
      </p:sp>
      <p:grpSp>
        <p:nvGrpSpPr>
          <p:cNvPr id="3" name="Group 3"/>
          <p:cNvGrpSpPr/>
          <p:nvPr/>
        </p:nvGrpSpPr>
        <p:grpSpPr>
          <a:xfrm>
            <a:off x="-1307930" y="-535143"/>
            <a:ext cx="3020465" cy="11934400"/>
            <a:chOff x="0" y="0"/>
            <a:chExt cx="795514" cy="3143216"/>
          </a:xfrm>
        </p:grpSpPr>
        <p:sp>
          <p:nvSpPr>
            <p:cNvPr id="4" name="Freeform 4"/>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82E64"/>
            </a:solidFill>
          </p:spPr>
          <p:txBody>
            <a:bodyPr/>
            <a:lstStyle/>
            <a:p>
              <a:endParaRPr lang="es-PE"/>
            </a:p>
          </p:txBody>
        </p:sp>
        <p:sp>
          <p:nvSpPr>
            <p:cNvPr id="5" name="TextBox 5"/>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7" name="Freeform 7"/>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sp>
        <p:nvSpPr>
          <p:cNvPr id="8" name="TextBox 8"/>
          <p:cNvSpPr txBox="1"/>
          <p:nvPr/>
        </p:nvSpPr>
        <p:spPr>
          <a:xfrm>
            <a:off x="3119536" y="9535398"/>
            <a:ext cx="7636875" cy="405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*Reglamento de la Ley N° 32069</a:t>
            </a:r>
          </a:p>
        </p:txBody>
      </p:sp>
      <p:sp>
        <p:nvSpPr>
          <p:cNvPr id="9" name="TextBox 9"/>
          <p:cNvSpPr txBox="1"/>
          <p:nvPr/>
        </p:nvSpPr>
        <p:spPr>
          <a:xfrm>
            <a:off x="3093441" y="3064324"/>
            <a:ext cx="12101118" cy="5713500"/>
          </a:xfrm>
          <a:prstGeom prst="rect">
            <a:avLst/>
          </a:prstGeom>
        </p:spPr>
        <p:txBody>
          <a:bodyPr lIns="0" tIns="0" rIns="0" bIns="0" rtlCol="0" anchor="t">
            <a:spAutoFit/>
          </a:bodyPr>
          <a:lstStyle/>
          <a:p>
            <a:pPr algn="just">
              <a:lnSpc>
                <a:spcPts val="3232"/>
              </a:lnSpc>
            </a:pPr>
            <a:r>
              <a:rPr lang="en-US" sz="2309" b="1">
                <a:solidFill>
                  <a:srgbClr val="000000"/>
                </a:solidFill>
                <a:latin typeface="TT Ramillas Bold"/>
                <a:ea typeface="TT Ramillas Bold"/>
                <a:cs typeface="TT Ramillas Bold"/>
                <a:sym typeface="TT Ramillas Bold"/>
              </a:rPr>
              <a:t>Artículo 74. Elevación del pliego de absolución de consultas y observaciones </a:t>
            </a:r>
          </a:p>
          <a:p>
            <a:pPr algn="just">
              <a:lnSpc>
                <a:spcPts val="3232"/>
              </a:lnSpc>
            </a:pPr>
            <a:r>
              <a:rPr lang="en-US" sz="2309">
                <a:solidFill>
                  <a:srgbClr val="000000"/>
                </a:solidFill>
                <a:latin typeface="TT Ramillas"/>
                <a:ea typeface="TT Ramillas"/>
                <a:cs typeface="TT Ramillas"/>
                <a:sym typeface="TT Ramillas"/>
              </a:rPr>
              <a:t>74.1 En los procedimientos de selección que permiten cuestionar el pliego de absolución de consultas y observaciones y las bases integradas, éstos pueden ser elevados por la entidad contratante al OECE a través de la Pladicop. Los cuestionamientos se sustentan en supuestas vulneraciones a la normativa de contrataciones públicas, a los principios que la rigen u otra normativa que tenga relación con el objeto de contratación. </a:t>
            </a:r>
          </a:p>
          <a:p>
            <a:pPr algn="just">
              <a:lnSpc>
                <a:spcPts val="3232"/>
              </a:lnSpc>
            </a:pPr>
            <a:r>
              <a:rPr lang="en-US" sz="2309">
                <a:solidFill>
                  <a:srgbClr val="000000"/>
                </a:solidFill>
                <a:latin typeface="TT Ramillas"/>
                <a:ea typeface="TT Ramillas"/>
                <a:cs typeface="TT Ramillas"/>
                <a:sym typeface="TT Ramillas"/>
              </a:rPr>
              <a:t>74.2 Los cuestionamientos son presentados por los proveedores en el plazo de tres días hábiles siguientes a la publicación del pliego de absolución de consultas y observaciones y la integración de bases en la mencionada plataforma, cumpliendo los requisitos establecidos por el OECE mediante directiva. </a:t>
            </a:r>
          </a:p>
          <a:p>
            <a:pPr algn="just">
              <a:lnSpc>
                <a:spcPts val="3232"/>
              </a:lnSpc>
            </a:pPr>
            <a:r>
              <a:rPr lang="en-US" sz="2309">
                <a:solidFill>
                  <a:srgbClr val="000000"/>
                </a:solidFill>
                <a:latin typeface="TT Ramillas"/>
                <a:ea typeface="TT Ramillas"/>
                <a:cs typeface="TT Ramillas"/>
                <a:sym typeface="TT Ramillas"/>
              </a:rPr>
              <a:t>74.3 Dentro de los tres días hábiles de vencido el plazo para solicitar la elevación indicada en el numeral anterior, y siempre que ésta se haya producido, la entidad contratante registra en la Pladicop los documentos previstos en el TUPA y en la directiva emitida por el OECE.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sp>
        <p:nvSpPr>
          <p:cNvPr id="2" name="TextBox 2"/>
          <p:cNvSpPr txBox="1"/>
          <p:nvPr/>
        </p:nvSpPr>
        <p:spPr>
          <a:xfrm>
            <a:off x="3093441" y="850088"/>
            <a:ext cx="11581777" cy="1418562"/>
          </a:xfrm>
          <a:prstGeom prst="rect">
            <a:avLst/>
          </a:prstGeom>
        </p:spPr>
        <p:txBody>
          <a:bodyPr lIns="0" tIns="0" rIns="0" bIns="0" rtlCol="0" anchor="t">
            <a:spAutoFit/>
          </a:bodyPr>
          <a:lstStyle/>
          <a:p>
            <a:pPr algn="l">
              <a:lnSpc>
                <a:spcPts val="5600"/>
              </a:lnSpc>
            </a:pPr>
            <a:r>
              <a:rPr lang="en-US" sz="4913">
                <a:solidFill>
                  <a:srgbClr val="000000"/>
                </a:solidFill>
                <a:latin typeface="TT Ramillas"/>
                <a:ea typeface="TT Ramillas"/>
                <a:cs typeface="TT Ramillas"/>
                <a:sym typeface="TT Ramillas"/>
              </a:rPr>
              <a:t>SUBCAPÍTULO 3 </a:t>
            </a:r>
          </a:p>
          <a:p>
            <a:pPr marL="0" lvl="0" indent="0" algn="l">
              <a:lnSpc>
                <a:spcPts val="5600"/>
              </a:lnSpc>
              <a:spcBef>
                <a:spcPct val="0"/>
              </a:spcBef>
            </a:pPr>
            <a:r>
              <a:rPr lang="en-US" sz="4913">
                <a:solidFill>
                  <a:srgbClr val="000000"/>
                </a:solidFill>
                <a:latin typeface="TT Ramillas"/>
                <a:ea typeface="TT Ramillas"/>
                <a:cs typeface="TT Ramillas"/>
                <a:sym typeface="TT Ramillas"/>
              </a:rPr>
              <a:t>CUESTIONAMIENTOS A LAS BASES*</a:t>
            </a:r>
          </a:p>
        </p:txBody>
      </p:sp>
      <p:grpSp>
        <p:nvGrpSpPr>
          <p:cNvPr id="3" name="Group 3"/>
          <p:cNvGrpSpPr/>
          <p:nvPr/>
        </p:nvGrpSpPr>
        <p:grpSpPr>
          <a:xfrm>
            <a:off x="-1307930" y="-535143"/>
            <a:ext cx="3020465" cy="11934400"/>
            <a:chOff x="0" y="0"/>
            <a:chExt cx="795514" cy="3143216"/>
          </a:xfrm>
        </p:grpSpPr>
        <p:sp>
          <p:nvSpPr>
            <p:cNvPr id="4" name="Freeform 4"/>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82E64"/>
            </a:solidFill>
          </p:spPr>
          <p:txBody>
            <a:bodyPr/>
            <a:lstStyle/>
            <a:p>
              <a:endParaRPr lang="es-PE"/>
            </a:p>
          </p:txBody>
        </p:sp>
        <p:sp>
          <p:nvSpPr>
            <p:cNvPr id="5" name="TextBox 5"/>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7" name="Freeform 7"/>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sp>
        <p:nvSpPr>
          <p:cNvPr id="8" name="TextBox 8"/>
          <p:cNvSpPr txBox="1"/>
          <p:nvPr/>
        </p:nvSpPr>
        <p:spPr>
          <a:xfrm>
            <a:off x="3119536" y="9535398"/>
            <a:ext cx="7636875" cy="405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*Reglamento de la Ley N° 32069</a:t>
            </a:r>
          </a:p>
        </p:txBody>
      </p:sp>
      <p:sp>
        <p:nvSpPr>
          <p:cNvPr id="9" name="TextBox 9"/>
          <p:cNvSpPr txBox="1"/>
          <p:nvPr/>
        </p:nvSpPr>
        <p:spPr>
          <a:xfrm>
            <a:off x="3093441" y="2654749"/>
            <a:ext cx="12101118" cy="6532650"/>
          </a:xfrm>
          <a:prstGeom prst="rect">
            <a:avLst/>
          </a:prstGeom>
        </p:spPr>
        <p:txBody>
          <a:bodyPr lIns="0" tIns="0" rIns="0" bIns="0" rtlCol="0" anchor="t">
            <a:spAutoFit/>
          </a:bodyPr>
          <a:lstStyle/>
          <a:p>
            <a:pPr algn="just">
              <a:lnSpc>
                <a:spcPts val="3232"/>
              </a:lnSpc>
            </a:pPr>
            <a:r>
              <a:rPr lang="en-US" sz="2309" b="1">
                <a:solidFill>
                  <a:srgbClr val="000000"/>
                </a:solidFill>
                <a:latin typeface="TT Ramillas Bold"/>
                <a:ea typeface="TT Ramillas Bold"/>
                <a:cs typeface="TT Ramillas Bold"/>
                <a:sym typeface="TT Ramillas Bold"/>
              </a:rPr>
              <a:t>Artículo 74. Elevación del pliego de absolución de consultas y observaciones </a:t>
            </a:r>
          </a:p>
          <a:p>
            <a:pPr algn="just">
              <a:lnSpc>
                <a:spcPts val="3232"/>
              </a:lnSpc>
            </a:pPr>
            <a:r>
              <a:rPr lang="en-US" sz="2309">
                <a:solidFill>
                  <a:srgbClr val="000000"/>
                </a:solidFill>
                <a:latin typeface="TT Ramillas"/>
                <a:ea typeface="TT Ramillas"/>
                <a:cs typeface="TT Ramillas"/>
                <a:sym typeface="TT Ramillas"/>
              </a:rPr>
              <a:t>74.4 El pronunciamiento que emite el OECE a través de la Pladicop se encuentra motivado e incluye la revisión de oficio de los aspectos trascendentes de las bases y realiza la integración definitiva. El OECE puede solicitar a las entidades contratantes información adicional para la emisión del pronunciamiento. El plazo para notificar el pronunciamiento con la integración definitiva es de diez días hábiles, computado desde el día siguiente que la entidad contratante efectúa el registro de la elevación en la Pladicop o desde el día siguiente hábil de recibida la información solicitada. </a:t>
            </a:r>
          </a:p>
          <a:p>
            <a:pPr algn="just">
              <a:lnSpc>
                <a:spcPts val="3232"/>
              </a:lnSpc>
            </a:pPr>
            <a:r>
              <a:rPr lang="en-US" sz="2309">
                <a:solidFill>
                  <a:srgbClr val="000000"/>
                </a:solidFill>
                <a:latin typeface="TT Ramillas"/>
                <a:ea typeface="TT Ramillas"/>
                <a:cs typeface="TT Ramillas"/>
                <a:sym typeface="TT Ramillas"/>
              </a:rPr>
              <a:t>74.5 No cabe interposición de recurso administrativo alguno respecto del pronunciamiento emitido por el OECE, siendo de obligatorio cumplimiento para la entidad contratante, los postores y participantes del procedimiento de selección. </a:t>
            </a:r>
          </a:p>
          <a:p>
            <a:pPr algn="just">
              <a:lnSpc>
                <a:spcPts val="3232"/>
              </a:lnSpc>
            </a:pPr>
            <a:r>
              <a:rPr lang="en-US" sz="2309">
                <a:solidFill>
                  <a:srgbClr val="000000"/>
                </a:solidFill>
                <a:latin typeface="TT Ramillas"/>
                <a:ea typeface="TT Ramillas"/>
                <a:cs typeface="TT Ramillas"/>
                <a:sym typeface="TT Ramillas"/>
              </a:rPr>
              <a:t>74.6 En los procedimientos de selección que contemplen la posibilidad de cuestionar el pliego de absolución de consultas y observaciones y la integración de bases ante el OECE, puede omitirse esta etapa en caso en la interacción con el mercado se haya utilizado la herramienta correspondiente a la difusión del requerimiento, siempre que se hayan recibido y absuelto consultas técnicas.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sp>
        <p:nvSpPr>
          <p:cNvPr id="2" name="TextBox 2"/>
          <p:cNvSpPr txBox="1"/>
          <p:nvPr/>
        </p:nvSpPr>
        <p:spPr>
          <a:xfrm>
            <a:off x="3119536" y="1313253"/>
            <a:ext cx="11581777" cy="1418562"/>
          </a:xfrm>
          <a:prstGeom prst="rect">
            <a:avLst/>
          </a:prstGeom>
        </p:spPr>
        <p:txBody>
          <a:bodyPr lIns="0" tIns="0" rIns="0" bIns="0" rtlCol="0" anchor="t">
            <a:spAutoFit/>
          </a:bodyPr>
          <a:lstStyle/>
          <a:p>
            <a:pPr algn="l">
              <a:lnSpc>
                <a:spcPts val="5600"/>
              </a:lnSpc>
            </a:pPr>
            <a:r>
              <a:rPr lang="en-US" sz="4913">
                <a:solidFill>
                  <a:srgbClr val="000000"/>
                </a:solidFill>
                <a:latin typeface="TT Ramillas"/>
                <a:ea typeface="TT Ramillas"/>
                <a:cs typeface="TT Ramillas"/>
                <a:sym typeface="TT Ramillas"/>
              </a:rPr>
              <a:t>SUBCAPÍTULO 4 </a:t>
            </a:r>
          </a:p>
          <a:p>
            <a:pPr marL="0" lvl="0" indent="0" algn="l">
              <a:lnSpc>
                <a:spcPts val="5600"/>
              </a:lnSpc>
              <a:spcBef>
                <a:spcPct val="0"/>
              </a:spcBef>
            </a:pPr>
            <a:r>
              <a:rPr lang="en-US" sz="4913">
                <a:solidFill>
                  <a:srgbClr val="000000"/>
                </a:solidFill>
                <a:latin typeface="TT Ramillas"/>
                <a:ea typeface="TT Ramillas"/>
                <a:cs typeface="TT Ramillas"/>
                <a:sym typeface="TT Ramillas"/>
              </a:rPr>
              <a:t>EVALUACIÓN DE OFERTAS*</a:t>
            </a:r>
          </a:p>
        </p:txBody>
      </p:sp>
      <p:grpSp>
        <p:nvGrpSpPr>
          <p:cNvPr id="3" name="Group 3"/>
          <p:cNvGrpSpPr/>
          <p:nvPr/>
        </p:nvGrpSpPr>
        <p:grpSpPr>
          <a:xfrm>
            <a:off x="-1307930" y="-535143"/>
            <a:ext cx="3020465" cy="11934400"/>
            <a:chOff x="0" y="0"/>
            <a:chExt cx="795514" cy="3143216"/>
          </a:xfrm>
        </p:grpSpPr>
        <p:sp>
          <p:nvSpPr>
            <p:cNvPr id="4" name="Freeform 4"/>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82E64"/>
            </a:solidFill>
          </p:spPr>
          <p:txBody>
            <a:bodyPr/>
            <a:lstStyle/>
            <a:p>
              <a:endParaRPr lang="es-PE"/>
            </a:p>
          </p:txBody>
        </p:sp>
        <p:sp>
          <p:nvSpPr>
            <p:cNvPr id="5" name="TextBox 5"/>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7" name="Freeform 7"/>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sp>
        <p:nvSpPr>
          <p:cNvPr id="8" name="TextBox 8"/>
          <p:cNvSpPr txBox="1"/>
          <p:nvPr/>
        </p:nvSpPr>
        <p:spPr>
          <a:xfrm>
            <a:off x="3119536" y="9535398"/>
            <a:ext cx="7636875" cy="405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*Reglamento de la Ley N° 32069</a:t>
            </a:r>
          </a:p>
        </p:txBody>
      </p:sp>
      <p:sp>
        <p:nvSpPr>
          <p:cNvPr id="9" name="TextBox 9"/>
          <p:cNvSpPr txBox="1"/>
          <p:nvPr/>
        </p:nvSpPr>
        <p:spPr>
          <a:xfrm>
            <a:off x="3119536" y="3345871"/>
            <a:ext cx="12101118" cy="1208175"/>
          </a:xfrm>
          <a:prstGeom prst="rect">
            <a:avLst/>
          </a:prstGeom>
        </p:spPr>
        <p:txBody>
          <a:bodyPr lIns="0" tIns="0" rIns="0" bIns="0" rtlCol="0" anchor="t">
            <a:spAutoFit/>
          </a:bodyPr>
          <a:lstStyle/>
          <a:p>
            <a:pPr algn="just">
              <a:lnSpc>
                <a:spcPts val="3232"/>
              </a:lnSpc>
            </a:pPr>
            <a:r>
              <a:rPr lang="en-US" sz="2309" b="1">
                <a:solidFill>
                  <a:srgbClr val="000000"/>
                </a:solidFill>
                <a:latin typeface="TT Ramillas Bold"/>
                <a:ea typeface="TT Ramillas Bold"/>
                <a:cs typeface="TT Ramillas Bold"/>
                <a:sym typeface="TT Ramillas Bold"/>
              </a:rPr>
              <a:t>Artículo 75. Tipos de evaluación de oferta </a:t>
            </a:r>
          </a:p>
          <a:p>
            <a:pPr algn="just">
              <a:lnSpc>
                <a:spcPts val="3232"/>
              </a:lnSpc>
            </a:pPr>
            <a:r>
              <a:rPr lang="en-US" sz="2309">
                <a:solidFill>
                  <a:srgbClr val="000000"/>
                </a:solidFill>
                <a:latin typeface="TT Ramillas"/>
                <a:ea typeface="TT Ramillas"/>
                <a:cs typeface="TT Ramillas"/>
                <a:sym typeface="TT Ramillas"/>
              </a:rPr>
              <a:t>La evaluación de ofertas puede ser sin precalificación o con precalificación, dependiendo del procedimiento de selección. </a:t>
            </a:r>
          </a:p>
        </p:txBody>
      </p:sp>
      <p:sp>
        <p:nvSpPr>
          <p:cNvPr id="10" name="TextBox 10"/>
          <p:cNvSpPr txBox="1"/>
          <p:nvPr/>
        </p:nvSpPr>
        <p:spPr>
          <a:xfrm>
            <a:off x="3093441" y="5105400"/>
            <a:ext cx="12101118" cy="3256050"/>
          </a:xfrm>
          <a:prstGeom prst="rect">
            <a:avLst/>
          </a:prstGeom>
        </p:spPr>
        <p:txBody>
          <a:bodyPr lIns="0" tIns="0" rIns="0" bIns="0" rtlCol="0" anchor="t">
            <a:spAutoFit/>
          </a:bodyPr>
          <a:lstStyle/>
          <a:p>
            <a:pPr algn="just">
              <a:lnSpc>
                <a:spcPts val="3232"/>
              </a:lnSpc>
            </a:pPr>
            <a:r>
              <a:rPr lang="en-US" sz="2309" b="1">
                <a:solidFill>
                  <a:srgbClr val="000000"/>
                </a:solidFill>
                <a:latin typeface="TT Ramillas Bold"/>
                <a:ea typeface="TT Ramillas Bold"/>
                <a:cs typeface="TT Ramillas Bold"/>
                <a:sym typeface="TT Ramillas Bold"/>
              </a:rPr>
              <a:t>Artículo 76. Evaluación sin precalificación </a:t>
            </a:r>
          </a:p>
          <a:p>
            <a:pPr algn="just">
              <a:lnSpc>
                <a:spcPts val="3232"/>
              </a:lnSpc>
            </a:pPr>
            <a:r>
              <a:rPr lang="en-US" sz="2309">
                <a:solidFill>
                  <a:srgbClr val="000000"/>
                </a:solidFill>
                <a:latin typeface="TT Ramillas"/>
                <a:ea typeface="TT Ramillas"/>
                <a:cs typeface="TT Ramillas"/>
                <a:sym typeface="TT Ramillas"/>
              </a:rPr>
              <a:t>En la evaluación sin precalificación las ofertas se presentan en una sola etapa, que su vez se subdivide en: </a:t>
            </a:r>
          </a:p>
          <a:p>
            <a:pPr algn="just">
              <a:lnSpc>
                <a:spcPts val="3232"/>
              </a:lnSpc>
            </a:pPr>
            <a:r>
              <a:rPr lang="en-US" sz="2309">
                <a:solidFill>
                  <a:srgbClr val="000000"/>
                </a:solidFill>
                <a:latin typeface="TT Ramillas"/>
                <a:ea typeface="TT Ramillas"/>
                <a:cs typeface="TT Ramillas"/>
                <a:sym typeface="TT Ramillas"/>
              </a:rPr>
              <a:t>a) Presentación de ofertas. </a:t>
            </a:r>
          </a:p>
          <a:p>
            <a:pPr algn="just">
              <a:lnSpc>
                <a:spcPts val="3232"/>
              </a:lnSpc>
            </a:pPr>
            <a:r>
              <a:rPr lang="en-US" sz="2309">
                <a:solidFill>
                  <a:srgbClr val="000000"/>
                </a:solidFill>
                <a:latin typeface="TT Ramillas"/>
                <a:ea typeface="TT Ramillas"/>
                <a:cs typeface="TT Ramillas"/>
                <a:sym typeface="TT Ramillas"/>
              </a:rPr>
              <a:t>b) Admisión de las ofertas. </a:t>
            </a:r>
          </a:p>
          <a:p>
            <a:pPr algn="just">
              <a:lnSpc>
                <a:spcPts val="3232"/>
              </a:lnSpc>
            </a:pPr>
            <a:r>
              <a:rPr lang="en-US" sz="2309">
                <a:solidFill>
                  <a:srgbClr val="000000"/>
                </a:solidFill>
                <a:latin typeface="TT Ramillas"/>
                <a:ea typeface="TT Ramillas"/>
                <a:cs typeface="TT Ramillas"/>
                <a:sym typeface="TT Ramillas"/>
              </a:rPr>
              <a:t>c) Revisión de los requisitos de calificación. </a:t>
            </a:r>
          </a:p>
          <a:p>
            <a:pPr algn="just">
              <a:lnSpc>
                <a:spcPts val="3232"/>
              </a:lnSpc>
            </a:pPr>
            <a:r>
              <a:rPr lang="en-US" sz="2309">
                <a:solidFill>
                  <a:srgbClr val="000000"/>
                </a:solidFill>
                <a:latin typeface="TT Ramillas"/>
                <a:ea typeface="TT Ramillas"/>
                <a:cs typeface="TT Ramillas"/>
                <a:sym typeface="TT Ramillas"/>
              </a:rPr>
              <a:t>d) Evaluación Técnica. </a:t>
            </a:r>
          </a:p>
          <a:p>
            <a:pPr algn="just">
              <a:lnSpc>
                <a:spcPts val="3232"/>
              </a:lnSpc>
            </a:pPr>
            <a:r>
              <a:rPr lang="en-US" sz="2309">
                <a:solidFill>
                  <a:srgbClr val="000000"/>
                </a:solidFill>
                <a:latin typeface="TT Ramillas"/>
                <a:ea typeface="TT Ramillas"/>
                <a:cs typeface="TT Ramillas"/>
                <a:sym typeface="TT Ramillas"/>
              </a:rPr>
              <a:t>e) Evaluación Económica.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sp>
        <p:nvSpPr>
          <p:cNvPr id="2" name="TextBox 2"/>
          <p:cNvSpPr txBox="1"/>
          <p:nvPr/>
        </p:nvSpPr>
        <p:spPr>
          <a:xfrm>
            <a:off x="3119536" y="693594"/>
            <a:ext cx="11581777" cy="1418562"/>
          </a:xfrm>
          <a:prstGeom prst="rect">
            <a:avLst/>
          </a:prstGeom>
        </p:spPr>
        <p:txBody>
          <a:bodyPr lIns="0" tIns="0" rIns="0" bIns="0" rtlCol="0" anchor="t">
            <a:spAutoFit/>
          </a:bodyPr>
          <a:lstStyle/>
          <a:p>
            <a:pPr algn="l">
              <a:lnSpc>
                <a:spcPts val="5600"/>
              </a:lnSpc>
            </a:pPr>
            <a:r>
              <a:rPr lang="en-US" sz="4913">
                <a:solidFill>
                  <a:srgbClr val="000000"/>
                </a:solidFill>
                <a:latin typeface="TT Ramillas"/>
                <a:ea typeface="TT Ramillas"/>
                <a:cs typeface="TT Ramillas"/>
                <a:sym typeface="TT Ramillas"/>
              </a:rPr>
              <a:t>SUBCAPÍTULO 4 </a:t>
            </a:r>
          </a:p>
          <a:p>
            <a:pPr marL="0" lvl="0" indent="0" algn="l">
              <a:lnSpc>
                <a:spcPts val="5600"/>
              </a:lnSpc>
              <a:spcBef>
                <a:spcPct val="0"/>
              </a:spcBef>
            </a:pPr>
            <a:r>
              <a:rPr lang="en-US" sz="4913">
                <a:solidFill>
                  <a:srgbClr val="000000"/>
                </a:solidFill>
                <a:latin typeface="TT Ramillas"/>
                <a:ea typeface="TT Ramillas"/>
                <a:cs typeface="TT Ramillas"/>
                <a:sym typeface="TT Ramillas"/>
              </a:rPr>
              <a:t>EVALUACIÓN DE OFERTAS*</a:t>
            </a:r>
          </a:p>
        </p:txBody>
      </p:sp>
      <p:grpSp>
        <p:nvGrpSpPr>
          <p:cNvPr id="3" name="Group 3"/>
          <p:cNvGrpSpPr/>
          <p:nvPr/>
        </p:nvGrpSpPr>
        <p:grpSpPr>
          <a:xfrm>
            <a:off x="-1307930" y="-535143"/>
            <a:ext cx="3020465" cy="11934400"/>
            <a:chOff x="0" y="0"/>
            <a:chExt cx="795514" cy="3143216"/>
          </a:xfrm>
        </p:grpSpPr>
        <p:sp>
          <p:nvSpPr>
            <p:cNvPr id="4" name="Freeform 4"/>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82E64"/>
            </a:solidFill>
          </p:spPr>
          <p:txBody>
            <a:bodyPr/>
            <a:lstStyle/>
            <a:p>
              <a:endParaRPr lang="es-PE"/>
            </a:p>
          </p:txBody>
        </p:sp>
        <p:sp>
          <p:nvSpPr>
            <p:cNvPr id="5" name="TextBox 5"/>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7" name="Freeform 7"/>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sp>
        <p:nvSpPr>
          <p:cNvPr id="8" name="TextBox 8"/>
          <p:cNvSpPr txBox="1"/>
          <p:nvPr/>
        </p:nvSpPr>
        <p:spPr>
          <a:xfrm>
            <a:off x="3119536" y="9535398"/>
            <a:ext cx="7636875" cy="405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*Reglamento de la Ley N° 32069</a:t>
            </a:r>
          </a:p>
        </p:txBody>
      </p:sp>
      <p:sp>
        <p:nvSpPr>
          <p:cNvPr id="9" name="TextBox 9"/>
          <p:cNvSpPr txBox="1"/>
          <p:nvPr/>
        </p:nvSpPr>
        <p:spPr>
          <a:xfrm>
            <a:off x="3119536" y="2576502"/>
            <a:ext cx="12101118" cy="6532650"/>
          </a:xfrm>
          <a:prstGeom prst="rect">
            <a:avLst/>
          </a:prstGeom>
        </p:spPr>
        <p:txBody>
          <a:bodyPr lIns="0" tIns="0" rIns="0" bIns="0" rtlCol="0" anchor="t">
            <a:spAutoFit/>
          </a:bodyPr>
          <a:lstStyle/>
          <a:p>
            <a:pPr algn="just">
              <a:lnSpc>
                <a:spcPts val="3232"/>
              </a:lnSpc>
            </a:pPr>
            <a:r>
              <a:rPr lang="en-US" sz="2309" b="1">
                <a:solidFill>
                  <a:srgbClr val="000000"/>
                </a:solidFill>
                <a:latin typeface="TT Ramillas Bold"/>
                <a:ea typeface="TT Ramillas Bold"/>
                <a:cs typeface="TT Ramillas Bold"/>
                <a:sym typeface="TT Ramillas Bold"/>
              </a:rPr>
              <a:t>Artículo 77. Presentación de las ofertas </a:t>
            </a:r>
          </a:p>
          <a:p>
            <a:pPr algn="just">
              <a:lnSpc>
                <a:spcPts val="3232"/>
              </a:lnSpc>
            </a:pPr>
            <a:r>
              <a:rPr lang="en-US" sz="2309">
                <a:solidFill>
                  <a:srgbClr val="000000"/>
                </a:solidFill>
                <a:latin typeface="TT Ramillas"/>
                <a:ea typeface="TT Ramillas"/>
                <a:cs typeface="TT Ramillas"/>
                <a:sym typeface="TT Ramillas"/>
              </a:rPr>
              <a:t>77.1 La presentación de ofertas se realiza de manera electrónica a través de la Pladicop en un plazo no menor de siete días hábiles contados desde la publicación de la integración de bases o el pronunciamiento con la integración definitiva de bases por parte de OECE, según corresponda, salvo en las modalidades abreviadas de procedimientos de selección, en cuyo caso el plazo de presentación de ofertas es no menor de tres días hábiles contados desde la publicación de la integración de bases. </a:t>
            </a:r>
          </a:p>
          <a:p>
            <a:pPr algn="just">
              <a:lnSpc>
                <a:spcPts val="3232"/>
              </a:lnSpc>
            </a:pPr>
            <a:r>
              <a:rPr lang="en-US" sz="2309">
                <a:solidFill>
                  <a:srgbClr val="000000"/>
                </a:solidFill>
                <a:latin typeface="TT Ramillas"/>
                <a:ea typeface="TT Ramillas"/>
                <a:cs typeface="TT Ramillas"/>
                <a:sym typeface="TT Ramillas"/>
              </a:rPr>
              <a:t>77.2 En los procedimientos de selección en los que no se contemple la etapa de consultas y observaciones, la presentación de ofertas se realiza en un plazo no menor de seis días hábiles contados desde la convocatoria. </a:t>
            </a:r>
          </a:p>
          <a:p>
            <a:pPr algn="just">
              <a:lnSpc>
                <a:spcPts val="3232"/>
              </a:lnSpc>
            </a:pPr>
            <a:r>
              <a:rPr lang="en-US" sz="2309">
                <a:solidFill>
                  <a:srgbClr val="000000"/>
                </a:solidFill>
                <a:latin typeface="TT Ramillas"/>
                <a:ea typeface="TT Ramillas"/>
                <a:cs typeface="TT Ramillas"/>
                <a:sym typeface="TT Ramillas"/>
              </a:rPr>
              <a:t>77.3 Los documentos que presentan los proveedores en la fase de selección, incluyendo las ofertas, son suscritas por estos o su representante legal, apoderado o mandatario designado para dicho fin y son presentadas en idioma español o con la respectiva traducción por traductor público juramentado o traductor colegiado certificado, salvo el caso de la información técnica complementaria contenida en folletos, instructivos, catálogos o similares, que puede ser presentada en el idioma original.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sp>
        <p:nvSpPr>
          <p:cNvPr id="2" name="TextBox 2"/>
          <p:cNvSpPr txBox="1"/>
          <p:nvPr/>
        </p:nvSpPr>
        <p:spPr>
          <a:xfrm>
            <a:off x="3119536" y="693594"/>
            <a:ext cx="11581777" cy="1418562"/>
          </a:xfrm>
          <a:prstGeom prst="rect">
            <a:avLst/>
          </a:prstGeom>
        </p:spPr>
        <p:txBody>
          <a:bodyPr lIns="0" tIns="0" rIns="0" bIns="0" rtlCol="0" anchor="t">
            <a:spAutoFit/>
          </a:bodyPr>
          <a:lstStyle/>
          <a:p>
            <a:pPr algn="l">
              <a:lnSpc>
                <a:spcPts val="5600"/>
              </a:lnSpc>
            </a:pPr>
            <a:r>
              <a:rPr lang="en-US" sz="4913">
                <a:solidFill>
                  <a:srgbClr val="000000"/>
                </a:solidFill>
                <a:latin typeface="TT Ramillas"/>
                <a:ea typeface="TT Ramillas"/>
                <a:cs typeface="TT Ramillas"/>
                <a:sym typeface="TT Ramillas"/>
              </a:rPr>
              <a:t>SUBCAPÍTULO 4 </a:t>
            </a:r>
          </a:p>
          <a:p>
            <a:pPr marL="0" lvl="0" indent="0" algn="l">
              <a:lnSpc>
                <a:spcPts val="5600"/>
              </a:lnSpc>
              <a:spcBef>
                <a:spcPct val="0"/>
              </a:spcBef>
            </a:pPr>
            <a:r>
              <a:rPr lang="en-US" sz="4913">
                <a:solidFill>
                  <a:srgbClr val="000000"/>
                </a:solidFill>
                <a:latin typeface="TT Ramillas"/>
                <a:ea typeface="TT Ramillas"/>
                <a:cs typeface="TT Ramillas"/>
                <a:sym typeface="TT Ramillas"/>
              </a:rPr>
              <a:t>EVALUACIÓN DE OFERTAS*</a:t>
            </a:r>
          </a:p>
        </p:txBody>
      </p:sp>
      <p:grpSp>
        <p:nvGrpSpPr>
          <p:cNvPr id="3" name="Group 3"/>
          <p:cNvGrpSpPr/>
          <p:nvPr/>
        </p:nvGrpSpPr>
        <p:grpSpPr>
          <a:xfrm>
            <a:off x="-1307930" y="-535143"/>
            <a:ext cx="3020465" cy="11934400"/>
            <a:chOff x="0" y="0"/>
            <a:chExt cx="795514" cy="3143216"/>
          </a:xfrm>
        </p:grpSpPr>
        <p:sp>
          <p:nvSpPr>
            <p:cNvPr id="4" name="Freeform 4"/>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82E64"/>
            </a:solidFill>
          </p:spPr>
          <p:txBody>
            <a:bodyPr/>
            <a:lstStyle/>
            <a:p>
              <a:endParaRPr lang="es-PE"/>
            </a:p>
          </p:txBody>
        </p:sp>
        <p:sp>
          <p:nvSpPr>
            <p:cNvPr id="5" name="TextBox 5"/>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7" name="Freeform 7"/>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sp>
        <p:nvSpPr>
          <p:cNvPr id="8" name="TextBox 8"/>
          <p:cNvSpPr txBox="1"/>
          <p:nvPr/>
        </p:nvSpPr>
        <p:spPr>
          <a:xfrm>
            <a:off x="3119536" y="9535398"/>
            <a:ext cx="7636875" cy="405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*Reglamento de la Ley N° 32069</a:t>
            </a:r>
          </a:p>
        </p:txBody>
      </p:sp>
      <p:sp>
        <p:nvSpPr>
          <p:cNvPr id="9" name="TextBox 9"/>
          <p:cNvSpPr txBox="1"/>
          <p:nvPr/>
        </p:nvSpPr>
        <p:spPr>
          <a:xfrm>
            <a:off x="3119536" y="2576502"/>
            <a:ext cx="12101118" cy="6532650"/>
          </a:xfrm>
          <a:prstGeom prst="rect">
            <a:avLst/>
          </a:prstGeom>
        </p:spPr>
        <p:txBody>
          <a:bodyPr lIns="0" tIns="0" rIns="0" bIns="0" rtlCol="0" anchor="t">
            <a:spAutoFit/>
          </a:bodyPr>
          <a:lstStyle/>
          <a:p>
            <a:pPr algn="just">
              <a:lnSpc>
                <a:spcPts val="3232"/>
              </a:lnSpc>
            </a:pPr>
            <a:r>
              <a:rPr lang="en-US" sz="2309" b="1">
                <a:solidFill>
                  <a:srgbClr val="000000"/>
                </a:solidFill>
                <a:latin typeface="TT Ramillas Bold"/>
                <a:ea typeface="TT Ramillas Bold"/>
                <a:cs typeface="TT Ramillas Bold"/>
                <a:sym typeface="TT Ramillas Bold"/>
              </a:rPr>
              <a:t>Artículo 78. Contenido de las ofertas </a:t>
            </a:r>
          </a:p>
          <a:p>
            <a:pPr algn="just">
              <a:lnSpc>
                <a:spcPts val="3232"/>
              </a:lnSpc>
            </a:pPr>
            <a:r>
              <a:rPr lang="en-US" sz="2309">
                <a:solidFill>
                  <a:srgbClr val="000000"/>
                </a:solidFill>
                <a:latin typeface="TT Ramillas"/>
                <a:ea typeface="TT Ramillas"/>
                <a:cs typeface="TT Ramillas"/>
                <a:sym typeface="TT Ramillas"/>
              </a:rPr>
              <a:t>78.1 Las ofertas técnicas, para ser admitidas, contienen como mínimo lo siguiente: </a:t>
            </a:r>
          </a:p>
          <a:p>
            <a:pPr algn="just">
              <a:lnSpc>
                <a:spcPts val="3232"/>
              </a:lnSpc>
            </a:pPr>
            <a:r>
              <a:rPr lang="en-US" sz="2309">
                <a:solidFill>
                  <a:srgbClr val="000000"/>
                </a:solidFill>
                <a:latin typeface="TT Ramillas"/>
                <a:ea typeface="TT Ramillas"/>
                <a:cs typeface="TT Ramillas"/>
                <a:sym typeface="TT Ramillas"/>
              </a:rPr>
              <a:t>a) Acreditación de la representación de quien suscribe la oferta. </a:t>
            </a:r>
          </a:p>
          <a:p>
            <a:pPr algn="just">
              <a:lnSpc>
                <a:spcPts val="3232"/>
              </a:lnSpc>
            </a:pPr>
            <a:r>
              <a:rPr lang="en-US" sz="2309">
                <a:solidFill>
                  <a:srgbClr val="000000"/>
                </a:solidFill>
                <a:latin typeface="TT Ramillas"/>
                <a:ea typeface="TT Ramillas"/>
                <a:cs typeface="TT Ramillas"/>
                <a:sym typeface="TT Ramillas"/>
              </a:rPr>
              <a:t>b) Declaración jurada de compromiso de integridad durante el procedimiento de selección, conforme al formato aprobado en las bases estándar. </a:t>
            </a:r>
          </a:p>
          <a:p>
            <a:pPr algn="just">
              <a:lnSpc>
                <a:spcPts val="3232"/>
              </a:lnSpc>
            </a:pPr>
            <a:r>
              <a:rPr lang="en-US" sz="2309">
                <a:solidFill>
                  <a:srgbClr val="000000"/>
                </a:solidFill>
                <a:latin typeface="TT Ramillas"/>
                <a:ea typeface="TT Ramillas"/>
                <a:cs typeface="TT Ramillas"/>
                <a:sym typeface="TT Ramillas"/>
              </a:rPr>
              <a:t>c) Declaración jurada de seriedad y veracidad de la oferta, conforme al formato aprobado en las bases estándar. </a:t>
            </a:r>
          </a:p>
          <a:p>
            <a:pPr algn="just">
              <a:lnSpc>
                <a:spcPts val="3232"/>
              </a:lnSpc>
            </a:pPr>
            <a:r>
              <a:rPr lang="en-US" sz="2309">
                <a:solidFill>
                  <a:srgbClr val="000000"/>
                </a:solidFill>
                <a:latin typeface="TT Ramillas"/>
                <a:ea typeface="TT Ramillas"/>
                <a:cs typeface="TT Ramillas"/>
                <a:sym typeface="TT Ramillas"/>
              </a:rPr>
              <a:t>d) Declaración Jurada de no encontrarse impedido para contratar con el Estado, conforme al artículo 33 de la Ley. </a:t>
            </a:r>
          </a:p>
          <a:p>
            <a:pPr algn="just">
              <a:lnSpc>
                <a:spcPts val="3232"/>
              </a:lnSpc>
            </a:pPr>
            <a:r>
              <a:rPr lang="en-US" sz="2309">
                <a:solidFill>
                  <a:srgbClr val="000000"/>
                </a:solidFill>
                <a:latin typeface="TT Ramillas"/>
                <a:ea typeface="TT Ramillas"/>
                <a:cs typeface="TT Ramillas"/>
                <a:sym typeface="TT Ramillas"/>
              </a:rPr>
              <a:t>e) Promesa de consorcio con firmas legalizadas, de ser el caso, en la que se consigne los integrantes, el representante común, el domicilio común y las obligaciones a las que se compromete cada uno de los integrantes del consorcio, así como el porcentaje equivalente a dichas obligaciones. </a:t>
            </a:r>
          </a:p>
          <a:p>
            <a:pPr algn="just">
              <a:lnSpc>
                <a:spcPts val="3232"/>
              </a:lnSpc>
            </a:pPr>
            <a:r>
              <a:rPr lang="en-US" sz="2309">
                <a:solidFill>
                  <a:srgbClr val="000000"/>
                </a:solidFill>
                <a:latin typeface="TT Ramillas"/>
                <a:ea typeface="TT Ramillas"/>
                <a:cs typeface="TT Ramillas"/>
                <a:sym typeface="TT Ramillas"/>
              </a:rPr>
              <a:t>78.2 Adicionalmente, las ofertas técnicas contienen la documentación que acredita el cumplimiento de los requisitos de calificación y aquella que sustenta el otorgamiento de puntaje conforme a los factores de evaluación, cuando esta no obre en la FUP.</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sp>
        <p:nvSpPr>
          <p:cNvPr id="2" name="TextBox 2"/>
          <p:cNvSpPr txBox="1"/>
          <p:nvPr/>
        </p:nvSpPr>
        <p:spPr>
          <a:xfrm>
            <a:off x="3119536" y="1325423"/>
            <a:ext cx="11581777" cy="1418562"/>
          </a:xfrm>
          <a:prstGeom prst="rect">
            <a:avLst/>
          </a:prstGeom>
        </p:spPr>
        <p:txBody>
          <a:bodyPr lIns="0" tIns="0" rIns="0" bIns="0" rtlCol="0" anchor="t">
            <a:spAutoFit/>
          </a:bodyPr>
          <a:lstStyle/>
          <a:p>
            <a:pPr algn="l">
              <a:lnSpc>
                <a:spcPts val="5600"/>
              </a:lnSpc>
            </a:pPr>
            <a:r>
              <a:rPr lang="en-US" sz="4913">
                <a:solidFill>
                  <a:srgbClr val="000000"/>
                </a:solidFill>
                <a:latin typeface="TT Ramillas"/>
                <a:ea typeface="TT Ramillas"/>
                <a:cs typeface="TT Ramillas"/>
                <a:sym typeface="TT Ramillas"/>
              </a:rPr>
              <a:t>SUBCAPÍTULO 4 </a:t>
            </a:r>
          </a:p>
          <a:p>
            <a:pPr marL="0" lvl="0" indent="0" algn="l">
              <a:lnSpc>
                <a:spcPts val="5600"/>
              </a:lnSpc>
              <a:spcBef>
                <a:spcPct val="0"/>
              </a:spcBef>
            </a:pPr>
            <a:r>
              <a:rPr lang="en-US" sz="4913">
                <a:solidFill>
                  <a:srgbClr val="000000"/>
                </a:solidFill>
                <a:latin typeface="TT Ramillas"/>
                <a:ea typeface="TT Ramillas"/>
                <a:cs typeface="TT Ramillas"/>
                <a:sym typeface="TT Ramillas"/>
              </a:rPr>
              <a:t>EVALUACIÓN DE OFERTAS*</a:t>
            </a:r>
          </a:p>
        </p:txBody>
      </p:sp>
      <p:grpSp>
        <p:nvGrpSpPr>
          <p:cNvPr id="3" name="Group 3"/>
          <p:cNvGrpSpPr/>
          <p:nvPr/>
        </p:nvGrpSpPr>
        <p:grpSpPr>
          <a:xfrm>
            <a:off x="-1307930" y="-535143"/>
            <a:ext cx="3020465" cy="11934400"/>
            <a:chOff x="0" y="0"/>
            <a:chExt cx="795514" cy="3143216"/>
          </a:xfrm>
        </p:grpSpPr>
        <p:sp>
          <p:nvSpPr>
            <p:cNvPr id="4" name="Freeform 4"/>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82E64"/>
            </a:solidFill>
          </p:spPr>
          <p:txBody>
            <a:bodyPr/>
            <a:lstStyle/>
            <a:p>
              <a:endParaRPr lang="es-PE"/>
            </a:p>
          </p:txBody>
        </p:sp>
        <p:sp>
          <p:nvSpPr>
            <p:cNvPr id="5" name="TextBox 5"/>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7" name="Freeform 7"/>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sp>
        <p:nvSpPr>
          <p:cNvPr id="8" name="TextBox 8"/>
          <p:cNvSpPr txBox="1"/>
          <p:nvPr/>
        </p:nvSpPr>
        <p:spPr>
          <a:xfrm>
            <a:off x="3119536" y="9535398"/>
            <a:ext cx="7636875" cy="405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*Reglamento de la Ley N° 32069</a:t>
            </a:r>
          </a:p>
        </p:txBody>
      </p:sp>
      <p:sp>
        <p:nvSpPr>
          <p:cNvPr id="9" name="TextBox 9"/>
          <p:cNvSpPr txBox="1"/>
          <p:nvPr/>
        </p:nvSpPr>
        <p:spPr>
          <a:xfrm>
            <a:off x="3119536" y="3039667"/>
            <a:ext cx="12101118" cy="3256050"/>
          </a:xfrm>
          <a:prstGeom prst="rect">
            <a:avLst/>
          </a:prstGeom>
        </p:spPr>
        <p:txBody>
          <a:bodyPr lIns="0" tIns="0" rIns="0" bIns="0" rtlCol="0" anchor="t">
            <a:spAutoFit/>
          </a:bodyPr>
          <a:lstStyle/>
          <a:p>
            <a:pPr algn="just">
              <a:lnSpc>
                <a:spcPts val="3232"/>
              </a:lnSpc>
            </a:pPr>
            <a:r>
              <a:rPr lang="en-US" sz="2309" b="1">
                <a:solidFill>
                  <a:srgbClr val="000000"/>
                </a:solidFill>
                <a:latin typeface="TT Ramillas Bold"/>
                <a:ea typeface="TT Ramillas Bold"/>
                <a:cs typeface="TT Ramillas Bold"/>
                <a:sym typeface="TT Ramillas Bold"/>
              </a:rPr>
              <a:t>Artículo 78. Contenido de las ofertas </a:t>
            </a:r>
          </a:p>
          <a:p>
            <a:pPr algn="just">
              <a:lnSpc>
                <a:spcPts val="3232"/>
              </a:lnSpc>
            </a:pPr>
            <a:r>
              <a:rPr lang="en-US" sz="2309">
                <a:solidFill>
                  <a:srgbClr val="000000"/>
                </a:solidFill>
                <a:latin typeface="TT Ramillas"/>
                <a:ea typeface="TT Ramillas"/>
                <a:cs typeface="TT Ramillas"/>
                <a:sym typeface="TT Ramillas"/>
              </a:rPr>
              <a:t>78.3 La oferta económica y sus subtotales se expresan en dos decimales y todos sus valores desagregados pueden ser expresados con más de dos decimales. </a:t>
            </a:r>
          </a:p>
          <a:p>
            <a:pPr algn="just">
              <a:lnSpc>
                <a:spcPts val="3232"/>
              </a:lnSpc>
            </a:pPr>
            <a:r>
              <a:rPr lang="en-US" sz="2309">
                <a:solidFill>
                  <a:srgbClr val="000000"/>
                </a:solidFill>
                <a:latin typeface="TT Ramillas"/>
                <a:ea typeface="TT Ramillas"/>
                <a:cs typeface="TT Ramillas"/>
                <a:sym typeface="TT Ramillas"/>
              </a:rPr>
              <a:t>78.4 La oferta económica incluye todos los tributos, seguros, transporte, inspecciones, pruebas y, de ser el caso, los costos laborales conforme a la legislación vigente, así como cualquier otro concepto que pueda tener incidencia sobre el costo del bien, servicio en general, consultoría u obra a contratar. Los postores que gocen de alguna exoneración legal tributaria no incluyen en su oferta los tributos respectivos.</a:t>
            </a:r>
          </a:p>
        </p:txBody>
      </p:sp>
      <p:sp>
        <p:nvSpPr>
          <p:cNvPr id="10" name="TextBox 10"/>
          <p:cNvSpPr txBox="1"/>
          <p:nvPr/>
        </p:nvSpPr>
        <p:spPr>
          <a:xfrm>
            <a:off x="3119536" y="6894150"/>
            <a:ext cx="12101118" cy="1617750"/>
          </a:xfrm>
          <a:prstGeom prst="rect">
            <a:avLst/>
          </a:prstGeom>
        </p:spPr>
        <p:txBody>
          <a:bodyPr lIns="0" tIns="0" rIns="0" bIns="0" rtlCol="0" anchor="t">
            <a:spAutoFit/>
          </a:bodyPr>
          <a:lstStyle/>
          <a:p>
            <a:pPr algn="just">
              <a:lnSpc>
                <a:spcPts val="3232"/>
              </a:lnSpc>
            </a:pPr>
            <a:r>
              <a:rPr lang="en-US" sz="2309" b="1">
                <a:solidFill>
                  <a:srgbClr val="000000"/>
                </a:solidFill>
                <a:latin typeface="TT Ramillas Bold"/>
                <a:ea typeface="TT Ramillas Bold"/>
                <a:cs typeface="TT Ramillas Bold"/>
                <a:sym typeface="TT Ramillas Bold"/>
              </a:rPr>
              <a:t>Artículo 79. Admisión de las ofertas </a:t>
            </a:r>
          </a:p>
          <a:p>
            <a:pPr algn="just">
              <a:lnSpc>
                <a:spcPts val="3232"/>
              </a:lnSpc>
            </a:pPr>
            <a:r>
              <a:rPr lang="en-US" sz="2309">
                <a:solidFill>
                  <a:srgbClr val="000000"/>
                </a:solidFill>
                <a:latin typeface="TT Ramillas"/>
                <a:ea typeface="TT Ramillas"/>
                <a:cs typeface="TT Ramillas"/>
                <a:sym typeface="TT Ramillas"/>
              </a:rPr>
              <a:t>La admisión de las ofertas consiste en la verificación de los documentos mínimos señalados en el numeral 78.1 del artículo 78 y de que el postor cuente con la inscripción correspondiente en el RNP.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sp>
        <p:nvSpPr>
          <p:cNvPr id="2" name="TextBox 2"/>
          <p:cNvSpPr txBox="1"/>
          <p:nvPr/>
        </p:nvSpPr>
        <p:spPr>
          <a:xfrm>
            <a:off x="3119536" y="563830"/>
            <a:ext cx="11581777" cy="1418562"/>
          </a:xfrm>
          <a:prstGeom prst="rect">
            <a:avLst/>
          </a:prstGeom>
        </p:spPr>
        <p:txBody>
          <a:bodyPr lIns="0" tIns="0" rIns="0" bIns="0" rtlCol="0" anchor="t">
            <a:spAutoFit/>
          </a:bodyPr>
          <a:lstStyle/>
          <a:p>
            <a:pPr algn="l">
              <a:lnSpc>
                <a:spcPts val="5600"/>
              </a:lnSpc>
            </a:pPr>
            <a:r>
              <a:rPr lang="en-US" sz="4913">
                <a:solidFill>
                  <a:srgbClr val="000000"/>
                </a:solidFill>
                <a:latin typeface="TT Ramillas"/>
                <a:ea typeface="TT Ramillas"/>
                <a:cs typeface="TT Ramillas"/>
                <a:sym typeface="TT Ramillas"/>
              </a:rPr>
              <a:t>SUBCAPÍTULO 4 </a:t>
            </a:r>
          </a:p>
          <a:p>
            <a:pPr marL="0" lvl="0" indent="0" algn="l">
              <a:lnSpc>
                <a:spcPts val="5600"/>
              </a:lnSpc>
              <a:spcBef>
                <a:spcPct val="0"/>
              </a:spcBef>
            </a:pPr>
            <a:r>
              <a:rPr lang="en-US" sz="4913">
                <a:solidFill>
                  <a:srgbClr val="000000"/>
                </a:solidFill>
                <a:latin typeface="TT Ramillas"/>
                <a:ea typeface="TT Ramillas"/>
                <a:cs typeface="TT Ramillas"/>
                <a:sym typeface="TT Ramillas"/>
              </a:rPr>
              <a:t>EVALUACIÓN DE OFERTAS*</a:t>
            </a:r>
          </a:p>
        </p:txBody>
      </p:sp>
      <p:grpSp>
        <p:nvGrpSpPr>
          <p:cNvPr id="3" name="Group 3"/>
          <p:cNvGrpSpPr/>
          <p:nvPr/>
        </p:nvGrpSpPr>
        <p:grpSpPr>
          <a:xfrm>
            <a:off x="-1307930" y="-535143"/>
            <a:ext cx="3020465" cy="11934400"/>
            <a:chOff x="0" y="0"/>
            <a:chExt cx="795514" cy="3143216"/>
          </a:xfrm>
        </p:grpSpPr>
        <p:sp>
          <p:nvSpPr>
            <p:cNvPr id="4" name="Freeform 4"/>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82E64"/>
            </a:solidFill>
          </p:spPr>
          <p:txBody>
            <a:bodyPr/>
            <a:lstStyle/>
            <a:p>
              <a:endParaRPr lang="es-PE"/>
            </a:p>
          </p:txBody>
        </p:sp>
        <p:sp>
          <p:nvSpPr>
            <p:cNvPr id="5" name="TextBox 5"/>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7" name="Freeform 7"/>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sp>
        <p:nvSpPr>
          <p:cNvPr id="8" name="TextBox 8"/>
          <p:cNvSpPr txBox="1"/>
          <p:nvPr/>
        </p:nvSpPr>
        <p:spPr>
          <a:xfrm>
            <a:off x="3119536" y="9535398"/>
            <a:ext cx="7636875" cy="405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*Reglamento de la Ley N° 32069</a:t>
            </a:r>
          </a:p>
        </p:txBody>
      </p:sp>
      <p:sp>
        <p:nvSpPr>
          <p:cNvPr id="9" name="TextBox 9"/>
          <p:cNvSpPr txBox="1"/>
          <p:nvPr/>
        </p:nvSpPr>
        <p:spPr>
          <a:xfrm>
            <a:off x="3119536" y="2306832"/>
            <a:ext cx="12101118" cy="6942225"/>
          </a:xfrm>
          <a:prstGeom prst="rect">
            <a:avLst/>
          </a:prstGeom>
        </p:spPr>
        <p:txBody>
          <a:bodyPr lIns="0" tIns="0" rIns="0" bIns="0" rtlCol="0" anchor="t">
            <a:spAutoFit/>
          </a:bodyPr>
          <a:lstStyle/>
          <a:p>
            <a:pPr algn="just">
              <a:lnSpc>
                <a:spcPts val="3232"/>
              </a:lnSpc>
            </a:pPr>
            <a:r>
              <a:rPr lang="en-US" sz="2309" b="1">
                <a:solidFill>
                  <a:srgbClr val="000000"/>
                </a:solidFill>
                <a:latin typeface="TT Ramillas Bold"/>
                <a:ea typeface="TT Ramillas Bold"/>
                <a:cs typeface="TT Ramillas Bold"/>
                <a:sym typeface="TT Ramillas Bold"/>
              </a:rPr>
              <a:t>Artículo 80. Requisitos de calificación </a:t>
            </a:r>
          </a:p>
          <a:p>
            <a:pPr algn="just">
              <a:lnSpc>
                <a:spcPts val="3232"/>
              </a:lnSpc>
            </a:pPr>
            <a:r>
              <a:rPr lang="en-US" sz="2309">
                <a:solidFill>
                  <a:srgbClr val="000000"/>
                </a:solidFill>
                <a:latin typeface="TT Ramillas"/>
                <a:ea typeface="TT Ramillas"/>
                <a:cs typeface="TT Ramillas"/>
                <a:sym typeface="TT Ramillas"/>
              </a:rPr>
              <a:t>80.1 Los requisitos de calificación permiten determinar si los postores cuentan con las capacidades y aptitudes para ejecutar el contrato. Los requisitos de calificación son establecidos en la estrategia de contratación y su cumplimiento es acreditado conforme indiquen las bases. </a:t>
            </a:r>
          </a:p>
          <a:p>
            <a:pPr algn="just">
              <a:lnSpc>
                <a:spcPts val="3232"/>
              </a:lnSpc>
            </a:pPr>
            <a:r>
              <a:rPr lang="en-US" sz="2309">
                <a:solidFill>
                  <a:srgbClr val="000000"/>
                </a:solidFill>
                <a:latin typeface="TT Ramillas"/>
                <a:ea typeface="TT Ramillas"/>
                <a:cs typeface="TT Ramillas"/>
                <a:sym typeface="TT Ramillas"/>
              </a:rPr>
              <a:t>80.2 Los evaluadores revisan los requisitos de calificación de las ofertas que sean admitidas. </a:t>
            </a:r>
          </a:p>
          <a:p>
            <a:pPr algn="just">
              <a:lnSpc>
                <a:spcPts val="3232"/>
              </a:lnSpc>
            </a:pPr>
            <a:r>
              <a:rPr lang="en-US" sz="2309">
                <a:solidFill>
                  <a:srgbClr val="000000"/>
                </a:solidFill>
                <a:latin typeface="TT Ramillas"/>
                <a:ea typeface="TT Ramillas"/>
                <a:cs typeface="TT Ramillas"/>
                <a:sym typeface="TT Ramillas"/>
              </a:rPr>
              <a:t>80.3 Los requisitos de calificación son de cinco tipos: a) capacidad legal, b) capacidad técnica y profesional, c) experiencia del postor en la especialidad, d) condiciones de participación en consorcio y e) capacidad económica. </a:t>
            </a:r>
          </a:p>
          <a:p>
            <a:pPr algn="just">
              <a:lnSpc>
                <a:spcPts val="3232"/>
              </a:lnSpc>
            </a:pPr>
            <a:r>
              <a:rPr lang="en-US" sz="2309">
                <a:solidFill>
                  <a:srgbClr val="000000"/>
                </a:solidFill>
                <a:latin typeface="TT Ramillas"/>
                <a:ea typeface="TT Ramillas"/>
                <a:cs typeface="TT Ramillas"/>
                <a:sym typeface="TT Ramillas"/>
              </a:rPr>
              <a:t>80.4 Si el objeto de la contratación requiere de la habilitación del proveedor para llevar a cabo la actividad económica materia de la contratación, esta es incluida obligatoriamente como requisito de calificación de capacidad legal. </a:t>
            </a:r>
          </a:p>
          <a:p>
            <a:pPr algn="just">
              <a:lnSpc>
                <a:spcPts val="3232"/>
              </a:lnSpc>
            </a:pPr>
            <a:r>
              <a:rPr lang="en-US" sz="2309">
                <a:solidFill>
                  <a:srgbClr val="000000"/>
                </a:solidFill>
                <a:latin typeface="TT Ramillas"/>
                <a:ea typeface="TT Ramillas"/>
                <a:cs typeface="TT Ramillas"/>
                <a:sym typeface="TT Ramillas"/>
              </a:rPr>
              <a:t>80.5 Las personas jurídicas resultantes de un proceso de reorganización societaria no pueden acreditar como experiencia del postor en la especialidad que le hubiesen transmitido como parte de dicha reorganización las personas jurídicas sancionadas con inhabilitación vigente o definitiva.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sp>
        <p:nvSpPr>
          <p:cNvPr id="2" name="TextBox 2"/>
          <p:cNvSpPr txBox="1"/>
          <p:nvPr/>
        </p:nvSpPr>
        <p:spPr>
          <a:xfrm>
            <a:off x="3119536" y="1758307"/>
            <a:ext cx="11581777" cy="1418562"/>
          </a:xfrm>
          <a:prstGeom prst="rect">
            <a:avLst/>
          </a:prstGeom>
        </p:spPr>
        <p:txBody>
          <a:bodyPr lIns="0" tIns="0" rIns="0" bIns="0" rtlCol="0" anchor="t">
            <a:spAutoFit/>
          </a:bodyPr>
          <a:lstStyle/>
          <a:p>
            <a:pPr algn="l">
              <a:lnSpc>
                <a:spcPts val="5600"/>
              </a:lnSpc>
            </a:pPr>
            <a:r>
              <a:rPr lang="en-US" sz="4913">
                <a:solidFill>
                  <a:srgbClr val="000000"/>
                </a:solidFill>
                <a:latin typeface="TT Ramillas"/>
                <a:ea typeface="TT Ramillas"/>
                <a:cs typeface="TT Ramillas"/>
                <a:sym typeface="TT Ramillas"/>
              </a:rPr>
              <a:t>SUBCAPÍTULO 4 </a:t>
            </a:r>
          </a:p>
          <a:p>
            <a:pPr marL="0" lvl="0" indent="0" algn="l">
              <a:lnSpc>
                <a:spcPts val="5600"/>
              </a:lnSpc>
              <a:spcBef>
                <a:spcPct val="0"/>
              </a:spcBef>
            </a:pPr>
            <a:r>
              <a:rPr lang="en-US" sz="4913">
                <a:solidFill>
                  <a:srgbClr val="000000"/>
                </a:solidFill>
                <a:latin typeface="TT Ramillas"/>
                <a:ea typeface="TT Ramillas"/>
                <a:cs typeface="TT Ramillas"/>
                <a:sym typeface="TT Ramillas"/>
              </a:rPr>
              <a:t>EVALUACIÓN DE OFERTAS*</a:t>
            </a:r>
          </a:p>
        </p:txBody>
      </p:sp>
      <p:grpSp>
        <p:nvGrpSpPr>
          <p:cNvPr id="3" name="Group 3"/>
          <p:cNvGrpSpPr/>
          <p:nvPr/>
        </p:nvGrpSpPr>
        <p:grpSpPr>
          <a:xfrm>
            <a:off x="-1307930" y="-535143"/>
            <a:ext cx="3020465" cy="11934400"/>
            <a:chOff x="0" y="0"/>
            <a:chExt cx="795514" cy="3143216"/>
          </a:xfrm>
        </p:grpSpPr>
        <p:sp>
          <p:nvSpPr>
            <p:cNvPr id="4" name="Freeform 4"/>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82E64"/>
            </a:solidFill>
          </p:spPr>
          <p:txBody>
            <a:bodyPr/>
            <a:lstStyle/>
            <a:p>
              <a:endParaRPr lang="es-PE"/>
            </a:p>
          </p:txBody>
        </p:sp>
        <p:sp>
          <p:nvSpPr>
            <p:cNvPr id="5" name="TextBox 5"/>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7" name="Freeform 7"/>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sp>
        <p:nvSpPr>
          <p:cNvPr id="8" name="TextBox 8"/>
          <p:cNvSpPr txBox="1"/>
          <p:nvPr/>
        </p:nvSpPr>
        <p:spPr>
          <a:xfrm>
            <a:off x="3119536" y="9535398"/>
            <a:ext cx="7636875" cy="405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*Reglamento de la Ley N° 32069</a:t>
            </a:r>
          </a:p>
        </p:txBody>
      </p:sp>
      <p:sp>
        <p:nvSpPr>
          <p:cNvPr id="9" name="TextBox 9"/>
          <p:cNvSpPr txBox="1"/>
          <p:nvPr/>
        </p:nvSpPr>
        <p:spPr>
          <a:xfrm>
            <a:off x="3119536" y="3818212"/>
            <a:ext cx="12101118" cy="4484775"/>
          </a:xfrm>
          <a:prstGeom prst="rect">
            <a:avLst/>
          </a:prstGeom>
        </p:spPr>
        <p:txBody>
          <a:bodyPr lIns="0" tIns="0" rIns="0" bIns="0" rtlCol="0" anchor="t">
            <a:spAutoFit/>
          </a:bodyPr>
          <a:lstStyle/>
          <a:p>
            <a:pPr algn="just">
              <a:lnSpc>
                <a:spcPts val="3232"/>
              </a:lnSpc>
            </a:pPr>
            <a:r>
              <a:rPr lang="en-US" sz="2309" b="1">
                <a:solidFill>
                  <a:srgbClr val="000000"/>
                </a:solidFill>
                <a:latin typeface="TT Ramillas Bold"/>
                <a:ea typeface="TT Ramillas Bold"/>
                <a:cs typeface="TT Ramillas Bold"/>
                <a:sym typeface="TT Ramillas Bold"/>
              </a:rPr>
              <a:t>Artículo 80. Requisitos de calificación </a:t>
            </a:r>
          </a:p>
          <a:p>
            <a:pPr algn="just">
              <a:lnSpc>
                <a:spcPts val="3232"/>
              </a:lnSpc>
            </a:pPr>
            <a:r>
              <a:rPr lang="en-US" sz="2309">
                <a:solidFill>
                  <a:srgbClr val="000000"/>
                </a:solidFill>
                <a:latin typeface="TT Ramillas"/>
                <a:ea typeface="TT Ramillas"/>
                <a:cs typeface="TT Ramillas"/>
                <a:sym typeface="TT Ramillas"/>
              </a:rPr>
              <a:t>80.6 En el caso de consorcios, solo se considera la experiencia de aquellos integrantes que ejecutan conjuntamente el objeto del contrato. </a:t>
            </a:r>
          </a:p>
          <a:p>
            <a:pPr algn="just">
              <a:lnSpc>
                <a:spcPts val="3232"/>
              </a:lnSpc>
            </a:pPr>
            <a:r>
              <a:rPr lang="en-US" sz="2309">
                <a:solidFill>
                  <a:srgbClr val="000000"/>
                </a:solidFill>
                <a:latin typeface="TT Ramillas"/>
                <a:ea typeface="TT Ramillas"/>
                <a:cs typeface="TT Ramillas"/>
                <a:sym typeface="TT Ramillas"/>
              </a:rPr>
              <a:t>80.7 En el caso del requisito de calificación correspondiente a las condiciones de participación en consorcio, se puede establecer: </a:t>
            </a:r>
          </a:p>
          <a:p>
            <a:pPr algn="just">
              <a:lnSpc>
                <a:spcPts val="3232"/>
              </a:lnSpc>
            </a:pPr>
            <a:r>
              <a:rPr lang="en-US" sz="2309">
                <a:solidFill>
                  <a:srgbClr val="000000"/>
                </a:solidFill>
                <a:latin typeface="TT Ramillas"/>
                <a:ea typeface="TT Ramillas"/>
                <a:cs typeface="TT Ramillas"/>
                <a:sym typeface="TT Ramillas"/>
              </a:rPr>
              <a:t>i) un número máximo de consorciados en función a la naturaleza de la prestación, </a:t>
            </a:r>
          </a:p>
          <a:p>
            <a:pPr algn="just">
              <a:lnSpc>
                <a:spcPts val="3232"/>
              </a:lnSpc>
            </a:pPr>
            <a:r>
              <a:rPr lang="en-US" sz="2309">
                <a:solidFill>
                  <a:srgbClr val="000000"/>
                </a:solidFill>
                <a:latin typeface="TT Ramillas"/>
                <a:ea typeface="TT Ramillas"/>
                <a:cs typeface="TT Ramillas"/>
                <a:sym typeface="TT Ramillas"/>
              </a:rPr>
              <a:t>ii) un porcentaje mínimo de participación de cada consorciado, y/o </a:t>
            </a:r>
          </a:p>
          <a:p>
            <a:pPr algn="just">
              <a:lnSpc>
                <a:spcPts val="3232"/>
              </a:lnSpc>
            </a:pPr>
            <a:r>
              <a:rPr lang="en-US" sz="2309">
                <a:solidFill>
                  <a:srgbClr val="000000"/>
                </a:solidFill>
                <a:latin typeface="TT Ramillas"/>
                <a:ea typeface="TT Ramillas"/>
                <a:cs typeface="TT Ramillas"/>
                <a:sym typeface="TT Ramillas"/>
              </a:rPr>
              <a:t>iii) que el integrante del consorcio que acredite mayor experiencia cumpla con un determinado porcentaje de participación. </a:t>
            </a:r>
          </a:p>
          <a:p>
            <a:pPr algn="just">
              <a:lnSpc>
                <a:spcPts val="3232"/>
              </a:lnSpc>
            </a:pPr>
            <a:r>
              <a:rPr lang="en-US" sz="2309">
                <a:solidFill>
                  <a:srgbClr val="000000"/>
                </a:solidFill>
                <a:latin typeface="TT Ramillas"/>
                <a:ea typeface="TT Ramillas"/>
                <a:cs typeface="TT Ramillas"/>
                <a:sym typeface="TT Ramillas"/>
              </a:rPr>
              <a:t>80.8 El requisito de capacidad económica solo puede ser considerado en los procedimientos de selección que cuenten con etapa de precalificación.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grpSp>
        <p:nvGrpSpPr>
          <p:cNvPr id="2" name="Group 2"/>
          <p:cNvGrpSpPr/>
          <p:nvPr/>
        </p:nvGrpSpPr>
        <p:grpSpPr>
          <a:xfrm>
            <a:off x="2090443" y="3497441"/>
            <a:ext cx="474457" cy="5538470"/>
            <a:chOff x="0" y="0"/>
            <a:chExt cx="124960" cy="1458692"/>
          </a:xfrm>
        </p:grpSpPr>
        <p:sp>
          <p:nvSpPr>
            <p:cNvPr id="3" name="Freeform 3"/>
            <p:cNvSpPr/>
            <p:nvPr/>
          </p:nvSpPr>
          <p:spPr>
            <a:xfrm>
              <a:off x="0" y="0"/>
              <a:ext cx="124960" cy="1458692"/>
            </a:xfrm>
            <a:custGeom>
              <a:avLst/>
              <a:gdLst/>
              <a:ahLst/>
              <a:cxnLst/>
              <a:rect l="l" t="t" r="r" b="b"/>
              <a:pathLst>
                <a:path w="124960" h="1458692">
                  <a:moveTo>
                    <a:pt x="0" y="0"/>
                  </a:moveTo>
                  <a:lnTo>
                    <a:pt x="124960" y="0"/>
                  </a:lnTo>
                  <a:lnTo>
                    <a:pt x="124960" y="1458692"/>
                  </a:lnTo>
                  <a:lnTo>
                    <a:pt x="0" y="1458692"/>
                  </a:lnTo>
                  <a:close/>
                </a:path>
              </a:pathLst>
            </a:custGeom>
            <a:solidFill>
              <a:srgbClr val="082E64"/>
            </a:solidFill>
          </p:spPr>
          <p:txBody>
            <a:bodyPr/>
            <a:lstStyle/>
            <a:p>
              <a:endParaRPr lang="es-PE"/>
            </a:p>
          </p:txBody>
        </p:sp>
        <p:sp>
          <p:nvSpPr>
            <p:cNvPr id="4" name="TextBox 4"/>
            <p:cNvSpPr txBox="1"/>
            <p:nvPr/>
          </p:nvSpPr>
          <p:spPr>
            <a:xfrm>
              <a:off x="0" y="-38100"/>
              <a:ext cx="124960" cy="1496792"/>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3109076" y="3440291"/>
            <a:ext cx="13589550" cy="5595620"/>
          </a:xfrm>
          <a:prstGeom prst="rect">
            <a:avLst/>
          </a:prstGeom>
        </p:spPr>
        <p:txBody>
          <a:bodyPr lIns="0" tIns="0" rIns="0" bIns="0" rtlCol="0" anchor="t">
            <a:spAutoFit/>
          </a:bodyPr>
          <a:lstStyle/>
          <a:p>
            <a:pPr algn="just">
              <a:lnSpc>
                <a:spcPts val="4480"/>
              </a:lnSpc>
            </a:pPr>
            <a:r>
              <a:rPr lang="en-US" sz="3200" b="1" i="1">
                <a:solidFill>
                  <a:srgbClr val="000000"/>
                </a:solidFill>
                <a:latin typeface="TT Ramillas Bold Italics"/>
                <a:ea typeface="TT Ramillas Bold Italics"/>
                <a:cs typeface="TT Ramillas Bold Italics"/>
                <a:sym typeface="TT Ramillas Bold Italics"/>
              </a:rPr>
              <a:t>INTRODUCCIÓN</a:t>
            </a:r>
          </a:p>
          <a:p>
            <a:pPr algn="just">
              <a:lnSpc>
                <a:spcPts val="4480"/>
              </a:lnSpc>
            </a:pPr>
            <a:endParaRPr lang="en-US" sz="3200" b="1" i="1">
              <a:solidFill>
                <a:srgbClr val="000000"/>
              </a:solidFill>
              <a:latin typeface="TT Ramillas Bold Italics"/>
              <a:ea typeface="TT Ramillas Bold Italics"/>
              <a:cs typeface="TT Ramillas Bold Italics"/>
              <a:sym typeface="TT Ramillas Bold Italics"/>
            </a:endParaRPr>
          </a:p>
          <a:p>
            <a:pPr marL="0" lvl="0" indent="0" algn="just">
              <a:lnSpc>
                <a:spcPts val="4480"/>
              </a:lnSpc>
              <a:spcBef>
                <a:spcPct val="0"/>
              </a:spcBef>
            </a:pPr>
            <a:r>
              <a:rPr lang="en-US" sz="3200">
                <a:solidFill>
                  <a:srgbClr val="000000"/>
                </a:solidFill>
                <a:latin typeface="TT Ramillas"/>
                <a:ea typeface="TT Ramillas"/>
                <a:cs typeface="TT Ramillas"/>
                <a:sym typeface="TT Ramillas"/>
              </a:rPr>
              <a:t>En el marco de la reciente promulgación de la Nueva Ley General de Contrataciones Públicas - Ley N° 32069, cuya entrada en vigor ha traído consigo significativas modificaciones en los procesos de adquisición pública, resulta indispensable analizar los cambios introducidos y su impacto en los procedimientos administrativos relacionados. Por tal motivo, en esta clase procederé a detallar las etapas fundamentales que conforman los procedimientos de selección, haciendo especial énfasis en los aspectos normativos y prácticos que los regulan.</a:t>
            </a:r>
          </a:p>
        </p:txBody>
      </p:sp>
      <p:sp>
        <p:nvSpPr>
          <p:cNvPr id="6" name="Freeform 6"/>
          <p:cNvSpPr/>
          <p:nvPr/>
        </p:nvSpPr>
        <p:spPr>
          <a:xfrm>
            <a:off x="6629777" y="343614"/>
            <a:ext cx="5112328" cy="2385753"/>
          </a:xfrm>
          <a:custGeom>
            <a:avLst/>
            <a:gdLst/>
            <a:ahLst/>
            <a:cxnLst/>
            <a:rect l="l" t="t" r="r" b="b"/>
            <a:pathLst>
              <a:path w="5112328" h="2385753">
                <a:moveTo>
                  <a:pt x="0" y="0"/>
                </a:moveTo>
                <a:lnTo>
                  <a:pt x="5112328" y="0"/>
                </a:lnTo>
                <a:lnTo>
                  <a:pt x="5112328" y="2385753"/>
                </a:lnTo>
                <a:lnTo>
                  <a:pt x="0" y="2385753"/>
                </a:lnTo>
                <a:lnTo>
                  <a:pt x="0" y="0"/>
                </a:lnTo>
                <a:close/>
              </a:path>
            </a:pathLst>
          </a:custGeom>
          <a:blipFill>
            <a:blip r:embed="rId2"/>
            <a:stretch>
              <a:fillRect/>
            </a:stretch>
          </a:blipFill>
        </p:spPr>
        <p:txBody>
          <a:bodyPr/>
          <a:lstStyle/>
          <a:p>
            <a:endParaRPr lang="es-PE"/>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sp>
        <p:nvSpPr>
          <p:cNvPr id="2" name="TextBox 2"/>
          <p:cNvSpPr txBox="1"/>
          <p:nvPr/>
        </p:nvSpPr>
        <p:spPr>
          <a:xfrm>
            <a:off x="3119536" y="1301046"/>
            <a:ext cx="11581777" cy="1418562"/>
          </a:xfrm>
          <a:prstGeom prst="rect">
            <a:avLst/>
          </a:prstGeom>
        </p:spPr>
        <p:txBody>
          <a:bodyPr lIns="0" tIns="0" rIns="0" bIns="0" rtlCol="0" anchor="t">
            <a:spAutoFit/>
          </a:bodyPr>
          <a:lstStyle/>
          <a:p>
            <a:pPr algn="l">
              <a:lnSpc>
                <a:spcPts val="5600"/>
              </a:lnSpc>
            </a:pPr>
            <a:r>
              <a:rPr lang="en-US" sz="4913">
                <a:solidFill>
                  <a:srgbClr val="000000"/>
                </a:solidFill>
                <a:latin typeface="TT Ramillas"/>
                <a:ea typeface="TT Ramillas"/>
                <a:cs typeface="TT Ramillas"/>
                <a:sym typeface="TT Ramillas"/>
              </a:rPr>
              <a:t>SUBCAPÍTULO 4 </a:t>
            </a:r>
          </a:p>
          <a:p>
            <a:pPr marL="0" lvl="0" indent="0" algn="l">
              <a:lnSpc>
                <a:spcPts val="5600"/>
              </a:lnSpc>
              <a:spcBef>
                <a:spcPct val="0"/>
              </a:spcBef>
            </a:pPr>
            <a:r>
              <a:rPr lang="en-US" sz="4913">
                <a:solidFill>
                  <a:srgbClr val="000000"/>
                </a:solidFill>
                <a:latin typeface="TT Ramillas"/>
                <a:ea typeface="TT Ramillas"/>
                <a:cs typeface="TT Ramillas"/>
                <a:sym typeface="TT Ramillas"/>
              </a:rPr>
              <a:t>EVALUACIÓN DE OFERTAS*</a:t>
            </a:r>
          </a:p>
        </p:txBody>
      </p:sp>
      <p:grpSp>
        <p:nvGrpSpPr>
          <p:cNvPr id="3" name="Group 3"/>
          <p:cNvGrpSpPr/>
          <p:nvPr/>
        </p:nvGrpSpPr>
        <p:grpSpPr>
          <a:xfrm>
            <a:off x="-1307930" y="-535143"/>
            <a:ext cx="3020465" cy="11934400"/>
            <a:chOff x="0" y="0"/>
            <a:chExt cx="795514" cy="3143216"/>
          </a:xfrm>
        </p:grpSpPr>
        <p:sp>
          <p:nvSpPr>
            <p:cNvPr id="4" name="Freeform 4"/>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82E64"/>
            </a:solidFill>
          </p:spPr>
          <p:txBody>
            <a:bodyPr/>
            <a:lstStyle/>
            <a:p>
              <a:endParaRPr lang="es-PE"/>
            </a:p>
          </p:txBody>
        </p:sp>
        <p:sp>
          <p:nvSpPr>
            <p:cNvPr id="5" name="TextBox 5"/>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7" name="Freeform 7"/>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sp>
        <p:nvSpPr>
          <p:cNvPr id="8" name="TextBox 8"/>
          <p:cNvSpPr txBox="1"/>
          <p:nvPr/>
        </p:nvSpPr>
        <p:spPr>
          <a:xfrm>
            <a:off x="3119536" y="9535398"/>
            <a:ext cx="7636875" cy="405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*Reglamento de la Ley N° 32069</a:t>
            </a:r>
          </a:p>
        </p:txBody>
      </p:sp>
      <p:sp>
        <p:nvSpPr>
          <p:cNvPr id="9" name="TextBox 9"/>
          <p:cNvSpPr txBox="1"/>
          <p:nvPr/>
        </p:nvSpPr>
        <p:spPr>
          <a:xfrm>
            <a:off x="3119536" y="3494590"/>
            <a:ext cx="12101118" cy="5303925"/>
          </a:xfrm>
          <a:prstGeom prst="rect">
            <a:avLst/>
          </a:prstGeom>
        </p:spPr>
        <p:txBody>
          <a:bodyPr lIns="0" tIns="0" rIns="0" bIns="0" rtlCol="0" anchor="t">
            <a:spAutoFit/>
          </a:bodyPr>
          <a:lstStyle/>
          <a:p>
            <a:pPr algn="just">
              <a:lnSpc>
                <a:spcPts val="3232"/>
              </a:lnSpc>
            </a:pPr>
            <a:r>
              <a:rPr lang="en-US" sz="2309" b="1">
                <a:solidFill>
                  <a:srgbClr val="000000"/>
                </a:solidFill>
                <a:latin typeface="TT Ramillas Bold"/>
                <a:ea typeface="TT Ramillas Bold"/>
                <a:cs typeface="TT Ramillas Bold"/>
                <a:sym typeface="TT Ramillas Bold"/>
              </a:rPr>
              <a:t>Artículo 81. Evaluación de las ofertas técnicas </a:t>
            </a:r>
          </a:p>
          <a:p>
            <a:pPr algn="just">
              <a:lnSpc>
                <a:spcPts val="3232"/>
              </a:lnSpc>
            </a:pPr>
            <a:r>
              <a:rPr lang="en-US" sz="2309">
                <a:solidFill>
                  <a:srgbClr val="000000"/>
                </a:solidFill>
                <a:latin typeface="TT Ramillas"/>
                <a:ea typeface="TT Ramillas"/>
                <a:cs typeface="TT Ramillas"/>
                <a:sym typeface="TT Ramillas"/>
              </a:rPr>
              <a:t>81.1 Las ofertas son evaluadas de acuerdo con los factores de evaluación establecidos en las bases integradas. </a:t>
            </a:r>
          </a:p>
          <a:p>
            <a:pPr algn="just">
              <a:lnSpc>
                <a:spcPts val="3232"/>
              </a:lnSpc>
            </a:pPr>
            <a:r>
              <a:rPr lang="en-US" sz="2309">
                <a:solidFill>
                  <a:srgbClr val="000000"/>
                </a:solidFill>
                <a:latin typeface="TT Ramillas"/>
                <a:ea typeface="TT Ramillas"/>
                <a:cs typeface="TT Ramillas"/>
                <a:sym typeface="TT Ramillas"/>
              </a:rPr>
              <a:t>81.2 Los factores de evaluación tienen como objetivo permitir la selección de la mejor oferta, conforme al principio de valor por dinero. </a:t>
            </a:r>
          </a:p>
          <a:p>
            <a:pPr algn="just">
              <a:lnSpc>
                <a:spcPts val="3232"/>
              </a:lnSpc>
            </a:pPr>
            <a:r>
              <a:rPr lang="en-US" sz="2309">
                <a:solidFill>
                  <a:srgbClr val="000000"/>
                </a:solidFill>
                <a:latin typeface="TT Ramillas"/>
                <a:ea typeface="TT Ramillas"/>
                <a:cs typeface="TT Ramillas"/>
                <a:sym typeface="TT Ramillas"/>
              </a:rPr>
              <a:t>81.3 Las bases estándar aprobadas por la DGA incluyen factores de evaluación obligatorios y facultativos de acuerdo con el objeto del procedimiento de selección y su modalidad, así como la ponderación correspondiente a la evaluación técnica y económica. </a:t>
            </a:r>
          </a:p>
          <a:p>
            <a:pPr algn="just">
              <a:lnSpc>
                <a:spcPts val="3232"/>
              </a:lnSpc>
            </a:pPr>
            <a:r>
              <a:rPr lang="en-US" sz="2309">
                <a:solidFill>
                  <a:srgbClr val="000000"/>
                </a:solidFill>
                <a:latin typeface="TT Ramillas"/>
                <a:ea typeface="TT Ramillas"/>
                <a:cs typeface="TT Ramillas"/>
                <a:sym typeface="TT Ramillas"/>
              </a:rPr>
              <a:t>81.4 En los procedimientos de selección o ítems cuya cuantía corresponda a una modalidad abreviada, las bases estándar contemplan bonificaciones en el puntaje a las micro y pequeñas empresas, o a los consorcios conformados en su totalidad por estas, así como a los postores con domicilio en la provincia donde se presta el servicio o se ejecuta la obra, o en las provincias colindantes, sean o no pertenecientes al mismo departamento o región.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sp>
        <p:nvSpPr>
          <p:cNvPr id="2" name="TextBox 2"/>
          <p:cNvSpPr txBox="1"/>
          <p:nvPr/>
        </p:nvSpPr>
        <p:spPr>
          <a:xfrm>
            <a:off x="3119536" y="1301046"/>
            <a:ext cx="11581777" cy="1418562"/>
          </a:xfrm>
          <a:prstGeom prst="rect">
            <a:avLst/>
          </a:prstGeom>
        </p:spPr>
        <p:txBody>
          <a:bodyPr lIns="0" tIns="0" rIns="0" bIns="0" rtlCol="0" anchor="t">
            <a:spAutoFit/>
          </a:bodyPr>
          <a:lstStyle/>
          <a:p>
            <a:pPr algn="l">
              <a:lnSpc>
                <a:spcPts val="5600"/>
              </a:lnSpc>
            </a:pPr>
            <a:r>
              <a:rPr lang="en-US" sz="4913">
                <a:solidFill>
                  <a:srgbClr val="000000"/>
                </a:solidFill>
                <a:latin typeface="TT Ramillas"/>
                <a:ea typeface="TT Ramillas"/>
                <a:cs typeface="TT Ramillas"/>
                <a:sym typeface="TT Ramillas"/>
              </a:rPr>
              <a:t>SUBCAPÍTULO 4 </a:t>
            </a:r>
          </a:p>
          <a:p>
            <a:pPr marL="0" lvl="0" indent="0" algn="l">
              <a:lnSpc>
                <a:spcPts val="5600"/>
              </a:lnSpc>
              <a:spcBef>
                <a:spcPct val="0"/>
              </a:spcBef>
            </a:pPr>
            <a:r>
              <a:rPr lang="en-US" sz="4913">
                <a:solidFill>
                  <a:srgbClr val="000000"/>
                </a:solidFill>
                <a:latin typeface="TT Ramillas"/>
                <a:ea typeface="TT Ramillas"/>
                <a:cs typeface="TT Ramillas"/>
                <a:sym typeface="TT Ramillas"/>
              </a:rPr>
              <a:t>EVALUACIÓN DE OFERTAS*</a:t>
            </a:r>
          </a:p>
        </p:txBody>
      </p:sp>
      <p:grpSp>
        <p:nvGrpSpPr>
          <p:cNvPr id="3" name="Group 3"/>
          <p:cNvGrpSpPr/>
          <p:nvPr/>
        </p:nvGrpSpPr>
        <p:grpSpPr>
          <a:xfrm>
            <a:off x="-1307930" y="-535143"/>
            <a:ext cx="3020465" cy="11934400"/>
            <a:chOff x="0" y="0"/>
            <a:chExt cx="795514" cy="3143216"/>
          </a:xfrm>
        </p:grpSpPr>
        <p:sp>
          <p:nvSpPr>
            <p:cNvPr id="4" name="Freeform 4"/>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82E64"/>
            </a:solidFill>
          </p:spPr>
          <p:txBody>
            <a:bodyPr/>
            <a:lstStyle/>
            <a:p>
              <a:endParaRPr lang="es-PE"/>
            </a:p>
          </p:txBody>
        </p:sp>
        <p:sp>
          <p:nvSpPr>
            <p:cNvPr id="5" name="TextBox 5"/>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7" name="Freeform 7"/>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sp>
        <p:nvSpPr>
          <p:cNvPr id="8" name="TextBox 8"/>
          <p:cNvSpPr txBox="1"/>
          <p:nvPr/>
        </p:nvSpPr>
        <p:spPr>
          <a:xfrm>
            <a:off x="3119536" y="9535398"/>
            <a:ext cx="7636875" cy="405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*Reglamento de la Ley N° 32069</a:t>
            </a:r>
          </a:p>
        </p:txBody>
      </p:sp>
      <p:sp>
        <p:nvSpPr>
          <p:cNvPr id="9" name="TextBox 9"/>
          <p:cNvSpPr txBox="1"/>
          <p:nvPr/>
        </p:nvSpPr>
        <p:spPr>
          <a:xfrm>
            <a:off x="3119536" y="3085015"/>
            <a:ext cx="12332857" cy="6123075"/>
          </a:xfrm>
          <a:prstGeom prst="rect">
            <a:avLst/>
          </a:prstGeom>
        </p:spPr>
        <p:txBody>
          <a:bodyPr lIns="0" tIns="0" rIns="0" bIns="0" rtlCol="0" anchor="t">
            <a:spAutoFit/>
          </a:bodyPr>
          <a:lstStyle/>
          <a:p>
            <a:pPr algn="just">
              <a:lnSpc>
                <a:spcPts val="3232"/>
              </a:lnSpc>
            </a:pPr>
            <a:r>
              <a:rPr lang="en-US" sz="2309" b="1">
                <a:solidFill>
                  <a:srgbClr val="000000"/>
                </a:solidFill>
                <a:latin typeface="TT Ramillas Bold"/>
                <a:ea typeface="TT Ramillas Bold"/>
                <a:cs typeface="TT Ramillas Bold"/>
                <a:sym typeface="TT Ramillas Bold"/>
              </a:rPr>
              <a:t>Artículo 88. Subsanación de las ofertas </a:t>
            </a:r>
          </a:p>
          <a:p>
            <a:pPr algn="just">
              <a:lnSpc>
                <a:spcPts val="3232"/>
              </a:lnSpc>
            </a:pPr>
            <a:r>
              <a:rPr lang="en-US" sz="2309">
                <a:solidFill>
                  <a:srgbClr val="000000"/>
                </a:solidFill>
                <a:latin typeface="TT Ramillas"/>
                <a:ea typeface="TT Ramillas"/>
                <a:cs typeface="TT Ramillas"/>
                <a:sym typeface="TT Ramillas"/>
              </a:rPr>
              <a:t>88.1 Durante el desarrollo de la fase de selección, los evaluadores solicitan a cualquier postor que subsane alguna omisión o corrija algún error material o formal de los documentos presentados en la precalificación y/o presentación de ofertas, siempre que no alteren su contenido esencial, respetando el principio de igualdad de trato. Esta subsanación es preclusiva a cada etapa y se realiza a través de la Pladicop. </a:t>
            </a:r>
          </a:p>
          <a:p>
            <a:pPr algn="just">
              <a:lnSpc>
                <a:spcPts val="3232"/>
              </a:lnSpc>
            </a:pPr>
            <a:r>
              <a:rPr lang="en-US" sz="2309">
                <a:solidFill>
                  <a:srgbClr val="000000"/>
                </a:solidFill>
                <a:latin typeface="TT Ramillas"/>
                <a:ea typeface="TT Ramillas"/>
                <a:cs typeface="TT Ramillas"/>
                <a:sym typeface="TT Ramillas"/>
              </a:rPr>
              <a:t>88.2 Son subsanables los documentos o la omisión de su presentación siempre que hayan sido emitidos con anterioridad a la fecha establecida para la presentación de ofertas, tales como autorizaciones, permisos, títulos, constancias, certificaciones y/o documentos que acrediten estar inscrito o integrar un registro, y otros de naturaleza análoga. </a:t>
            </a:r>
          </a:p>
          <a:p>
            <a:pPr algn="just">
              <a:lnSpc>
                <a:spcPts val="3232"/>
              </a:lnSpc>
            </a:pPr>
            <a:r>
              <a:rPr lang="en-US" sz="2309">
                <a:solidFill>
                  <a:srgbClr val="000000"/>
                </a:solidFill>
                <a:latin typeface="TT Ramillas"/>
                <a:ea typeface="TT Ramillas"/>
                <a:cs typeface="TT Ramillas"/>
                <a:sym typeface="TT Ramillas"/>
              </a:rPr>
              <a:t>88.3 Cuando se requiera subsanación, la oferta continúa vigente para todo efecto, a condición de la efectiva subsanación hasta el plazo de dos días hábiles, siendo que, en el caso que el postor requiera mayor plazo, éste lo solicita señalando los motivos, pudiendo la entidad contratante otorgar al postor un plazo adicional de dos días hábiles para la subsanación pertinente.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sp>
        <p:nvSpPr>
          <p:cNvPr id="2" name="TextBox 2"/>
          <p:cNvSpPr txBox="1"/>
          <p:nvPr/>
        </p:nvSpPr>
        <p:spPr>
          <a:xfrm>
            <a:off x="3119536" y="470734"/>
            <a:ext cx="11581777" cy="1418562"/>
          </a:xfrm>
          <a:prstGeom prst="rect">
            <a:avLst/>
          </a:prstGeom>
        </p:spPr>
        <p:txBody>
          <a:bodyPr lIns="0" tIns="0" rIns="0" bIns="0" rtlCol="0" anchor="t">
            <a:spAutoFit/>
          </a:bodyPr>
          <a:lstStyle/>
          <a:p>
            <a:pPr algn="l">
              <a:lnSpc>
                <a:spcPts val="5600"/>
              </a:lnSpc>
            </a:pPr>
            <a:r>
              <a:rPr lang="en-US" sz="4913">
                <a:solidFill>
                  <a:srgbClr val="000000"/>
                </a:solidFill>
                <a:latin typeface="TT Ramillas"/>
                <a:ea typeface="TT Ramillas"/>
                <a:cs typeface="TT Ramillas"/>
                <a:sym typeface="TT Ramillas"/>
              </a:rPr>
              <a:t>SUBCAPÍTULO 5</a:t>
            </a:r>
          </a:p>
          <a:p>
            <a:pPr marL="0" lvl="0" indent="0" algn="l">
              <a:lnSpc>
                <a:spcPts val="5600"/>
              </a:lnSpc>
              <a:spcBef>
                <a:spcPct val="0"/>
              </a:spcBef>
            </a:pPr>
            <a:r>
              <a:rPr lang="en-US" sz="4913">
                <a:solidFill>
                  <a:srgbClr val="000000"/>
                </a:solidFill>
                <a:latin typeface="TT Ramillas"/>
                <a:ea typeface="TT Ramillas"/>
                <a:cs typeface="TT Ramillas"/>
                <a:sym typeface="TT Ramillas"/>
              </a:rPr>
              <a:t>OTORGAMIENTO DE LA BUENA PRO*</a:t>
            </a:r>
          </a:p>
        </p:txBody>
      </p:sp>
      <p:grpSp>
        <p:nvGrpSpPr>
          <p:cNvPr id="3" name="Group 3"/>
          <p:cNvGrpSpPr/>
          <p:nvPr/>
        </p:nvGrpSpPr>
        <p:grpSpPr>
          <a:xfrm>
            <a:off x="-1307930" y="-535143"/>
            <a:ext cx="3020465" cy="11934400"/>
            <a:chOff x="0" y="0"/>
            <a:chExt cx="795514" cy="3143216"/>
          </a:xfrm>
        </p:grpSpPr>
        <p:sp>
          <p:nvSpPr>
            <p:cNvPr id="4" name="Freeform 4"/>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82E64"/>
            </a:solidFill>
          </p:spPr>
          <p:txBody>
            <a:bodyPr/>
            <a:lstStyle/>
            <a:p>
              <a:endParaRPr lang="es-PE"/>
            </a:p>
          </p:txBody>
        </p:sp>
        <p:sp>
          <p:nvSpPr>
            <p:cNvPr id="5" name="TextBox 5"/>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7" name="Freeform 7"/>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sp>
        <p:nvSpPr>
          <p:cNvPr id="8" name="TextBox 8"/>
          <p:cNvSpPr txBox="1"/>
          <p:nvPr/>
        </p:nvSpPr>
        <p:spPr>
          <a:xfrm>
            <a:off x="3119536" y="9535398"/>
            <a:ext cx="7636875" cy="405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*Reglamento de la Ley N° 32069</a:t>
            </a:r>
          </a:p>
        </p:txBody>
      </p:sp>
      <p:sp>
        <p:nvSpPr>
          <p:cNvPr id="9" name="TextBox 9"/>
          <p:cNvSpPr txBox="1"/>
          <p:nvPr/>
        </p:nvSpPr>
        <p:spPr>
          <a:xfrm>
            <a:off x="3119536" y="2146471"/>
            <a:ext cx="12332857" cy="2436900"/>
          </a:xfrm>
          <a:prstGeom prst="rect">
            <a:avLst/>
          </a:prstGeom>
        </p:spPr>
        <p:txBody>
          <a:bodyPr lIns="0" tIns="0" rIns="0" bIns="0" rtlCol="0" anchor="t">
            <a:spAutoFit/>
          </a:bodyPr>
          <a:lstStyle/>
          <a:p>
            <a:pPr algn="just">
              <a:lnSpc>
                <a:spcPts val="3232"/>
              </a:lnSpc>
            </a:pPr>
            <a:r>
              <a:rPr lang="en-US" sz="2309" b="1">
                <a:solidFill>
                  <a:srgbClr val="000000"/>
                </a:solidFill>
                <a:latin typeface="TT Ramillas Bold"/>
                <a:ea typeface="TT Ramillas Bold"/>
                <a:cs typeface="TT Ramillas Bold"/>
                <a:sym typeface="TT Ramillas Bold"/>
              </a:rPr>
              <a:t>Artículo 90. Otorgamiento y publicación de la buena pro </a:t>
            </a:r>
          </a:p>
          <a:p>
            <a:pPr algn="just">
              <a:lnSpc>
                <a:spcPts val="3232"/>
              </a:lnSpc>
            </a:pPr>
            <a:r>
              <a:rPr lang="en-US" sz="2309">
                <a:solidFill>
                  <a:srgbClr val="000000"/>
                </a:solidFill>
                <a:latin typeface="TT Ramillas"/>
                <a:ea typeface="TT Ramillas"/>
                <a:cs typeface="TT Ramillas"/>
                <a:sym typeface="TT Ramillas"/>
              </a:rPr>
              <a:t>El otorgamiento de la buena pro es el acto a través del cual se declara al postor ganador del procedimiento de selección, el cual se lleva a cabo con su publicación en la Pladicop. La DEC o el comité, según corresponda, es responsable de la publicación del otorgamiento de la buena pro en la Pladicop, con los documentos que sustenten los resultados de calificación y evaluación. </a:t>
            </a:r>
          </a:p>
        </p:txBody>
      </p:sp>
      <p:sp>
        <p:nvSpPr>
          <p:cNvPr id="10" name="TextBox 10"/>
          <p:cNvSpPr txBox="1"/>
          <p:nvPr/>
        </p:nvSpPr>
        <p:spPr>
          <a:xfrm>
            <a:off x="3119536" y="4836047"/>
            <a:ext cx="12332857" cy="4484775"/>
          </a:xfrm>
          <a:prstGeom prst="rect">
            <a:avLst/>
          </a:prstGeom>
        </p:spPr>
        <p:txBody>
          <a:bodyPr lIns="0" tIns="0" rIns="0" bIns="0" rtlCol="0" anchor="t">
            <a:spAutoFit/>
          </a:bodyPr>
          <a:lstStyle/>
          <a:p>
            <a:pPr algn="just">
              <a:lnSpc>
                <a:spcPts val="3232"/>
              </a:lnSpc>
            </a:pPr>
            <a:r>
              <a:rPr lang="en-US" sz="2309" b="1">
                <a:solidFill>
                  <a:srgbClr val="000000"/>
                </a:solidFill>
                <a:latin typeface="TT Ramillas Bold"/>
                <a:ea typeface="TT Ramillas Bold"/>
                <a:cs typeface="TT Ramillas Bold"/>
                <a:sym typeface="TT Ramillas Bold"/>
              </a:rPr>
              <a:t>Artículo 91. Criterios en caso de empate </a:t>
            </a:r>
          </a:p>
          <a:p>
            <a:pPr algn="just">
              <a:lnSpc>
                <a:spcPts val="3232"/>
              </a:lnSpc>
            </a:pPr>
            <a:r>
              <a:rPr lang="en-US" sz="2309">
                <a:solidFill>
                  <a:srgbClr val="000000"/>
                </a:solidFill>
                <a:latin typeface="TT Ramillas"/>
                <a:ea typeface="TT Ramillas"/>
                <a:cs typeface="TT Ramillas"/>
                <a:sym typeface="TT Ramillas"/>
              </a:rPr>
              <a:t>Cuando dos o más ofertas empaten, el otorgamiento de la buena pro se efectúa observando los siguientes criterios, en el siguiente orden de prelación: </a:t>
            </a:r>
          </a:p>
          <a:p>
            <a:pPr algn="just">
              <a:lnSpc>
                <a:spcPts val="3232"/>
              </a:lnSpc>
            </a:pPr>
            <a:r>
              <a:rPr lang="en-US" sz="2309">
                <a:solidFill>
                  <a:srgbClr val="000000"/>
                </a:solidFill>
                <a:latin typeface="TT Ramillas"/>
                <a:ea typeface="TT Ramillas"/>
                <a:cs typeface="TT Ramillas"/>
                <a:sym typeface="TT Ramillas"/>
              </a:rPr>
              <a:t>a) La buena pro se otorga al postor que sea microempresa o pequeña empresa integrada por personas con discapacidad o a un consorcio conformado en su totalidad por estas empresas, siempre que acredite tener tales condiciones de acuerdo con la normativa de la materia. </a:t>
            </a:r>
          </a:p>
          <a:p>
            <a:pPr algn="just">
              <a:lnSpc>
                <a:spcPts val="3232"/>
              </a:lnSpc>
            </a:pPr>
            <a:r>
              <a:rPr lang="en-US" sz="2309">
                <a:solidFill>
                  <a:srgbClr val="000000"/>
                </a:solidFill>
                <a:latin typeface="TT Ramillas"/>
                <a:ea typeface="TT Ramillas"/>
                <a:cs typeface="TT Ramillas"/>
                <a:sym typeface="TT Ramillas"/>
              </a:rPr>
              <a:t>b) La buena pro se otorga al postor que sea microempresa y pequeña empresa o a un consorcio conformado en su totalidad por éstas, siempre que estén debidamente acreditadas de acuerdo con la normativa de la materia. </a:t>
            </a:r>
          </a:p>
          <a:p>
            <a:pPr algn="just">
              <a:lnSpc>
                <a:spcPts val="3232"/>
              </a:lnSpc>
            </a:pPr>
            <a:r>
              <a:rPr lang="en-US" sz="2309">
                <a:solidFill>
                  <a:srgbClr val="000000"/>
                </a:solidFill>
                <a:latin typeface="TT Ramillas"/>
                <a:ea typeface="TT Ramillas"/>
                <a:cs typeface="TT Ramillas"/>
                <a:sym typeface="TT Ramillas"/>
              </a:rPr>
              <a:t>c) La buena pro se otorga al postor que haya obtenido el mejor puntaje técnico. </a:t>
            </a:r>
          </a:p>
          <a:p>
            <a:pPr algn="just">
              <a:lnSpc>
                <a:spcPts val="3232"/>
              </a:lnSpc>
            </a:pPr>
            <a:r>
              <a:rPr lang="en-US" sz="2309">
                <a:solidFill>
                  <a:srgbClr val="000000"/>
                </a:solidFill>
                <a:latin typeface="TT Ramillas"/>
                <a:ea typeface="TT Ramillas"/>
                <a:cs typeface="TT Ramillas"/>
                <a:sym typeface="TT Ramillas"/>
              </a:rPr>
              <a:t>d) A través de sorteo.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sp>
        <p:nvSpPr>
          <p:cNvPr id="2" name="TextBox 2"/>
          <p:cNvSpPr txBox="1"/>
          <p:nvPr/>
        </p:nvSpPr>
        <p:spPr>
          <a:xfrm>
            <a:off x="3119536" y="1040388"/>
            <a:ext cx="11581777" cy="1418562"/>
          </a:xfrm>
          <a:prstGeom prst="rect">
            <a:avLst/>
          </a:prstGeom>
        </p:spPr>
        <p:txBody>
          <a:bodyPr lIns="0" tIns="0" rIns="0" bIns="0" rtlCol="0" anchor="t">
            <a:spAutoFit/>
          </a:bodyPr>
          <a:lstStyle/>
          <a:p>
            <a:pPr algn="l">
              <a:lnSpc>
                <a:spcPts val="5600"/>
              </a:lnSpc>
            </a:pPr>
            <a:r>
              <a:rPr lang="en-US" sz="4913">
                <a:solidFill>
                  <a:srgbClr val="000000"/>
                </a:solidFill>
                <a:latin typeface="TT Ramillas"/>
                <a:ea typeface="TT Ramillas"/>
                <a:cs typeface="TT Ramillas"/>
                <a:sym typeface="TT Ramillas"/>
              </a:rPr>
              <a:t>SUBCAPÍTULO 5</a:t>
            </a:r>
          </a:p>
          <a:p>
            <a:pPr marL="0" lvl="0" indent="0" algn="l">
              <a:lnSpc>
                <a:spcPts val="5600"/>
              </a:lnSpc>
              <a:spcBef>
                <a:spcPct val="0"/>
              </a:spcBef>
            </a:pPr>
            <a:r>
              <a:rPr lang="en-US" sz="4913">
                <a:solidFill>
                  <a:srgbClr val="000000"/>
                </a:solidFill>
                <a:latin typeface="TT Ramillas"/>
                <a:ea typeface="TT Ramillas"/>
                <a:cs typeface="TT Ramillas"/>
                <a:sym typeface="TT Ramillas"/>
              </a:rPr>
              <a:t>OTORGAMIENTO DE LA BUENA PRO*</a:t>
            </a:r>
          </a:p>
        </p:txBody>
      </p:sp>
      <p:grpSp>
        <p:nvGrpSpPr>
          <p:cNvPr id="3" name="Group 3"/>
          <p:cNvGrpSpPr/>
          <p:nvPr/>
        </p:nvGrpSpPr>
        <p:grpSpPr>
          <a:xfrm>
            <a:off x="-1307930" y="-535143"/>
            <a:ext cx="3020465" cy="11934400"/>
            <a:chOff x="0" y="0"/>
            <a:chExt cx="795514" cy="3143216"/>
          </a:xfrm>
        </p:grpSpPr>
        <p:sp>
          <p:nvSpPr>
            <p:cNvPr id="4" name="Freeform 4"/>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82E64"/>
            </a:solidFill>
          </p:spPr>
          <p:txBody>
            <a:bodyPr/>
            <a:lstStyle/>
            <a:p>
              <a:endParaRPr lang="es-PE"/>
            </a:p>
          </p:txBody>
        </p:sp>
        <p:sp>
          <p:nvSpPr>
            <p:cNvPr id="5" name="TextBox 5"/>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7" name="Freeform 7"/>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sp>
        <p:nvSpPr>
          <p:cNvPr id="8" name="TextBox 8"/>
          <p:cNvSpPr txBox="1"/>
          <p:nvPr/>
        </p:nvSpPr>
        <p:spPr>
          <a:xfrm>
            <a:off x="3119536" y="9535398"/>
            <a:ext cx="7636875" cy="405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*Reglamento de la Ley N° 32069</a:t>
            </a:r>
          </a:p>
        </p:txBody>
      </p:sp>
      <p:sp>
        <p:nvSpPr>
          <p:cNvPr id="9" name="TextBox 9"/>
          <p:cNvSpPr txBox="1"/>
          <p:nvPr/>
        </p:nvSpPr>
        <p:spPr>
          <a:xfrm>
            <a:off x="3119536" y="2706600"/>
            <a:ext cx="12332857" cy="2436900"/>
          </a:xfrm>
          <a:prstGeom prst="rect">
            <a:avLst/>
          </a:prstGeom>
        </p:spPr>
        <p:txBody>
          <a:bodyPr lIns="0" tIns="0" rIns="0" bIns="0" rtlCol="0" anchor="t">
            <a:spAutoFit/>
          </a:bodyPr>
          <a:lstStyle/>
          <a:p>
            <a:pPr algn="just">
              <a:lnSpc>
                <a:spcPts val="3232"/>
              </a:lnSpc>
            </a:pPr>
            <a:r>
              <a:rPr lang="en-US" sz="2309" b="1">
                <a:solidFill>
                  <a:srgbClr val="000000"/>
                </a:solidFill>
                <a:latin typeface="TT Ramillas Bold"/>
                <a:ea typeface="TT Ramillas Bold"/>
                <a:cs typeface="TT Ramillas Bold"/>
                <a:sym typeface="TT Ramillas Bold"/>
              </a:rPr>
              <a:t>Artículo 92. Consentimiento del otorgamiento de la buena pro </a:t>
            </a:r>
          </a:p>
          <a:p>
            <a:pPr algn="just">
              <a:lnSpc>
                <a:spcPts val="3232"/>
              </a:lnSpc>
            </a:pPr>
            <a:r>
              <a:rPr lang="en-US" sz="2309">
                <a:solidFill>
                  <a:srgbClr val="000000"/>
                </a:solidFill>
                <a:latin typeface="TT Ramillas"/>
                <a:ea typeface="TT Ramillas"/>
                <a:cs typeface="TT Ramillas"/>
                <a:sym typeface="TT Ramillas"/>
              </a:rPr>
              <a:t>92.1 Cuando se hayan presentado dos o más ofertas definitivas, el consentimiento de la buena pro es publicado en la Pladicop al día siguiente de vencido el plazo correspondiente para interponer recurso de apelación, sin que los postores hubieran ejercido ese derecho. </a:t>
            </a:r>
          </a:p>
          <a:p>
            <a:pPr algn="just">
              <a:lnSpc>
                <a:spcPts val="3232"/>
              </a:lnSpc>
            </a:pPr>
            <a:r>
              <a:rPr lang="en-US" sz="2309">
                <a:solidFill>
                  <a:srgbClr val="000000"/>
                </a:solidFill>
                <a:latin typeface="TT Ramillas"/>
                <a:ea typeface="TT Ramillas"/>
                <a:cs typeface="TT Ramillas"/>
                <a:sym typeface="TT Ramillas"/>
              </a:rPr>
              <a:t>92.2 En caso de que se haya presentado una sola oferta, el consentimiento de la buena pro se produce el mismo día de la notificación de su otorgamiento. </a:t>
            </a:r>
          </a:p>
        </p:txBody>
      </p:sp>
      <p:sp>
        <p:nvSpPr>
          <p:cNvPr id="10" name="TextBox 10"/>
          <p:cNvSpPr txBox="1"/>
          <p:nvPr/>
        </p:nvSpPr>
        <p:spPr>
          <a:xfrm>
            <a:off x="3119536" y="5393957"/>
            <a:ext cx="12332857" cy="3256050"/>
          </a:xfrm>
          <a:prstGeom prst="rect">
            <a:avLst/>
          </a:prstGeom>
        </p:spPr>
        <p:txBody>
          <a:bodyPr lIns="0" tIns="0" rIns="0" bIns="0" rtlCol="0" anchor="t">
            <a:spAutoFit/>
          </a:bodyPr>
          <a:lstStyle/>
          <a:p>
            <a:pPr algn="just">
              <a:lnSpc>
                <a:spcPts val="3232"/>
              </a:lnSpc>
            </a:pPr>
            <a:r>
              <a:rPr lang="en-US" sz="2309" b="1">
                <a:solidFill>
                  <a:srgbClr val="000000"/>
                </a:solidFill>
                <a:latin typeface="TT Ramillas Bold"/>
                <a:ea typeface="TT Ramillas Bold"/>
                <a:cs typeface="TT Ramillas Bold"/>
                <a:sym typeface="TT Ramillas Bold"/>
              </a:rPr>
              <a:t>Artículo 93. Declaración de desierto </a:t>
            </a:r>
          </a:p>
          <a:p>
            <a:pPr algn="just">
              <a:lnSpc>
                <a:spcPts val="3232"/>
              </a:lnSpc>
            </a:pPr>
            <a:r>
              <a:rPr lang="en-US" sz="2309">
                <a:solidFill>
                  <a:srgbClr val="000000"/>
                </a:solidFill>
                <a:latin typeface="TT Ramillas"/>
                <a:ea typeface="TT Ramillas"/>
                <a:cs typeface="TT Ramillas"/>
                <a:sym typeface="TT Ramillas"/>
              </a:rPr>
              <a:t>93.1 Un procedimiento de selección queda desierto total o parcialmente cuando no se reciban ofertas o cuando no exista ninguna oferta válida. </a:t>
            </a:r>
          </a:p>
          <a:p>
            <a:pPr algn="just">
              <a:lnSpc>
                <a:spcPts val="3232"/>
              </a:lnSpc>
            </a:pPr>
            <a:r>
              <a:rPr lang="en-US" sz="2309">
                <a:solidFill>
                  <a:srgbClr val="000000"/>
                </a:solidFill>
                <a:latin typeface="TT Ramillas"/>
                <a:ea typeface="TT Ramillas"/>
                <a:cs typeface="TT Ramillas"/>
                <a:sym typeface="TT Ramillas"/>
              </a:rPr>
              <a:t>93.2 Posteriormente a la publicación de la declaratoria de desierto y previo a la siguiente convocatoria, se realiza lo siguiente:</a:t>
            </a:r>
          </a:p>
          <a:p>
            <a:pPr algn="just">
              <a:lnSpc>
                <a:spcPts val="3232"/>
              </a:lnSpc>
            </a:pPr>
            <a:r>
              <a:rPr lang="en-US" sz="2309">
                <a:solidFill>
                  <a:srgbClr val="000000"/>
                </a:solidFill>
                <a:latin typeface="TT Ramillas"/>
                <a:ea typeface="TT Ramillas"/>
                <a:cs typeface="TT Ramillas"/>
                <a:sym typeface="TT Ramillas"/>
              </a:rPr>
              <a:t>a) Los evaluadores remiten a la DEC un informe en el que identifiquen las causas que no permitieron el otorgamiento de la buena pro en el procedimiento de selección, que es registrado en la Pladicop.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sp>
        <p:nvSpPr>
          <p:cNvPr id="2" name="TextBox 2"/>
          <p:cNvSpPr txBox="1"/>
          <p:nvPr/>
        </p:nvSpPr>
        <p:spPr>
          <a:xfrm>
            <a:off x="3119536" y="1040388"/>
            <a:ext cx="11581777" cy="1418562"/>
          </a:xfrm>
          <a:prstGeom prst="rect">
            <a:avLst/>
          </a:prstGeom>
        </p:spPr>
        <p:txBody>
          <a:bodyPr lIns="0" tIns="0" rIns="0" bIns="0" rtlCol="0" anchor="t">
            <a:spAutoFit/>
          </a:bodyPr>
          <a:lstStyle/>
          <a:p>
            <a:pPr algn="l">
              <a:lnSpc>
                <a:spcPts val="5600"/>
              </a:lnSpc>
            </a:pPr>
            <a:r>
              <a:rPr lang="en-US" sz="4913">
                <a:solidFill>
                  <a:srgbClr val="000000"/>
                </a:solidFill>
                <a:latin typeface="TT Ramillas"/>
                <a:ea typeface="TT Ramillas"/>
                <a:cs typeface="TT Ramillas"/>
                <a:sym typeface="TT Ramillas"/>
              </a:rPr>
              <a:t>SUBCAPÍTULO 5</a:t>
            </a:r>
          </a:p>
          <a:p>
            <a:pPr marL="0" lvl="0" indent="0" algn="l">
              <a:lnSpc>
                <a:spcPts val="5600"/>
              </a:lnSpc>
              <a:spcBef>
                <a:spcPct val="0"/>
              </a:spcBef>
            </a:pPr>
            <a:r>
              <a:rPr lang="en-US" sz="4913">
                <a:solidFill>
                  <a:srgbClr val="000000"/>
                </a:solidFill>
                <a:latin typeface="TT Ramillas"/>
                <a:ea typeface="TT Ramillas"/>
                <a:cs typeface="TT Ramillas"/>
                <a:sym typeface="TT Ramillas"/>
              </a:rPr>
              <a:t>OTORGAMIENTO DE LA BUENA PRO*</a:t>
            </a:r>
          </a:p>
        </p:txBody>
      </p:sp>
      <p:grpSp>
        <p:nvGrpSpPr>
          <p:cNvPr id="3" name="Group 3"/>
          <p:cNvGrpSpPr/>
          <p:nvPr/>
        </p:nvGrpSpPr>
        <p:grpSpPr>
          <a:xfrm>
            <a:off x="-1307930" y="-535143"/>
            <a:ext cx="3020465" cy="11934400"/>
            <a:chOff x="0" y="0"/>
            <a:chExt cx="795514" cy="3143216"/>
          </a:xfrm>
        </p:grpSpPr>
        <p:sp>
          <p:nvSpPr>
            <p:cNvPr id="4" name="Freeform 4"/>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82E64"/>
            </a:solidFill>
          </p:spPr>
          <p:txBody>
            <a:bodyPr/>
            <a:lstStyle/>
            <a:p>
              <a:endParaRPr lang="es-PE"/>
            </a:p>
          </p:txBody>
        </p:sp>
        <p:sp>
          <p:nvSpPr>
            <p:cNvPr id="5" name="TextBox 5"/>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7" name="Freeform 7"/>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sp>
        <p:nvSpPr>
          <p:cNvPr id="8" name="TextBox 8"/>
          <p:cNvSpPr txBox="1"/>
          <p:nvPr/>
        </p:nvSpPr>
        <p:spPr>
          <a:xfrm>
            <a:off x="3119536" y="9535398"/>
            <a:ext cx="7636875" cy="405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*Reglamento de la Ley N° 32069</a:t>
            </a:r>
          </a:p>
        </p:txBody>
      </p:sp>
      <p:sp>
        <p:nvSpPr>
          <p:cNvPr id="9" name="TextBox 9"/>
          <p:cNvSpPr txBox="1"/>
          <p:nvPr/>
        </p:nvSpPr>
        <p:spPr>
          <a:xfrm>
            <a:off x="3119536" y="2858739"/>
            <a:ext cx="12332857" cy="3256050"/>
          </a:xfrm>
          <a:prstGeom prst="rect">
            <a:avLst/>
          </a:prstGeom>
        </p:spPr>
        <p:txBody>
          <a:bodyPr lIns="0" tIns="0" rIns="0" bIns="0" rtlCol="0" anchor="t">
            <a:spAutoFit/>
          </a:bodyPr>
          <a:lstStyle/>
          <a:p>
            <a:pPr algn="just">
              <a:lnSpc>
                <a:spcPts val="3232"/>
              </a:lnSpc>
            </a:pPr>
            <a:r>
              <a:rPr lang="en-US" sz="2309" b="1">
                <a:solidFill>
                  <a:srgbClr val="000000"/>
                </a:solidFill>
                <a:latin typeface="TT Ramillas Bold"/>
                <a:ea typeface="TT Ramillas Bold"/>
                <a:cs typeface="TT Ramillas Bold"/>
                <a:sym typeface="TT Ramillas Bold"/>
              </a:rPr>
              <a:t>Artículo 93. Declaración de desierto </a:t>
            </a:r>
          </a:p>
          <a:p>
            <a:pPr algn="just">
              <a:lnSpc>
                <a:spcPts val="3232"/>
              </a:lnSpc>
            </a:pPr>
            <a:r>
              <a:rPr lang="en-US" sz="2309">
                <a:solidFill>
                  <a:srgbClr val="000000"/>
                </a:solidFill>
                <a:latin typeface="TT Ramillas"/>
                <a:ea typeface="TT Ramillas"/>
                <a:cs typeface="TT Ramillas"/>
                <a:sym typeface="TT Ramillas"/>
              </a:rPr>
              <a:t>(...)</a:t>
            </a:r>
          </a:p>
          <a:p>
            <a:pPr algn="just">
              <a:lnSpc>
                <a:spcPts val="3232"/>
              </a:lnSpc>
            </a:pPr>
            <a:r>
              <a:rPr lang="en-US" sz="2309">
                <a:solidFill>
                  <a:srgbClr val="000000"/>
                </a:solidFill>
                <a:latin typeface="TT Ramillas"/>
                <a:ea typeface="TT Ramillas"/>
                <a:cs typeface="TT Ramillas"/>
                <a:sym typeface="TT Ramillas"/>
              </a:rPr>
              <a:t>b) En caso se determine que la causa del desierto se encuentra relacionada con el requerimiento, la DEC informa de ello al área usuaria para que modifique el requerimiento o realiza las modificaciones correspondientes y los remite al área usuaria para su no objeción. c) En caso no se haya presentado ninguna oferta, este informe es realizado por la DEC y remitido al funcionario que aprobó el expediente de contratación, debiendo proponer las modificaciones a la estrategia de contratación o al requerimiento según corresponda.</a:t>
            </a:r>
          </a:p>
        </p:txBody>
      </p:sp>
      <p:sp>
        <p:nvSpPr>
          <p:cNvPr id="10" name="TextBox 10"/>
          <p:cNvSpPr txBox="1"/>
          <p:nvPr/>
        </p:nvSpPr>
        <p:spPr>
          <a:xfrm>
            <a:off x="3119536" y="6411825"/>
            <a:ext cx="12332857" cy="2846475"/>
          </a:xfrm>
          <a:prstGeom prst="rect">
            <a:avLst/>
          </a:prstGeom>
        </p:spPr>
        <p:txBody>
          <a:bodyPr lIns="0" tIns="0" rIns="0" bIns="0" rtlCol="0" anchor="t">
            <a:spAutoFit/>
          </a:bodyPr>
          <a:lstStyle/>
          <a:p>
            <a:pPr algn="just">
              <a:lnSpc>
                <a:spcPts val="3232"/>
              </a:lnSpc>
            </a:pPr>
            <a:r>
              <a:rPr lang="en-US" sz="2309" b="1">
                <a:solidFill>
                  <a:srgbClr val="000000"/>
                </a:solidFill>
                <a:latin typeface="TT Ramillas Bold"/>
                <a:ea typeface="TT Ramillas Bold"/>
                <a:cs typeface="TT Ramillas Bold"/>
                <a:sym typeface="TT Ramillas Bold"/>
              </a:rPr>
              <a:t>Artículo 94. Cancelación del procedimiento de selección </a:t>
            </a:r>
          </a:p>
          <a:p>
            <a:pPr algn="just">
              <a:lnSpc>
                <a:spcPts val="3232"/>
              </a:lnSpc>
            </a:pPr>
            <a:r>
              <a:rPr lang="en-US" sz="2309">
                <a:solidFill>
                  <a:srgbClr val="000000"/>
                </a:solidFill>
                <a:latin typeface="TT Ramillas"/>
                <a:ea typeface="TT Ramillas"/>
                <a:cs typeface="TT Ramillas"/>
                <a:sym typeface="TT Ramillas"/>
              </a:rPr>
              <a:t>94.1 La autoridad de la gestión administrativa, mediante resolución, puede cancelar el procedimiento de selección, en cualquier momento previo a la adjudicación de la buena pro o la adjudicación para la innovación, por los supuestos señalados en el artículo 57 de la Ley, para lo cual la DEC emite el informe de sustento correspondiente. La cancelación impide convocar el mismo objeto contractual durante el ejercicio presupuestal, salvo que la causal de la cancelación sea la falta de presupuesto.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sp>
        <p:nvSpPr>
          <p:cNvPr id="2" name="TextBox 2"/>
          <p:cNvSpPr txBox="1"/>
          <p:nvPr/>
        </p:nvSpPr>
        <p:spPr>
          <a:xfrm>
            <a:off x="3119536" y="1040388"/>
            <a:ext cx="11581777" cy="1418562"/>
          </a:xfrm>
          <a:prstGeom prst="rect">
            <a:avLst/>
          </a:prstGeom>
        </p:spPr>
        <p:txBody>
          <a:bodyPr lIns="0" tIns="0" rIns="0" bIns="0" rtlCol="0" anchor="t">
            <a:spAutoFit/>
          </a:bodyPr>
          <a:lstStyle/>
          <a:p>
            <a:pPr algn="l">
              <a:lnSpc>
                <a:spcPts val="5600"/>
              </a:lnSpc>
            </a:pPr>
            <a:r>
              <a:rPr lang="en-US" sz="4913">
                <a:solidFill>
                  <a:srgbClr val="000000"/>
                </a:solidFill>
                <a:latin typeface="TT Ramillas"/>
                <a:ea typeface="TT Ramillas"/>
                <a:cs typeface="TT Ramillas"/>
                <a:sym typeface="TT Ramillas"/>
              </a:rPr>
              <a:t>SUBCAPÍTULO 5</a:t>
            </a:r>
          </a:p>
          <a:p>
            <a:pPr marL="0" lvl="0" indent="0" algn="l">
              <a:lnSpc>
                <a:spcPts val="5600"/>
              </a:lnSpc>
              <a:spcBef>
                <a:spcPct val="0"/>
              </a:spcBef>
            </a:pPr>
            <a:r>
              <a:rPr lang="en-US" sz="4913">
                <a:solidFill>
                  <a:srgbClr val="000000"/>
                </a:solidFill>
                <a:latin typeface="TT Ramillas"/>
                <a:ea typeface="TT Ramillas"/>
                <a:cs typeface="TT Ramillas"/>
                <a:sym typeface="TT Ramillas"/>
              </a:rPr>
              <a:t>OTORGAMIENTO DE LA BUENA PRO*</a:t>
            </a:r>
          </a:p>
        </p:txBody>
      </p:sp>
      <p:grpSp>
        <p:nvGrpSpPr>
          <p:cNvPr id="3" name="Group 3"/>
          <p:cNvGrpSpPr/>
          <p:nvPr/>
        </p:nvGrpSpPr>
        <p:grpSpPr>
          <a:xfrm>
            <a:off x="-1307930" y="-535143"/>
            <a:ext cx="3020465" cy="11934400"/>
            <a:chOff x="0" y="0"/>
            <a:chExt cx="795514" cy="3143216"/>
          </a:xfrm>
        </p:grpSpPr>
        <p:sp>
          <p:nvSpPr>
            <p:cNvPr id="4" name="Freeform 4"/>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82E64"/>
            </a:solidFill>
          </p:spPr>
          <p:txBody>
            <a:bodyPr/>
            <a:lstStyle/>
            <a:p>
              <a:endParaRPr lang="es-PE"/>
            </a:p>
          </p:txBody>
        </p:sp>
        <p:sp>
          <p:nvSpPr>
            <p:cNvPr id="5" name="TextBox 5"/>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7" name="Freeform 7"/>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sp>
        <p:nvSpPr>
          <p:cNvPr id="8" name="TextBox 8"/>
          <p:cNvSpPr txBox="1"/>
          <p:nvPr/>
        </p:nvSpPr>
        <p:spPr>
          <a:xfrm>
            <a:off x="3119536" y="9535398"/>
            <a:ext cx="7636875" cy="405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*Reglamento de la Ley N° 32069</a:t>
            </a:r>
          </a:p>
        </p:txBody>
      </p:sp>
      <p:sp>
        <p:nvSpPr>
          <p:cNvPr id="9" name="TextBox 9"/>
          <p:cNvSpPr txBox="1"/>
          <p:nvPr/>
        </p:nvSpPr>
        <p:spPr>
          <a:xfrm>
            <a:off x="3119536" y="2852770"/>
            <a:ext cx="12332857" cy="2436900"/>
          </a:xfrm>
          <a:prstGeom prst="rect">
            <a:avLst/>
          </a:prstGeom>
        </p:spPr>
        <p:txBody>
          <a:bodyPr lIns="0" tIns="0" rIns="0" bIns="0" rtlCol="0" anchor="t">
            <a:spAutoFit/>
          </a:bodyPr>
          <a:lstStyle/>
          <a:p>
            <a:pPr algn="just">
              <a:lnSpc>
                <a:spcPts val="3232"/>
              </a:lnSpc>
            </a:pPr>
            <a:r>
              <a:rPr lang="en-US" sz="2309" b="1">
                <a:solidFill>
                  <a:srgbClr val="000000"/>
                </a:solidFill>
                <a:latin typeface="TT Ramillas Bold"/>
                <a:ea typeface="TT Ramillas Bold"/>
                <a:cs typeface="TT Ramillas Bold"/>
                <a:sym typeface="TT Ramillas Bold"/>
              </a:rPr>
              <a:t>Artículo 94. Cancelación del procedimiento de selección </a:t>
            </a:r>
          </a:p>
          <a:p>
            <a:pPr algn="just">
              <a:lnSpc>
                <a:spcPts val="3232"/>
              </a:lnSpc>
            </a:pPr>
            <a:r>
              <a:rPr lang="en-US" sz="2309">
                <a:solidFill>
                  <a:srgbClr val="000000"/>
                </a:solidFill>
                <a:latin typeface="TT Ramillas"/>
                <a:ea typeface="TT Ramillas"/>
                <a:cs typeface="TT Ramillas"/>
                <a:sym typeface="TT Ramillas"/>
              </a:rPr>
              <a:t>(...)</a:t>
            </a:r>
          </a:p>
          <a:p>
            <a:pPr algn="just">
              <a:lnSpc>
                <a:spcPts val="3232"/>
              </a:lnSpc>
            </a:pPr>
            <a:r>
              <a:rPr lang="en-US" sz="2309">
                <a:solidFill>
                  <a:srgbClr val="000000"/>
                </a:solidFill>
                <a:latin typeface="TT Ramillas"/>
                <a:ea typeface="TT Ramillas"/>
                <a:cs typeface="TT Ramillas"/>
                <a:sym typeface="TT Ramillas"/>
              </a:rPr>
              <a:t>94.2 La resolución es notificada a los participantes o postores través de su publicación en la Pladicop. </a:t>
            </a:r>
          </a:p>
          <a:p>
            <a:pPr algn="just">
              <a:lnSpc>
                <a:spcPts val="3232"/>
              </a:lnSpc>
            </a:pPr>
            <a:r>
              <a:rPr lang="en-US" sz="2309">
                <a:solidFill>
                  <a:srgbClr val="000000"/>
                </a:solidFill>
                <a:latin typeface="TT Ramillas"/>
                <a:ea typeface="TT Ramillas"/>
                <a:cs typeface="TT Ramillas"/>
                <a:sym typeface="TT Ramillas"/>
              </a:rPr>
              <a:t>94.3 La entidad contratante no incurre en responsabilidad por la aplicación del presente artículo, respecto de los proveedores que hayan presentado ofertas. </a:t>
            </a:r>
          </a:p>
        </p:txBody>
      </p:sp>
      <p:sp>
        <p:nvSpPr>
          <p:cNvPr id="10" name="TextBox 10"/>
          <p:cNvSpPr txBox="1"/>
          <p:nvPr/>
        </p:nvSpPr>
        <p:spPr>
          <a:xfrm>
            <a:off x="3119536" y="5680195"/>
            <a:ext cx="12332857" cy="2846475"/>
          </a:xfrm>
          <a:prstGeom prst="rect">
            <a:avLst/>
          </a:prstGeom>
        </p:spPr>
        <p:txBody>
          <a:bodyPr lIns="0" tIns="0" rIns="0" bIns="0" rtlCol="0" anchor="t">
            <a:spAutoFit/>
          </a:bodyPr>
          <a:lstStyle/>
          <a:p>
            <a:pPr algn="just">
              <a:lnSpc>
                <a:spcPts val="3232"/>
              </a:lnSpc>
            </a:pPr>
            <a:r>
              <a:rPr lang="en-US" sz="2309" b="1">
                <a:solidFill>
                  <a:srgbClr val="000000"/>
                </a:solidFill>
                <a:latin typeface="TT Ramillas Bold"/>
                <a:ea typeface="TT Ramillas Bold"/>
                <a:cs typeface="TT Ramillas Bold"/>
                <a:sym typeface="TT Ramillas Bold"/>
              </a:rPr>
              <a:t>Artículo 95. Culminación de la fase de selección </a:t>
            </a:r>
          </a:p>
          <a:p>
            <a:pPr algn="just">
              <a:lnSpc>
                <a:spcPts val="3232"/>
              </a:lnSpc>
            </a:pPr>
            <a:r>
              <a:rPr lang="en-US" sz="2309">
                <a:solidFill>
                  <a:srgbClr val="000000"/>
                </a:solidFill>
                <a:latin typeface="TT Ramillas"/>
                <a:ea typeface="TT Ramillas"/>
                <a:cs typeface="TT Ramillas"/>
                <a:sym typeface="TT Ramillas"/>
              </a:rPr>
              <a:t>El procedimiento de selección culmina cuando: </a:t>
            </a:r>
          </a:p>
          <a:p>
            <a:pPr algn="just">
              <a:lnSpc>
                <a:spcPts val="3232"/>
              </a:lnSpc>
            </a:pPr>
            <a:r>
              <a:rPr lang="en-US" sz="2309">
                <a:solidFill>
                  <a:srgbClr val="000000"/>
                </a:solidFill>
                <a:latin typeface="TT Ramillas"/>
                <a:ea typeface="TT Ramillas"/>
                <a:cs typeface="TT Ramillas"/>
                <a:sym typeface="TT Ramillas"/>
              </a:rPr>
              <a:t>a) Se perfecciona el contrato. </a:t>
            </a:r>
          </a:p>
          <a:p>
            <a:pPr algn="just">
              <a:lnSpc>
                <a:spcPts val="3232"/>
              </a:lnSpc>
            </a:pPr>
            <a:r>
              <a:rPr lang="en-US" sz="2309">
                <a:solidFill>
                  <a:srgbClr val="000000"/>
                </a:solidFill>
                <a:latin typeface="TT Ramillas"/>
                <a:ea typeface="TT Ramillas"/>
                <a:cs typeface="TT Ramillas"/>
                <a:sym typeface="TT Ramillas"/>
              </a:rPr>
              <a:t>b) Se cancela el procedimiento de selección. </a:t>
            </a:r>
          </a:p>
          <a:p>
            <a:pPr algn="just">
              <a:lnSpc>
                <a:spcPts val="3232"/>
              </a:lnSpc>
            </a:pPr>
            <a:r>
              <a:rPr lang="en-US" sz="2309">
                <a:solidFill>
                  <a:srgbClr val="000000"/>
                </a:solidFill>
                <a:latin typeface="TT Ramillas"/>
                <a:ea typeface="TT Ramillas"/>
                <a:cs typeface="TT Ramillas"/>
                <a:sym typeface="TT Ramillas"/>
              </a:rPr>
              <a:t>c) Se deja sin efecto el otorgamiento de la buena pro por causa imputable a la entidad contratante. </a:t>
            </a:r>
          </a:p>
          <a:p>
            <a:pPr algn="just">
              <a:lnSpc>
                <a:spcPts val="3232"/>
              </a:lnSpc>
            </a:pPr>
            <a:r>
              <a:rPr lang="en-US" sz="2309">
                <a:solidFill>
                  <a:srgbClr val="000000"/>
                </a:solidFill>
                <a:latin typeface="TT Ramillas"/>
                <a:ea typeface="TT Ramillas"/>
                <a:cs typeface="TT Ramillas"/>
                <a:sym typeface="TT Ramillas"/>
              </a:rPr>
              <a:t>d) No se perfeccione el contrato por las causales establecidas en el artículo 113.</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sp>
        <p:nvSpPr>
          <p:cNvPr id="2" name="TextBox 2"/>
          <p:cNvSpPr txBox="1"/>
          <p:nvPr/>
        </p:nvSpPr>
        <p:spPr>
          <a:xfrm>
            <a:off x="5338704" y="4673163"/>
            <a:ext cx="7610591" cy="1915100"/>
          </a:xfrm>
          <a:prstGeom prst="rect">
            <a:avLst/>
          </a:prstGeom>
        </p:spPr>
        <p:txBody>
          <a:bodyPr lIns="0" tIns="0" rIns="0" bIns="0" rtlCol="0" anchor="t">
            <a:spAutoFit/>
          </a:bodyPr>
          <a:lstStyle/>
          <a:p>
            <a:pPr marL="0" lvl="0" indent="0" algn="ctr">
              <a:lnSpc>
                <a:spcPts val="7444"/>
              </a:lnSpc>
              <a:spcBef>
                <a:spcPct val="0"/>
              </a:spcBef>
            </a:pPr>
            <a:r>
              <a:rPr lang="en-US" sz="6957" b="1">
                <a:solidFill>
                  <a:srgbClr val="000000"/>
                </a:solidFill>
                <a:latin typeface="TT Ramillas Bold"/>
                <a:ea typeface="TT Ramillas Bold"/>
                <a:cs typeface="TT Ramillas Bold"/>
                <a:sym typeface="TT Ramillas Bold"/>
              </a:rPr>
              <a:t>Muchas gracias por su atención</a:t>
            </a:r>
          </a:p>
        </p:txBody>
      </p:sp>
      <p:sp>
        <p:nvSpPr>
          <p:cNvPr id="3" name="TextBox 3"/>
          <p:cNvSpPr txBox="1"/>
          <p:nvPr/>
        </p:nvSpPr>
        <p:spPr>
          <a:xfrm>
            <a:off x="5672818" y="7618629"/>
            <a:ext cx="6942363" cy="505340"/>
          </a:xfrm>
          <a:prstGeom prst="rect">
            <a:avLst/>
          </a:prstGeom>
        </p:spPr>
        <p:txBody>
          <a:bodyPr lIns="0" tIns="0" rIns="0" bIns="0" rtlCol="0" anchor="t">
            <a:spAutoFit/>
          </a:bodyPr>
          <a:lstStyle/>
          <a:p>
            <a:pPr algn="ctr">
              <a:lnSpc>
                <a:spcPts val="4171"/>
              </a:lnSpc>
              <a:spcBef>
                <a:spcPct val="0"/>
              </a:spcBef>
            </a:pPr>
            <a:r>
              <a:rPr lang="en-US" sz="2979" i="1">
                <a:solidFill>
                  <a:srgbClr val="000000"/>
                </a:solidFill>
                <a:latin typeface="TT Ramillas Italics"/>
                <a:ea typeface="TT Ramillas Italics"/>
                <a:cs typeface="TT Ramillas Italics"/>
                <a:sym typeface="TT Ramillas Italics"/>
              </a:rPr>
              <a:t>Asignatura: Contrataciones con el Estado</a:t>
            </a:r>
          </a:p>
        </p:txBody>
      </p:sp>
      <p:sp>
        <p:nvSpPr>
          <p:cNvPr id="4" name="TextBox 4"/>
          <p:cNvSpPr txBox="1"/>
          <p:nvPr/>
        </p:nvSpPr>
        <p:spPr>
          <a:xfrm>
            <a:off x="6026286" y="8270119"/>
            <a:ext cx="6235427" cy="505340"/>
          </a:xfrm>
          <a:prstGeom prst="rect">
            <a:avLst/>
          </a:prstGeom>
        </p:spPr>
        <p:txBody>
          <a:bodyPr lIns="0" tIns="0" rIns="0" bIns="0" rtlCol="0" anchor="t">
            <a:spAutoFit/>
          </a:bodyPr>
          <a:lstStyle/>
          <a:p>
            <a:pPr algn="ctr">
              <a:lnSpc>
                <a:spcPts val="4171"/>
              </a:lnSpc>
              <a:spcBef>
                <a:spcPct val="0"/>
              </a:spcBef>
            </a:pPr>
            <a:r>
              <a:rPr lang="en-US" sz="2979" i="1">
                <a:solidFill>
                  <a:srgbClr val="000000"/>
                </a:solidFill>
                <a:latin typeface="TT Ramillas Italics"/>
                <a:ea typeface="TT Ramillas Italics"/>
                <a:cs typeface="TT Ramillas Italics"/>
                <a:sym typeface="TT Ramillas Italics"/>
              </a:rPr>
              <a:t>Docente: Dr. Jorge Abel Ruiz Bautista</a:t>
            </a:r>
          </a:p>
        </p:txBody>
      </p:sp>
      <p:sp>
        <p:nvSpPr>
          <p:cNvPr id="5" name="Freeform 5"/>
          <p:cNvSpPr/>
          <p:nvPr/>
        </p:nvSpPr>
        <p:spPr>
          <a:xfrm>
            <a:off x="6587836" y="1028700"/>
            <a:ext cx="5112328" cy="2385753"/>
          </a:xfrm>
          <a:custGeom>
            <a:avLst/>
            <a:gdLst/>
            <a:ahLst/>
            <a:cxnLst/>
            <a:rect l="l" t="t" r="r" b="b"/>
            <a:pathLst>
              <a:path w="5112328" h="2385753">
                <a:moveTo>
                  <a:pt x="0" y="0"/>
                </a:moveTo>
                <a:lnTo>
                  <a:pt x="5112328" y="0"/>
                </a:lnTo>
                <a:lnTo>
                  <a:pt x="5112328" y="2385753"/>
                </a:lnTo>
                <a:lnTo>
                  <a:pt x="0" y="2385753"/>
                </a:lnTo>
                <a:lnTo>
                  <a:pt x="0" y="0"/>
                </a:lnTo>
                <a:close/>
              </a:path>
            </a:pathLst>
          </a:custGeom>
          <a:blipFill>
            <a:blip r:embed="rId2"/>
            <a:stretch>
              <a:fillRect/>
            </a:stretch>
          </a:blipFill>
        </p:spPr>
        <p:txBody>
          <a:bodyPr/>
          <a:lstStyle/>
          <a:p>
            <a:endParaRPr lang="es-P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sp>
        <p:nvSpPr>
          <p:cNvPr id="2" name="TextBox 2"/>
          <p:cNvSpPr txBox="1"/>
          <p:nvPr/>
        </p:nvSpPr>
        <p:spPr>
          <a:xfrm>
            <a:off x="3957480" y="4249770"/>
            <a:ext cx="10373041" cy="2957040"/>
          </a:xfrm>
          <a:prstGeom prst="rect">
            <a:avLst/>
          </a:prstGeom>
        </p:spPr>
        <p:txBody>
          <a:bodyPr lIns="0" tIns="0" rIns="0" bIns="0" rtlCol="0" anchor="t">
            <a:spAutoFit/>
          </a:bodyPr>
          <a:lstStyle/>
          <a:p>
            <a:pPr marL="0" lvl="0" indent="0" algn="ctr">
              <a:lnSpc>
                <a:spcPts val="7766"/>
              </a:lnSpc>
              <a:spcBef>
                <a:spcPct val="0"/>
              </a:spcBef>
            </a:pPr>
            <a:r>
              <a:rPr lang="en-US" sz="6812">
                <a:solidFill>
                  <a:srgbClr val="000000"/>
                </a:solidFill>
                <a:latin typeface="TT Ramillas"/>
                <a:ea typeface="TT Ramillas"/>
                <a:cs typeface="TT Ramillas"/>
                <a:sym typeface="TT Ramillas"/>
              </a:rPr>
              <a:t>ETAPAS DE LOS PROCEDIMIENTOS DE SELECCIÓN</a:t>
            </a:r>
          </a:p>
        </p:txBody>
      </p:sp>
      <p:sp>
        <p:nvSpPr>
          <p:cNvPr id="3" name="Freeform 3"/>
          <p:cNvSpPr/>
          <p:nvPr/>
        </p:nvSpPr>
        <p:spPr>
          <a:xfrm>
            <a:off x="7920072" y="2628385"/>
            <a:ext cx="2450737" cy="1234559"/>
          </a:xfrm>
          <a:custGeom>
            <a:avLst/>
            <a:gdLst/>
            <a:ahLst/>
            <a:cxnLst/>
            <a:rect l="l" t="t" r="r" b="b"/>
            <a:pathLst>
              <a:path w="2450737" h="1234559">
                <a:moveTo>
                  <a:pt x="0" y="0"/>
                </a:moveTo>
                <a:lnTo>
                  <a:pt x="2450736" y="0"/>
                </a:lnTo>
                <a:lnTo>
                  <a:pt x="2450736" y="1234559"/>
                </a:lnTo>
                <a:lnTo>
                  <a:pt x="0" y="1234559"/>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grpSp>
        <p:nvGrpSpPr>
          <p:cNvPr id="2" name="Group 2"/>
          <p:cNvGrpSpPr/>
          <p:nvPr/>
        </p:nvGrpSpPr>
        <p:grpSpPr>
          <a:xfrm>
            <a:off x="5002081" y="3994598"/>
            <a:ext cx="7636875" cy="888605"/>
            <a:chOff x="0" y="0"/>
            <a:chExt cx="2715365" cy="315952"/>
          </a:xfrm>
        </p:grpSpPr>
        <p:sp>
          <p:nvSpPr>
            <p:cNvPr id="3" name="Freeform 3"/>
            <p:cNvSpPr/>
            <p:nvPr/>
          </p:nvSpPr>
          <p:spPr>
            <a:xfrm>
              <a:off x="0" y="0"/>
              <a:ext cx="2715365" cy="315952"/>
            </a:xfrm>
            <a:custGeom>
              <a:avLst/>
              <a:gdLst/>
              <a:ahLst/>
              <a:cxnLst/>
              <a:rect l="l" t="t" r="r" b="b"/>
              <a:pathLst>
                <a:path w="2715365" h="315952">
                  <a:moveTo>
                    <a:pt x="0" y="0"/>
                  </a:moveTo>
                  <a:lnTo>
                    <a:pt x="2715365" y="0"/>
                  </a:lnTo>
                  <a:lnTo>
                    <a:pt x="2715365" y="315952"/>
                  </a:lnTo>
                  <a:lnTo>
                    <a:pt x="0" y="315952"/>
                  </a:lnTo>
                  <a:close/>
                </a:path>
              </a:pathLst>
            </a:custGeom>
            <a:solidFill>
              <a:srgbClr val="082E64"/>
            </a:solidFill>
            <a:ln cap="sq">
              <a:noFill/>
              <a:prstDash val="solid"/>
              <a:miter/>
            </a:ln>
          </p:spPr>
          <p:txBody>
            <a:bodyPr/>
            <a:lstStyle/>
            <a:p>
              <a:endParaRPr lang="es-PE"/>
            </a:p>
          </p:txBody>
        </p:sp>
        <p:sp>
          <p:nvSpPr>
            <p:cNvPr id="4" name="TextBox 4"/>
            <p:cNvSpPr txBox="1"/>
            <p:nvPr/>
          </p:nvSpPr>
          <p:spPr>
            <a:xfrm>
              <a:off x="0" y="-38100"/>
              <a:ext cx="2715365" cy="354052"/>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146359" y="9657397"/>
            <a:ext cx="20580718" cy="1930377"/>
            <a:chOff x="0" y="0"/>
            <a:chExt cx="5420436" cy="508412"/>
          </a:xfrm>
        </p:grpSpPr>
        <p:sp>
          <p:nvSpPr>
            <p:cNvPr id="6" name="Freeform 6"/>
            <p:cNvSpPr/>
            <p:nvPr/>
          </p:nvSpPr>
          <p:spPr>
            <a:xfrm>
              <a:off x="0" y="0"/>
              <a:ext cx="5420436" cy="508412"/>
            </a:xfrm>
            <a:custGeom>
              <a:avLst/>
              <a:gdLst/>
              <a:ahLst/>
              <a:cxnLst/>
              <a:rect l="l" t="t" r="r" b="b"/>
              <a:pathLst>
                <a:path w="5420436" h="508412">
                  <a:moveTo>
                    <a:pt x="0" y="0"/>
                  </a:moveTo>
                  <a:lnTo>
                    <a:pt x="5420436" y="0"/>
                  </a:lnTo>
                  <a:lnTo>
                    <a:pt x="5420436" y="508412"/>
                  </a:lnTo>
                  <a:lnTo>
                    <a:pt x="0" y="508412"/>
                  </a:lnTo>
                  <a:close/>
                </a:path>
              </a:pathLst>
            </a:custGeom>
            <a:solidFill>
              <a:srgbClr val="082E64"/>
            </a:solidFill>
          </p:spPr>
          <p:txBody>
            <a:bodyPr/>
            <a:lstStyle/>
            <a:p>
              <a:endParaRPr lang="es-PE"/>
            </a:p>
          </p:txBody>
        </p:sp>
        <p:sp>
          <p:nvSpPr>
            <p:cNvPr id="7" name="TextBox 7"/>
            <p:cNvSpPr txBox="1"/>
            <p:nvPr/>
          </p:nvSpPr>
          <p:spPr>
            <a:xfrm>
              <a:off x="0" y="-38100"/>
              <a:ext cx="5420436" cy="546512"/>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9" name="Freeform 9"/>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sp>
        <p:nvSpPr>
          <p:cNvPr id="10" name="TextBox 10"/>
          <p:cNvSpPr txBox="1"/>
          <p:nvPr/>
        </p:nvSpPr>
        <p:spPr>
          <a:xfrm>
            <a:off x="3974631" y="910304"/>
            <a:ext cx="9691775" cy="2608044"/>
          </a:xfrm>
          <a:prstGeom prst="rect">
            <a:avLst/>
          </a:prstGeom>
        </p:spPr>
        <p:txBody>
          <a:bodyPr lIns="0" tIns="0" rIns="0" bIns="0" rtlCol="0" anchor="t">
            <a:spAutoFit/>
          </a:bodyPr>
          <a:lstStyle/>
          <a:p>
            <a:pPr algn="ctr">
              <a:lnSpc>
                <a:spcPts val="6854"/>
              </a:lnSpc>
            </a:pPr>
            <a:r>
              <a:rPr lang="en-US" sz="6012">
                <a:solidFill>
                  <a:srgbClr val="000000"/>
                </a:solidFill>
                <a:latin typeface="TT Ramillas"/>
                <a:ea typeface="TT Ramillas"/>
                <a:cs typeface="TT Ramillas"/>
                <a:sym typeface="TT Ramillas"/>
              </a:rPr>
              <a:t>TÍTULO IV</a:t>
            </a:r>
          </a:p>
          <a:p>
            <a:pPr marL="0" lvl="0" indent="0" algn="ctr">
              <a:lnSpc>
                <a:spcPts val="6854"/>
              </a:lnSpc>
              <a:spcBef>
                <a:spcPct val="0"/>
              </a:spcBef>
            </a:pPr>
            <a:r>
              <a:rPr lang="en-US" sz="6012">
                <a:solidFill>
                  <a:srgbClr val="000000"/>
                </a:solidFill>
                <a:latin typeface="TT Ramillas"/>
                <a:ea typeface="TT Ramillas"/>
                <a:cs typeface="TT Ramillas"/>
                <a:sym typeface="TT Ramillas"/>
              </a:rPr>
              <a:t>PROCESO DE CONTRATACIÓN PÚBLICA*</a:t>
            </a:r>
          </a:p>
        </p:txBody>
      </p:sp>
      <p:sp>
        <p:nvSpPr>
          <p:cNvPr id="11" name="TextBox 11"/>
          <p:cNvSpPr txBox="1"/>
          <p:nvPr/>
        </p:nvSpPr>
        <p:spPr>
          <a:xfrm>
            <a:off x="5002081" y="5067300"/>
            <a:ext cx="7636875" cy="3339592"/>
          </a:xfrm>
          <a:prstGeom prst="rect">
            <a:avLst/>
          </a:prstGeom>
        </p:spPr>
        <p:txBody>
          <a:bodyPr lIns="0" tIns="0" rIns="0" bIns="0" rtlCol="0" anchor="t">
            <a:spAutoFit/>
          </a:bodyPr>
          <a:lstStyle/>
          <a:p>
            <a:pPr algn="just">
              <a:lnSpc>
                <a:spcPts val="3343"/>
              </a:lnSpc>
            </a:pPr>
            <a:r>
              <a:rPr lang="en-US" sz="2199">
                <a:solidFill>
                  <a:srgbClr val="000000"/>
                </a:solidFill>
                <a:latin typeface="TT Ramillas"/>
                <a:ea typeface="TT Ramillas"/>
                <a:cs typeface="TT Ramillas"/>
                <a:sym typeface="TT Ramillas"/>
              </a:rPr>
              <a:t>El proceso de contratación es el conjunto de etapas, procedimientos y actividades desarrollados por las entidades contratantes con el objeto de abastecerse de bienes, servicios u obras. </a:t>
            </a:r>
          </a:p>
          <a:p>
            <a:pPr algn="just">
              <a:lnSpc>
                <a:spcPts val="3343"/>
              </a:lnSpc>
            </a:pPr>
            <a:r>
              <a:rPr lang="en-US" sz="2199">
                <a:solidFill>
                  <a:srgbClr val="000000"/>
                </a:solidFill>
                <a:latin typeface="TT Ramillas"/>
                <a:ea typeface="TT Ramillas"/>
                <a:cs typeface="TT Ramillas"/>
                <a:sym typeface="TT Ramillas"/>
              </a:rPr>
              <a:t>Este consta de tres fases: </a:t>
            </a:r>
          </a:p>
          <a:p>
            <a:pPr algn="l">
              <a:lnSpc>
                <a:spcPts val="3343"/>
              </a:lnSpc>
            </a:pPr>
            <a:r>
              <a:rPr lang="en-US" sz="2199">
                <a:solidFill>
                  <a:srgbClr val="000000"/>
                </a:solidFill>
                <a:latin typeface="TT Ramillas"/>
                <a:ea typeface="TT Ramillas"/>
                <a:cs typeface="TT Ramillas"/>
                <a:sym typeface="TT Ramillas"/>
              </a:rPr>
              <a:t>a) Actuaciones preparatorias. </a:t>
            </a:r>
          </a:p>
          <a:p>
            <a:pPr algn="just">
              <a:lnSpc>
                <a:spcPts val="3343"/>
              </a:lnSpc>
            </a:pPr>
            <a:r>
              <a:rPr lang="en-US" sz="2199" b="1">
                <a:solidFill>
                  <a:srgbClr val="000000"/>
                </a:solidFill>
                <a:latin typeface="TT Ramillas Bold"/>
                <a:ea typeface="TT Ramillas Bold"/>
                <a:cs typeface="TT Ramillas Bold"/>
                <a:sym typeface="TT Ramillas Bold"/>
              </a:rPr>
              <a:t>b) Selección. </a:t>
            </a:r>
          </a:p>
          <a:p>
            <a:pPr marL="0" lvl="0" indent="0" algn="just">
              <a:lnSpc>
                <a:spcPts val="3343"/>
              </a:lnSpc>
              <a:spcBef>
                <a:spcPct val="0"/>
              </a:spcBef>
            </a:pPr>
            <a:r>
              <a:rPr lang="en-US" sz="2199">
                <a:solidFill>
                  <a:srgbClr val="000000"/>
                </a:solidFill>
                <a:latin typeface="TT Ramillas"/>
                <a:ea typeface="TT Ramillas"/>
                <a:cs typeface="TT Ramillas"/>
                <a:sym typeface="TT Ramillas"/>
              </a:rPr>
              <a:t>c) Ejecución contractual.</a:t>
            </a:r>
          </a:p>
        </p:txBody>
      </p:sp>
      <p:sp>
        <p:nvSpPr>
          <p:cNvPr id="12" name="TextBox 12"/>
          <p:cNvSpPr txBox="1"/>
          <p:nvPr/>
        </p:nvSpPr>
        <p:spPr>
          <a:xfrm>
            <a:off x="5478319" y="4111367"/>
            <a:ext cx="6684400" cy="559817"/>
          </a:xfrm>
          <a:prstGeom prst="rect">
            <a:avLst/>
          </a:prstGeom>
        </p:spPr>
        <p:txBody>
          <a:bodyPr lIns="0" tIns="0" rIns="0" bIns="0" rtlCol="0" anchor="t">
            <a:spAutoFit/>
          </a:bodyPr>
          <a:lstStyle/>
          <a:p>
            <a:pPr marL="0" lvl="0" indent="0" algn="ctr">
              <a:lnSpc>
                <a:spcPts val="4711"/>
              </a:lnSpc>
              <a:spcBef>
                <a:spcPct val="0"/>
              </a:spcBef>
            </a:pPr>
            <a:r>
              <a:rPr lang="en-US" sz="3099" b="1">
                <a:solidFill>
                  <a:srgbClr val="FFFFFF"/>
                </a:solidFill>
                <a:latin typeface="TT Ramillas Bold"/>
                <a:ea typeface="TT Ramillas Bold"/>
                <a:cs typeface="TT Ramillas Bold"/>
                <a:sym typeface="TT Ramillas Bold"/>
              </a:rPr>
              <a:t>Artículo 45. Proceso de contratación </a:t>
            </a:r>
          </a:p>
        </p:txBody>
      </p:sp>
      <p:sp>
        <p:nvSpPr>
          <p:cNvPr id="13" name="TextBox 13"/>
          <p:cNvSpPr txBox="1"/>
          <p:nvPr/>
        </p:nvSpPr>
        <p:spPr>
          <a:xfrm>
            <a:off x="1028700" y="9182100"/>
            <a:ext cx="7636875" cy="405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*Ley N° 32069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82E64"/>
        </a:solidFill>
        <a:effectLst/>
      </p:bgPr>
    </p:bg>
    <p:spTree>
      <p:nvGrpSpPr>
        <p:cNvPr id="1" name=""/>
        <p:cNvGrpSpPr/>
        <p:nvPr/>
      </p:nvGrpSpPr>
      <p:grpSpPr>
        <a:xfrm>
          <a:off x="0" y="0"/>
          <a:ext cx="0" cy="0"/>
          <a:chOff x="0" y="0"/>
          <a:chExt cx="0" cy="0"/>
        </a:xfrm>
      </p:grpSpPr>
      <p:sp>
        <p:nvSpPr>
          <p:cNvPr id="2" name="Freeform 2"/>
          <p:cNvSpPr/>
          <p:nvPr/>
        </p:nvSpPr>
        <p:spPr>
          <a:xfrm>
            <a:off x="14144369" y="8469828"/>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3" name="Freeform 3"/>
          <p:cNvSpPr/>
          <p:nvPr/>
        </p:nvSpPr>
        <p:spPr>
          <a:xfrm rot="-10800000">
            <a:off x="848639" y="-35485"/>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grpSp>
        <p:nvGrpSpPr>
          <p:cNvPr id="4" name="Group 4"/>
          <p:cNvGrpSpPr/>
          <p:nvPr/>
        </p:nvGrpSpPr>
        <p:grpSpPr>
          <a:xfrm>
            <a:off x="1172704" y="3070938"/>
            <a:ext cx="7348867" cy="1267136"/>
            <a:chOff x="0" y="0"/>
            <a:chExt cx="2612961" cy="450543"/>
          </a:xfrm>
        </p:grpSpPr>
        <p:sp>
          <p:nvSpPr>
            <p:cNvPr id="5" name="Freeform 5"/>
            <p:cNvSpPr/>
            <p:nvPr/>
          </p:nvSpPr>
          <p:spPr>
            <a:xfrm>
              <a:off x="0" y="0"/>
              <a:ext cx="2612961" cy="450543"/>
            </a:xfrm>
            <a:custGeom>
              <a:avLst/>
              <a:gdLst/>
              <a:ahLst/>
              <a:cxnLst/>
              <a:rect l="l" t="t" r="r" b="b"/>
              <a:pathLst>
                <a:path w="2612961" h="450543">
                  <a:moveTo>
                    <a:pt x="0" y="0"/>
                  </a:moveTo>
                  <a:lnTo>
                    <a:pt x="2612961" y="0"/>
                  </a:lnTo>
                  <a:lnTo>
                    <a:pt x="2612961" y="450543"/>
                  </a:lnTo>
                  <a:lnTo>
                    <a:pt x="0" y="450543"/>
                  </a:lnTo>
                  <a:close/>
                </a:path>
              </a:pathLst>
            </a:custGeom>
            <a:solidFill>
              <a:srgbClr val="FFFEF7"/>
            </a:solidFill>
            <a:ln cap="sq">
              <a:noFill/>
              <a:prstDash val="solid"/>
              <a:miter/>
            </a:ln>
          </p:spPr>
          <p:txBody>
            <a:bodyPr/>
            <a:lstStyle/>
            <a:p>
              <a:endParaRPr lang="es-PE"/>
            </a:p>
          </p:txBody>
        </p:sp>
        <p:sp>
          <p:nvSpPr>
            <p:cNvPr id="6" name="TextBox 6"/>
            <p:cNvSpPr txBox="1"/>
            <p:nvPr/>
          </p:nvSpPr>
          <p:spPr>
            <a:xfrm>
              <a:off x="0" y="-38100"/>
              <a:ext cx="2612961" cy="488643"/>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1716797" y="6731770"/>
            <a:ext cx="935487" cy="935487"/>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7"/>
            </a:solidFill>
          </p:spPr>
          <p:txBody>
            <a:bodyPr/>
            <a:lstStyle/>
            <a:p>
              <a:endParaRPr lang="es-PE"/>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3214815" y="617904"/>
            <a:ext cx="11858370" cy="2175167"/>
          </a:xfrm>
          <a:prstGeom prst="rect">
            <a:avLst/>
          </a:prstGeom>
        </p:spPr>
        <p:txBody>
          <a:bodyPr lIns="0" tIns="0" rIns="0" bIns="0" rtlCol="0" anchor="t">
            <a:spAutoFit/>
          </a:bodyPr>
          <a:lstStyle/>
          <a:p>
            <a:pPr algn="ctr">
              <a:lnSpc>
                <a:spcPts val="8834"/>
              </a:lnSpc>
            </a:pPr>
            <a:r>
              <a:rPr lang="en-US" sz="6009">
                <a:solidFill>
                  <a:srgbClr val="FFFFFF"/>
                </a:solidFill>
                <a:latin typeface="TT Ramillas"/>
                <a:ea typeface="TT Ramillas"/>
                <a:cs typeface="TT Ramillas"/>
                <a:sym typeface="TT Ramillas"/>
              </a:rPr>
              <a:t>CAPITULO II </a:t>
            </a:r>
          </a:p>
          <a:p>
            <a:pPr marL="0" lvl="0" indent="0" algn="ctr">
              <a:lnSpc>
                <a:spcPts val="8834"/>
              </a:lnSpc>
              <a:spcBef>
                <a:spcPct val="0"/>
              </a:spcBef>
            </a:pPr>
            <a:r>
              <a:rPr lang="en-US" sz="6009">
                <a:solidFill>
                  <a:srgbClr val="FFFFFF"/>
                </a:solidFill>
                <a:latin typeface="TT Ramillas"/>
                <a:ea typeface="TT Ramillas"/>
                <a:cs typeface="TT Ramillas"/>
                <a:sym typeface="TT Ramillas"/>
              </a:rPr>
              <a:t>FASE DE SELECCIÓN*</a:t>
            </a:r>
          </a:p>
        </p:txBody>
      </p:sp>
      <p:sp>
        <p:nvSpPr>
          <p:cNvPr id="11" name="TextBox 11"/>
          <p:cNvSpPr txBox="1"/>
          <p:nvPr/>
        </p:nvSpPr>
        <p:spPr>
          <a:xfrm>
            <a:off x="1504938" y="3081698"/>
            <a:ext cx="6684400" cy="1150367"/>
          </a:xfrm>
          <a:prstGeom prst="rect">
            <a:avLst/>
          </a:prstGeom>
        </p:spPr>
        <p:txBody>
          <a:bodyPr lIns="0" tIns="0" rIns="0" bIns="0" rtlCol="0" anchor="t">
            <a:spAutoFit/>
          </a:bodyPr>
          <a:lstStyle/>
          <a:p>
            <a:pPr marL="0" lvl="0" indent="0" algn="ctr">
              <a:lnSpc>
                <a:spcPts val="4711"/>
              </a:lnSpc>
              <a:spcBef>
                <a:spcPct val="0"/>
              </a:spcBef>
            </a:pPr>
            <a:r>
              <a:rPr lang="en-US" sz="3099" b="1">
                <a:solidFill>
                  <a:srgbClr val="000000"/>
                </a:solidFill>
                <a:latin typeface="TT Ramillas Bold"/>
                <a:ea typeface="TT Ramillas Bold"/>
                <a:cs typeface="TT Ramillas Bold"/>
                <a:sym typeface="TT Ramillas Bold"/>
              </a:rPr>
              <a:t>Artículo 68. Etapas del procedimiento de selección </a:t>
            </a:r>
          </a:p>
        </p:txBody>
      </p:sp>
      <p:sp>
        <p:nvSpPr>
          <p:cNvPr id="12" name="TextBox 12"/>
          <p:cNvSpPr txBox="1"/>
          <p:nvPr/>
        </p:nvSpPr>
        <p:spPr>
          <a:xfrm>
            <a:off x="1028700" y="9441570"/>
            <a:ext cx="7636875" cy="405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FFFFFF"/>
                </a:solidFill>
                <a:latin typeface="TT Ramillas"/>
                <a:ea typeface="TT Ramillas"/>
                <a:cs typeface="TT Ramillas"/>
                <a:sym typeface="TT Ramillas"/>
              </a:rPr>
              <a:t>*Reglamento de la Ley N° 32069</a:t>
            </a:r>
          </a:p>
        </p:txBody>
      </p:sp>
      <p:sp>
        <p:nvSpPr>
          <p:cNvPr id="13" name="TextBox 13"/>
          <p:cNvSpPr txBox="1"/>
          <p:nvPr/>
        </p:nvSpPr>
        <p:spPr>
          <a:xfrm>
            <a:off x="1172704" y="4444575"/>
            <a:ext cx="7348867" cy="20822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F5F3F3"/>
                </a:solidFill>
                <a:latin typeface="TT Ramillas"/>
                <a:ea typeface="TT Ramillas"/>
                <a:cs typeface="TT Ramillas"/>
                <a:sym typeface="TT Ramillas"/>
              </a:rPr>
              <a:t>68.1 La fase de selección comienza con la convocatoria del procedimiento de selección. Los procedimientos de selección competitivos pueden contener las siguientes etapas y subetapas, dependiendo de su tipo, objeto y modalidad:</a:t>
            </a:r>
          </a:p>
        </p:txBody>
      </p:sp>
      <p:sp>
        <p:nvSpPr>
          <p:cNvPr id="14" name="TextBox 14"/>
          <p:cNvSpPr txBox="1"/>
          <p:nvPr/>
        </p:nvSpPr>
        <p:spPr>
          <a:xfrm>
            <a:off x="2061859" y="6871980"/>
            <a:ext cx="245362" cy="559817"/>
          </a:xfrm>
          <a:prstGeom prst="rect">
            <a:avLst/>
          </a:prstGeom>
        </p:spPr>
        <p:txBody>
          <a:bodyPr lIns="0" tIns="0" rIns="0" bIns="0" rtlCol="0" anchor="t">
            <a:spAutoFit/>
          </a:bodyPr>
          <a:lstStyle/>
          <a:p>
            <a:pPr marL="0" lvl="0" indent="0" algn="ctr">
              <a:lnSpc>
                <a:spcPts val="4711"/>
              </a:lnSpc>
              <a:spcBef>
                <a:spcPct val="0"/>
              </a:spcBef>
            </a:pPr>
            <a:r>
              <a:rPr lang="en-US" sz="3099" b="1">
                <a:solidFill>
                  <a:srgbClr val="000000"/>
                </a:solidFill>
                <a:latin typeface="TT Ramillas Bold"/>
                <a:ea typeface="TT Ramillas Bold"/>
                <a:cs typeface="TT Ramillas Bold"/>
                <a:sym typeface="TT Ramillas Bold"/>
              </a:rPr>
              <a:t>1</a:t>
            </a:r>
          </a:p>
        </p:txBody>
      </p:sp>
      <p:grpSp>
        <p:nvGrpSpPr>
          <p:cNvPr id="15" name="Group 15"/>
          <p:cNvGrpSpPr/>
          <p:nvPr/>
        </p:nvGrpSpPr>
        <p:grpSpPr>
          <a:xfrm>
            <a:off x="1716797" y="8077458"/>
            <a:ext cx="935487" cy="935487"/>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7"/>
            </a:solidFill>
          </p:spPr>
          <p:txBody>
            <a:bodyPr/>
            <a:lstStyle/>
            <a:p>
              <a:endParaRPr lang="es-PE"/>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2061859" y="8217668"/>
            <a:ext cx="245362" cy="559817"/>
          </a:xfrm>
          <a:prstGeom prst="rect">
            <a:avLst/>
          </a:prstGeom>
        </p:spPr>
        <p:txBody>
          <a:bodyPr lIns="0" tIns="0" rIns="0" bIns="0" rtlCol="0" anchor="t">
            <a:spAutoFit/>
          </a:bodyPr>
          <a:lstStyle/>
          <a:p>
            <a:pPr marL="0" lvl="0" indent="0" algn="ctr">
              <a:lnSpc>
                <a:spcPts val="4711"/>
              </a:lnSpc>
              <a:spcBef>
                <a:spcPct val="0"/>
              </a:spcBef>
            </a:pPr>
            <a:r>
              <a:rPr lang="en-US" sz="3099" b="1">
                <a:solidFill>
                  <a:srgbClr val="000000"/>
                </a:solidFill>
                <a:latin typeface="TT Ramillas Bold"/>
                <a:ea typeface="TT Ramillas Bold"/>
                <a:cs typeface="TT Ramillas Bold"/>
                <a:sym typeface="TT Ramillas Bold"/>
              </a:rPr>
              <a:t>2</a:t>
            </a:r>
          </a:p>
        </p:txBody>
      </p:sp>
      <p:grpSp>
        <p:nvGrpSpPr>
          <p:cNvPr id="19" name="Group 19"/>
          <p:cNvGrpSpPr/>
          <p:nvPr/>
        </p:nvGrpSpPr>
        <p:grpSpPr>
          <a:xfrm>
            <a:off x="10153643" y="3070938"/>
            <a:ext cx="935487" cy="935487"/>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7"/>
            </a:solidFill>
          </p:spPr>
          <p:txBody>
            <a:bodyPr/>
            <a:lstStyle/>
            <a:p>
              <a:endParaRPr lang="es-PE"/>
            </a:p>
          </p:txBody>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2" name="TextBox 22"/>
          <p:cNvSpPr txBox="1"/>
          <p:nvPr/>
        </p:nvSpPr>
        <p:spPr>
          <a:xfrm>
            <a:off x="10498705" y="3211148"/>
            <a:ext cx="245362" cy="559817"/>
          </a:xfrm>
          <a:prstGeom prst="rect">
            <a:avLst/>
          </a:prstGeom>
        </p:spPr>
        <p:txBody>
          <a:bodyPr lIns="0" tIns="0" rIns="0" bIns="0" rtlCol="0" anchor="t">
            <a:spAutoFit/>
          </a:bodyPr>
          <a:lstStyle/>
          <a:p>
            <a:pPr marL="0" lvl="0" indent="0" algn="ctr">
              <a:lnSpc>
                <a:spcPts val="4711"/>
              </a:lnSpc>
              <a:spcBef>
                <a:spcPct val="0"/>
              </a:spcBef>
            </a:pPr>
            <a:r>
              <a:rPr lang="en-US" sz="3099" b="1">
                <a:solidFill>
                  <a:srgbClr val="000000"/>
                </a:solidFill>
                <a:latin typeface="TT Ramillas Bold"/>
                <a:ea typeface="TT Ramillas Bold"/>
                <a:cs typeface="TT Ramillas Bold"/>
                <a:sym typeface="TT Ramillas Bold"/>
              </a:rPr>
              <a:t>3</a:t>
            </a:r>
          </a:p>
        </p:txBody>
      </p:sp>
      <p:sp>
        <p:nvSpPr>
          <p:cNvPr id="23" name="TextBox 23"/>
          <p:cNvSpPr txBox="1"/>
          <p:nvPr/>
        </p:nvSpPr>
        <p:spPr>
          <a:xfrm>
            <a:off x="2893353" y="6958468"/>
            <a:ext cx="1740672" cy="405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F5F3F3"/>
                </a:solidFill>
                <a:latin typeface="TT Ramillas"/>
                <a:ea typeface="TT Ramillas"/>
                <a:cs typeface="TT Ramillas"/>
                <a:sym typeface="TT Ramillas"/>
              </a:rPr>
              <a:t>Convocatoria </a:t>
            </a:r>
          </a:p>
        </p:txBody>
      </p:sp>
      <p:sp>
        <p:nvSpPr>
          <p:cNvPr id="24" name="TextBox 24"/>
          <p:cNvSpPr txBox="1"/>
          <p:nvPr/>
        </p:nvSpPr>
        <p:spPr>
          <a:xfrm>
            <a:off x="2893353" y="8304155"/>
            <a:ext cx="3206644" cy="405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F5F3F3"/>
                </a:solidFill>
                <a:latin typeface="TT Ramillas"/>
                <a:ea typeface="TT Ramillas"/>
                <a:cs typeface="TT Ramillas"/>
                <a:sym typeface="TT Ramillas"/>
              </a:rPr>
              <a:t>Registro de participantes</a:t>
            </a:r>
          </a:p>
        </p:txBody>
      </p:sp>
      <p:sp>
        <p:nvSpPr>
          <p:cNvPr id="25" name="TextBox 25"/>
          <p:cNvSpPr txBox="1"/>
          <p:nvPr/>
        </p:nvSpPr>
        <p:spPr>
          <a:xfrm>
            <a:off x="11313153" y="3297635"/>
            <a:ext cx="3760032" cy="405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F5F3F3"/>
                </a:solidFill>
                <a:latin typeface="TT Ramillas"/>
                <a:ea typeface="TT Ramillas"/>
                <a:cs typeface="TT Ramillas"/>
                <a:sym typeface="TT Ramillas"/>
              </a:rPr>
              <a:t>Cuestionamientos a las Bases</a:t>
            </a:r>
          </a:p>
        </p:txBody>
      </p:sp>
      <p:grpSp>
        <p:nvGrpSpPr>
          <p:cNvPr id="26" name="Group 26"/>
          <p:cNvGrpSpPr/>
          <p:nvPr/>
        </p:nvGrpSpPr>
        <p:grpSpPr>
          <a:xfrm>
            <a:off x="10153643" y="5328540"/>
            <a:ext cx="935487" cy="935487"/>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7"/>
            </a:solidFill>
          </p:spPr>
          <p:txBody>
            <a:bodyPr/>
            <a:lstStyle/>
            <a:p>
              <a:endParaRPr lang="es-PE"/>
            </a:p>
          </p:txBody>
        </p:sp>
        <p:sp>
          <p:nvSpPr>
            <p:cNvPr id="28" name="TextBox 2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9" name="TextBox 29"/>
          <p:cNvSpPr txBox="1"/>
          <p:nvPr/>
        </p:nvSpPr>
        <p:spPr>
          <a:xfrm>
            <a:off x="11313153" y="5555238"/>
            <a:ext cx="3760032" cy="405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F5F3F3"/>
                </a:solidFill>
                <a:latin typeface="TT Ramillas"/>
                <a:ea typeface="TT Ramillas"/>
                <a:cs typeface="TT Ramillas"/>
                <a:sym typeface="TT Ramillas"/>
              </a:rPr>
              <a:t>Precalificación</a:t>
            </a:r>
          </a:p>
        </p:txBody>
      </p:sp>
      <p:sp>
        <p:nvSpPr>
          <p:cNvPr id="30" name="TextBox 30"/>
          <p:cNvSpPr txBox="1"/>
          <p:nvPr/>
        </p:nvSpPr>
        <p:spPr>
          <a:xfrm>
            <a:off x="11327254" y="7777752"/>
            <a:ext cx="3760032" cy="8249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F5F3F3"/>
                </a:solidFill>
                <a:latin typeface="TT Ramillas"/>
                <a:ea typeface="TT Ramillas"/>
                <a:cs typeface="TT Ramillas"/>
                <a:sym typeface="TT Ramillas"/>
              </a:rPr>
              <a:t>Evaluación de ofertas técnicas y económicas</a:t>
            </a:r>
          </a:p>
        </p:txBody>
      </p:sp>
      <p:sp>
        <p:nvSpPr>
          <p:cNvPr id="31" name="TextBox 31"/>
          <p:cNvSpPr txBox="1"/>
          <p:nvPr/>
        </p:nvSpPr>
        <p:spPr>
          <a:xfrm>
            <a:off x="11313153" y="3810301"/>
            <a:ext cx="3760032" cy="1244092"/>
          </a:xfrm>
          <a:prstGeom prst="rect">
            <a:avLst/>
          </a:prstGeom>
        </p:spPr>
        <p:txBody>
          <a:bodyPr lIns="0" tIns="0" rIns="0" bIns="0" rtlCol="0" anchor="t">
            <a:spAutoFit/>
          </a:bodyPr>
          <a:lstStyle/>
          <a:p>
            <a:pPr algn="l">
              <a:lnSpc>
                <a:spcPts val="3343"/>
              </a:lnSpc>
            </a:pPr>
            <a:r>
              <a:rPr lang="en-US" sz="2199">
                <a:solidFill>
                  <a:srgbClr val="F5F3F3"/>
                </a:solidFill>
                <a:latin typeface="TT Ramillas"/>
                <a:ea typeface="TT Ramillas"/>
                <a:cs typeface="TT Ramillas"/>
                <a:sym typeface="TT Ramillas"/>
              </a:rPr>
              <a:t>a) Consultas y observaciones b) Elevación </a:t>
            </a:r>
          </a:p>
          <a:p>
            <a:pPr marL="0" lvl="0" indent="0" algn="l">
              <a:lnSpc>
                <a:spcPts val="3343"/>
              </a:lnSpc>
              <a:spcBef>
                <a:spcPct val="0"/>
              </a:spcBef>
            </a:pPr>
            <a:r>
              <a:rPr lang="en-US" sz="2199">
                <a:solidFill>
                  <a:srgbClr val="F5F3F3"/>
                </a:solidFill>
                <a:latin typeface="TT Ramillas"/>
                <a:ea typeface="TT Ramillas"/>
                <a:cs typeface="TT Ramillas"/>
                <a:sym typeface="TT Ramillas"/>
              </a:rPr>
              <a:t>c) Integración</a:t>
            </a:r>
          </a:p>
        </p:txBody>
      </p:sp>
      <p:sp>
        <p:nvSpPr>
          <p:cNvPr id="32" name="TextBox 32"/>
          <p:cNvSpPr txBox="1"/>
          <p:nvPr/>
        </p:nvSpPr>
        <p:spPr>
          <a:xfrm>
            <a:off x="10498705" y="5468750"/>
            <a:ext cx="245362" cy="559817"/>
          </a:xfrm>
          <a:prstGeom prst="rect">
            <a:avLst/>
          </a:prstGeom>
        </p:spPr>
        <p:txBody>
          <a:bodyPr lIns="0" tIns="0" rIns="0" bIns="0" rtlCol="0" anchor="t">
            <a:spAutoFit/>
          </a:bodyPr>
          <a:lstStyle/>
          <a:p>
            <a:pPr marL="0" lvl="0" indent="0" algn="ctr">
              <a:lnSpc>
                <a:spcPts val="4711"/>
              </a:lnSpc>
              <a:spcBef>
                <a:spcPct val="0"/>
              </a:spcBef>
            </a:pPr>
            <a:r>
              <a:rPr lang="en-US" sz="3099" b="1">
                <a:solidFill>
                  <a:srgbClr val="000000"/>
                </a:solidFill>
                <a:latin typeface="TT Ramillas Bold"/>
                <a:ea typeface="TT Ramillas Bold"/>
                <a:cs typeface="TT Ramillas Bold"/>
                <a:sym typeface="TT Ramillas Bold"/>
              </a:rPr>
              <a:t>4</a:t>
            </a:r>
          </a:p>
        </p:txBody>
      </p:sp>
      <p:sp>
        <p:nvSpPr>
          <p:cNvPr id="33" name="TextBox 33"/>
          <p:cNvSpPr txBox="1"/>
          <p:nvPr/>
        </p:nvSpPr>
        <p:spPr>
          <a:xfrm>
            <a:off x="11313153" y="6071624"/>
            <a:ext cx="3760032" cy="1244092"/>
          </a:xfrm>
          <a:prstGeom prst="rect">
            <a:avLst/>
          </a:prstGeom>
        </p:spPr>
        <p:txBody>
          <a:bodyPr lIns="0" tIns="0" rIns="0" bIns="0" rtlCol="0" anchor="t">
            <a:spAutoFit/>
          </a:bodyPr>
          <a:lstStyle/>
          <a:p>
            <a:pPr algn="l">
              <a:lnSpc>
                <a:spcPts val="3343"/>
              </a:lnSpc>
            </a:pPr>
            <a:r>
              <a:rPr lang="en-US" sz="2199">
                <a:solidFill>
                  <a:srgbClr val="F5F3F3"/>
                </a:solidFill>
                <a:latin typeface="TT Ramillas"/>
                <a:ea typeface="TT Ramillas"/>
                <a:cs typeface="TT Ramillas"/>
                <a:sym typeface="TT Ramillas"/>
              </a:rPr>
              <a:t>a) Precalificación </a:t>
            </a:r>
          </a:p>
          <a:p>
            <a:pPr algn="l">
              <a:lnSpc>
                <a:spcPts val="3343"/>
              </a:lnSpc>
            </a:pPr>
            <a:r>
              <a:rPr lang="en-US" sz="2199">
                <a:solidFill>
                  <a:srgbClr val="F5F3F3"/>
                </a:solidFill>
                <a:latin typeface="TT Ramillas"/>
                <a:ea typeface="TT Ramillas"/>
                <a:cs typeface="TT Ramillas"/>
                <a:sym typeface="TT Ramillas"/>
              </a:rPr>
              <a:t>b) Diálogo competitivo </a:t>
            </a:r>
          </a:p>
          <a:p>
            <a:pPr marL="0" lvl="0" indent="0" algn="l">
              <a:lnSpc>
                <a:spcPts val="3343"/>
              </a:lnSpc>
              <a:spcBef>
                <a:spcPct val="0"/>
              </a:spcBef>
            </a:pPr>
            <a:r>
              <a:rPr lang="en-US" sz="2199">
                <a:solidFill>
                  <a:srgbClr val="F5F3F3"/>
                </a:solidFill>
                <a:latin typeface="TT Ramillas"/>
                <a:ea typeface="TT Ramillas"/>
                <a:cs typeface="TT Ramillas"/>
                <a:sym typeface="TT Ramillas"/>
              </a:rPr>
              <a:t>c) Negociación</a:t>
            </a:r>
          </a:p>
        </p:txBody>
      </p:sp>
      <p:grpSp>
        <p:nvGrpSpPr>
          <p:cNvPr id="34" name="Group 34"/>
          <p:cNvGrpSpPr/>
          <p:nvPr/>
        </p:nvGrpSpPr>
        <p:grpSpPr>
          <a:xfrm>
            <a:off x="10153643" y="7667257"/>
            <a:ext cx="935487" cy="935487"/>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7"/>
            </a:solidFill>
          </p:spPr>
          <p:txBody>
            <a:bodyPr/>
            <a:lstStyle/>
            <a:p>
              <a:endParaRPr lang="es-PE"/>
            </a:p>
          </p:txBody>
        </p:sp>
        <p:sp>
          <p:nvSpPr>
            <p:cNvPr id="36" name="TextBox 3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7" name="TextBox 37"/>
          <p:cNvSpPr txBox="1"/>
          <p:nvPr/>
        </p:nvSpPr>
        <p:spPr>
          <a:xfrm>
            <a:off x="10498705" y="7820538"/>
            <a:ext cx="245362" cy="559817"/>
          </a:xfrm>
          <a:prstGeom prst="rect">
            <a:avLst/>
          </a:prstGeom>
        </p:spPr>
        <p:txBody>
          <a:bodyPr lIns="0" tIns="0" rIns="0" bIns="0" rtlCol="0" anchor="t">
            <a:spAutoFit/>
          </a:bodyPr>
          <a:lstStyle/>
          <a:p>
            <a:pPr marL="0" lvl="0" indent="0" algn="ctr">
              <a:lnSpc>
                <a:spcPts val="4711"/>
              </a:lnSpc>
              <a:spcBef>
                <a:spcPct val="0"/>
              </a:spcBef>
            </a:pPr>
            <a:r>
              <a:rPr lang="en-US" sz="3099" b="1">
                <a:solidFill>
                  <a:srgbClr val="000000"/>
                </a:solidFill>
                <a:latin typeface="TT Ramillas Bold"/>
                <a:ea typeface="TT Ramillas Bold"/>
                <a:cs typeface="TT Ramillas Bold"/>
                <a:sym typeface="TT Ramillas Bold"/>
              </a:rPr>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82E64"/>
        </a:solidFill>
        <a:effectLst/>
      </p:bgPr>
    </p:bg>
    <p:spTree>
      <p:nvGrpSpPr>
        <p:cNvPr id="1" name=""/>
        <p:cNvGrpSpPr/>
        <p:nvPr/>
      </p:nvGrpSpPr>
      <p:grpSpPr>
        <a:xfrm>
          <a:off x="0" y="0"/>
          <a:ext cx="0" cy="0"/>
          <a:chOff x="0" y="0"/>
          <a:chExt cx="0" cy="0"/>
        </a:xfrm>
      </p:grpSpPr>
      <p:sp>
        <p:nvSpPr>
          <p:cNvPr id="2" name="Freeform 2"/>
          <p:cNvSpPr/>
          <p:nvPr/>
        </p:nvSpPr>
        <p:spPr>
          <a:xfrm>
            <a:off x="14144369" y="8469828"/>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3" name="Freeform 3"/>
          <p:cNvSpPr/>
          <p:nvPr/>
        </p:nvSpPr>
        <p:spPr>
          <a:xfrm rot="-10800000">
            <a:off x="848639" y="-35485"/>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grpSp>
        <p:nvGrpSpPr>
          <p:cNvPr id="4" name="Group 4"/>
          <p:cNvGrpSpPr/>
          <p:nvPr/>
        </p:nvGrpSpPr>
        <p:grpSpPr>
          <a:xfrm>
            <a:off x="2548291" y="3378144"/>
            <a:ext cx="935487" cy="935487"/>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7"/>
            </a:solidFill>
          </p:spPr>
          <p:txBody>
            <a:bodyPr/>
            <a:lstStyle/>
            <a:p>
              <a:endParaRPr lang="es-PE"/>
            </a:p>
          </p:txBody>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2548291" y="4808931"/>
            <a:ext cx="935487" cy="935487"/>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7"/>
            </a:solidFill>
          </p:spPr>
          <p:txBody>
            <a:bodyPr/>
            <a:lstStyle/>
            <a:p>
              <a:endParaRPr lang="es-PE"/>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a:off x="11081455" y="3282427"/>
            <a:ext cx="4601685" cy="4923982"/>
          </a:xfrm>
          <a:custGeom>
            <a:avLst/>
            <a:gdLst/>
            <a:ahLst/>
            <a:cxnLst/>
            <a:rect l="l" t="t" r="r" b="b"/>
            <a:pathLst>
              <a:path w="4601685" h="4923982">
                <a:moveTo>
                  <a:pt x="0" y="0"/>
                </a:moveTo>
                <a:lnTo>
                  <a:pt x="4601684" y="0"/>
                </a:lnTo>
                <a:lnTo>
                  <a:pt x="4601684" y="4923981"/>
                </a:lnTo>
                <a:lnTo>
                  <a:pt x="0" y="49239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PE"/>
          </a:p>
        </p:txBody>
      </p:sp>
      <p:sp>
        <p:nvSpPr>
          <p:cNvPr id="11" name="TextBox 11"/>
          <p:cNvSpPr txBox="1"/>
          <p:nvPr/>
        </p:nvSpPr>
        <p:spPr>
          <a:xfrm>
            <a:off x="3214815" y="617904"/>
            <a:ext cx="11858370" cy="2175167"/>
          </a:xfrm>
          <a:prstGeom prst="rect">
            <a:avLst/>
          </a:prstGeom>
        </p:spPr>
        <p:txBody>
          <a:bodyPr lIns="0" tIns="0" rIns="0" bIns="0" rtlCol="0" anchor="t">
            <a:spAutoFit/>
          </a:bodyPr>
          <a:lstStyle/>
          <a:p>
            <a:pPr algn="ctr">
              <a:lnSpc>
                <a:spcPts val="8834"/>
              </a:lnSpc>
            </a:pPr>
            <a:r>
              <a:rPr lang="en-US" sz="6009">
                <a:solidFill>
                  <a:srgbClr val="FFFFFF"/>
                </a:solidFill>
                <a:latin typeface="TT Ramillas"/>
                <a:ea typeface="TT Ramillas"/>
                <a:cs typeface="TT Ramillas"/>
                <a:sym typeface="TT Ramillas"/>
              </a:rPr>
              <a:t>CAPITULO II </a:t>
            </a:r>
          </a:p>
          <a:p>
            <a:pPr marL="0" lvl="0" indent="0" algn="ctr">
              <a:lnSpc>
                <a:spcPts val="8834"/>
              </a:lnSpc>
              <a:spcBef>
                <a:spcPct val="0"/>
              </a:spcBef>
            </a:pPr>
            <a:r>
              <a:rPr lang="en-US" sz="6009">
                <a:solidFill>
                  <a:srgbClr val="FFFFFF"/>
                </a:solidFill>
                <a:latin typeface="TT Ramillas"/>
                <a:ea typeface="TT Ramillas"/>
                <a:cs typeface="TT Ramillas"/>
                <a:sym typeface="TT Ramillas"/>
              </a:rPr>
              <a:t>FASE DE SELECCIÓN*</a:t>
            </a:r>
          </a:p>
        </p:txBody>
      </p:sp>
      <p:sp>
        <p:nvSpPr>
          <p:cNvPr id="12" name="TextBox 12"/>
          <p:cNvSpPr txBox="1"/>
          <p:nvPr/>
        </p:nvSpPr>
        <p:spPr>
          <a:xfrm>
            <a:off x="1028700" y="9441570"/>
            <a:ext cx="7636875" cy="405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FFFFFF"/>
                </a:solidFill>
                <a:latin typeface="TT Ramillas"/>
                <a:ea typeface="TT Ramillas"/>
                <a:cs typeface="TT Ramillas"/>
                <a:sym typeface="TT Ramillas"/>
              </a:rPr>
              <a:t>*Reglamento de la Ley N° 32069</a:t>
            </a:r>
          </a:p>
        </p:txBody>
      </p:sp>
      <p:sp>
        <p:nvSpPr>
          <p:cNvPr id="13" name="TextBox 13"/>
          <p:cNvSpPr txBox="1"/>
          <p:nvPr/>
        </p:nvSpPr>
        <p:spPr>
          <a:xfrm>
            <a:off x="2893353" y="3518354"/>
            <a:ext cx="245362" cy="559817"/>
          </a:xfrm>
          <a:prstGeom prst="rect">
            <a:avLst/>
          </a:prstGeom>
        </p:spPr>
        <p:txBody>
          <a:bodyPr lIns="0" tIns="0" rIns="0" bIns="0" rtlCol="0" anchor="t">
            <a:spAutoFit/>
          </a:bodyPr>
          <a:lstStyle/>
          <a:p>
            <a:pPr marL="0" lvl="0" indent="0" algn="ctr">
              <a:lnSpc>
                <a:spcPts val="4711"/>
              </a:lnSpc>
              <a:spcBef>
                <a:spcPct val="0"/>
              </a:spcBef>
            </a:pPr>
            <a:r>
              <a:rPr lang="en-US" sz="3099" b="1">
                <a:solidFill>
                  <a:srgbClr val="000000"/>
                </a:solidFill>
                <a:latin typeface="TT Ramillas Bold"/>
                <a:ea typeface="TT Ramillas Bold"/>
                <a:cs typeface="TT Ramillas Bold"/>
                <a:sym typeface="TT Ramillas Bold"/>
              </a:rPr>
              <a:t>6</a:t>
            </a:r>
          </a:p>
        </p:txBody>
      </p:sp>
      <p:sp>
        <p:nvSpPr>
          <p:cNvPr id="14" name="TextBox 14"/>
          <p:cNvSpPr txBox="1"/>
          <p:nvPr/>
        </p:nvSpPr>
        <p:spPr>
          <a:xfrm>
            <a:off x="2893353" y="4945964"/>
            <a:ext cx="245362" cy="559817"/>
          </a:xfrm>
          <a:prstGeom prst="rect">
            <a:avLst/>
          </a:prstGeom>
        </p:spPr>
        <p:txBody>
          <a:bodyPr lIns="0" tIns="0" rIns="0" bIns="0" rtlCol="0" anchor="t">
            <a:spAutoFit/>
          </a:bodyPr>
          <a:lstStyle/>
          <a:p>
            <a:pPr marL="0" lvl="0" indent="0" algn="ctr">
              <a:lnSpc>
                <a:spcPts val="4711"/>
              </a:lnSpc>
              <a:spcBef>
                <a:spcPct val="0"/>
              </a:spcBef>
            </a:pPr>
            <a:r>
              <a:rPr lang="en-US" sz="3099" b="1">
                <a:solidFill>
                  <a:srgbClr val="000000"/>
                </a:solidFill>
                <a:latin typeface="TT Ramillas Bold"/>
                <a:ea typeface="TT Ramillas Bold"/>
                <a:cs typeface="TT Ramillas Bold"/>
                <a:sym typeface="TT Ramillas Bold"/>
              </a:rPr>
              <a:t>7</a:t>
            </a:r>
          </a:p>
        </p:txBody>
      </p:sp>
      <p:sp>
        <p:nvSpPr>
          <p:cNvPr id="15" name="TextBox 15"/>
          <p:cNvSpPr txBox="1"/>
          <p:nvPr/>
        </p:nvSpPr>
        <p:spPr>
          <a:xfrm>
            <a:off x="3967263" y="3604841"/>
            <a:ext cx="4058953" cy="405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F5F3F3"/>
                </a:solidFill>
                <a:latin typeface="TT Ramillas"/>
                <a:ea typeface="TT Ramillas"/>
                <a:cs typeface="TT Ramillas"/>
                <a:sym typeface="TT Ramillas"/>
              </a:rPr>
              <a:t>Adjudicación para la innovación</a:t>
            </a:r>
          </a:p>
        </p:txBody>
      </p:sp>
      <p:sp>
        <p:nvSpPr>
          <p:cNvPr id="16" name="TextBox 16"/>
          <p:cNvSpPr txBox="1"/>
          <p:nvPr/>
        </p:nvSpPr>
        <p:spPr>
          <a:xfrm>
            <a:off x="3967263" y="5035628"/>
            <a:ext cx="3871445" cy="405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F5F3F3"/>
                </a:solidFill>
                <a:latin typeface="TT Ramillas"/>
                <a:ea typeface="TT Ramillas"/>
                <a:cs typeface="TT Ramillas"/>
                <a:sym typeface="TT Ramillas"/>
              </a:rPr>
              <a:t>Otorgamiento de la buena pro</a:t>
            </a:r>
          </a:p>
        </p:txBody>
      </p:sp>
      <p:sp>
        <p:nvSpPr>
          <p:cNvPr id="17" name="TextBox 17"/>
          <p:cNvSpPr txBox="1"/>
          <p:nvPr/>
        </p:nvSpPr>
        <p:spPr>
          <a:xfrm>
            <a:off x="1795133" y="6132748"/>
            <a:ext cx="7348867" cy="29204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F5F3F3"/>
                </a:solidFill>
                <a:latin typeface="TT Ramillas"/>
                <a:ea typeface="TT Ramillas"/>
                <a:cs typeface="TT Ramillas"/>
                <a:sym typeface="TT Ramillas"/>
              </a:rPr>
              <a:t>68.2 Los plazos en la fase de selección, hasta el perfeccionamiento del contrato, se computan por días hábiles. No son hábiles los días sábado, domingo y feriados, y los declarados no laborables para el sector público. El plazo excluye el día inicial e incluye el día de vencimiento, salvo disposición distinta establecida en el presente Reglamento.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sp>
        <p:nvSpPr>
          <p:cNvPr id="2" name="TextBox 2"/>
          <p:cNvSpPr txBox="1"/>
          <p:nvPr/>
        </p:nvSpPr>
        <p:spPr>
          <a:xfrm>
            <a:off x="3119536" y="698988"/>
            <a:ext cx="11581777" cy="1418562"/>
          </a:xfrm>
          <a:prstGeom prst="rect">
            <a:avLst/>
          </a:prstGeom>
        </p:spPr>
        <p:txBody>
          <a:bodyPr lIns="0" tIns="0" rIns="0" bIns="0" rtlCol="0" anchor="t">
            <a:spAutoFit/>
          </a:bodyPr>
          <a:lstStyle/>
          <a:p>
            <a:pPr algn="l">
              <a:lnSpc>
                <a:spcPts val="5600"/>
              </a:lnSpc>
            </a:pPr>
            <a:r>
              <a:rPr lang="en-US" sz="4913">
                <a:solidFill>
                  <a:srgbClr val="000000"/>
                </a:solidFill>
                <a:latin typeface="TT Ramillas"/>
                <a:ea typeface="TT Ramillas"/>
                <a:cs typeface="TT Ramillas"/>
                <a:sym typeface="TT Ramillas"/>
              </a:rPr>
              <a:t>SUBCAPÍTULO 1 </a:t>
            </a:r>
          </a:p>
          <a:p>
            <a:pPr marL="0" lvl="0" indent="0" algn="l">
              <a:lnSpc>
                <a:spcPts val="5600"/>
              </a:lnSpc>
              <a:spcBef>
                <a:spcPct val="0"/>
              </a:spcBef>
            </a:pPr>
            <a:r>
              <a:rPr lang="en-US" sz="4913">
                <a:solidFill>
                  <a:srgbClr val="000000"/>
                </a:solidFill>
                <a:latin typeface="TT Ramillas"/>
                <a:ea typeface="TT Ramillas"/>
                <a:cs typeface="TT Ramillas"/>
                <a:sym typeface="TT Ramillas"/>
              </a:rPr>
              <a:t>CONVOCATORIA*</a:t>
            </a:r>
          </a:p>
        </p:txBody>
      </p:sp>
      <p:sp>
        <p:nvSpPr>
          <p:cNvPr id="3" name="TextBox 3"/>
          <p:cNvSpPr txBox="1"/>
          <p:nvPr/>
        </p:nvSpPr>
        <p:spPr>
          <a:xfrm>
            <a:off x="3119536" y="2431875"/>
            <a:ext cx="11581777" cy="2027325"/>
          </a:xfrm>
          <a:prstGeom prst="rect">
            <a:avLst/>
          </a:prstGeom>
        </p:spPr>
        <p:txBody>
          <a:bodyPr lIns="0" tIns="0" rIns="0" bIns="0" rtlCol="0" anchor="t">
            <a:spAutoFit/>
          </a:bodyPr>
          <a:lstStyle/>
          <a:p>
            <a:pPr algn="l">
              <a:lnSpc>
                <a:spcPts val="3232"/>
              </a:lnSpc>
            </a:pPr>
            <a:r>
              <a:rPr lang="en-US" sz="2309" b="1">
                <a:solidFill>
                  <a:srgbClr val="000000"/>
                </a:solidFill>
                <a:latin typeface="TT Ramillas Bold"/>
                <a:ea typeface="TT Ramillas Bold"/>
                <a:cs typeface="TT Ramillas Bold"/>
                <a:sym typeface="TT Ramillas Bold"/>
              </a:rPr>
              <a:t>Artículo 69. Requisitos para convocar un procedimiento de selección </a:t>
            </a:r>
          </a:p>
          <a:p>
            <a:pPr algn="just">
              <a:lnSpc>
                <a:spcPts val="3232"/>
              </a:lnSpc>
            </a:pPr>
            <a:r>
              <a:rPr lang="en-US" sz="2309">
                <a:solidFill>
                  <a:srgbClr val="000000"/>
                </a:solidFill>
                <a:latin typeface="TT Ramillas"/>
                <a:ea typeface="TT Ramillas"/>
                <a:cs typeface="TT Ramillas"/>
                <a:sym typeface="TT Ramillas"/>
              </a:rPr>
              <a:t>Para convocar un procedimiento de selección corresponde que el requerimiento se encuentre incluido en el CMN del año fiscal correspondiente o su modificatoria, contar con certificado de crédito presupuestario y/o la previsión, con el expediente de contratación aprobado y con las bases del procedimiento de selección.</a:t>
            </a:r>
          </a:p>
        </p:txBody>
      </p:sp>
      <p:grpSp>
        <p:nvGrpSpPr>
          <p:cNvPr id="4" name="Group 4"/>
          <p:cNvGrpSpPr/>
          <p:nvPr/>
        </p:nvGrpSpPr>
        <p:grpSpPr>
          <a:xfrm>
            <a:off x="-1307930" y="-535143"/>
            <a:ext cx="3020465" cy="11934400"/>
            <a:chOff x="0" y="0"/>
            <a:chExt cx="795514" cy="3143216"/>
          </a:xfrm>
        </p:grpSpPr>
        <p:sp>
          <p:nvSpPr>
            <p:cNvPr id="5" name="Freeform 5"/>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82E64"/>
            </a:solidFill>
          </p:spPr>
          <p:txBody>
            <a:bodyPr/>
            <a:lstStyle/>
            <a:p>
              <a:endParaRPr lang="es-PE"/>
            </a:p>
          </p:txBody>
        </p:sp>
        <p:sp>
          <p:nvSpPr>
            <p:cNvPr id="6" name="TextBox 6"/>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8" name="Freeform 8"/>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sp>
        <p:nvSpPr>
          <p:cNvPr id="9" name="TextBox 9"/>
          <p:cNvSpPr txBox="1"/>
          <p:nvPr/>
        </p:nvSpPr>
        <p:spPr>
          <a:xfrm>
            <a:off x="3119536" y="9535398"/>
            <a:ext cx="7636875" cy="405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*Reglamento de la Ley N° 32069</a:t>
            </a:r>
          </a:p>
        </p:txBody>
      </p:sp>
      <p:sp>
        <p:nvSpPr>
          <p:cNvPr id="10" name="TextBox 10"/>
          <p:cNvSpPr txBox="1"/>
          <p:nvPr/>
        </p:nvSpPr>
        <p:spPr>
          <a:xfrm>
            <a:off x="3119536" y="4773525"/>
            <a:ext cx="11581777" cy="4484775"/>
          </a:xfrm>
          <a:prstGeom prst="rect">
            <a:avLst/>
          </a:prstGeom>
        </p:spPr>
        <p:txBody>
          <a:bodyPr lIns="0" tIns="0" rIns="0" bIns="0" rtlCol="0" anchor="t">
            <a:spAutoFit/>
          </a:bodyPr>
          <a:lstStyle/>
          <a:p>
            <a:pPr algn="just">
              <a:lnSpc>
                <a:spcPts val="3232"/>
              </a:lnSpc>
            </a:pPr>
            <a:r>
              <a:rPr lang="en-US" sz="2309" b="1">
                <a:solidFill>
                  <a:srgbClr val="000000"/>
                </a:solidFill>
                <a:latin typeface="TT Ramillas Bold"/>
                <a:ea typeface="TT Ramillas Bold"/>
                <a:cs typeface="TT Ramillas Bold"/>
                <a:sym typeface="TT Ramillas Bold"/>
              </a:rPr>
              <a:t>Artículo 70. Publicidad de la convocatoria </a:t>
            </a:r>
          </a:p>
          <a:p>
            <a:pPr algn="just">
              <a:lnSpc>
                <a:spcPts val="3232"/>
              </a:lnSpc>
            </a:pPr>
            <a:r>
              <a:rPr lang="en-US" sz="2309">
                <a:solidFill>
                  <a:srgbClr val="000000"/>
                </a:solidFill>
                <a:latin typeface="TT Ramillas"/>
                <a:ea typeface="TT Ramillas"/>
                <a:cs typeface="TT Ramillas"/>
                <a:sym typeface="TT Ramillas"/>
              </a:rPr>
              <a:t>70.1 La fase de selección inicia con la publicación en la Pladicop del aviso de convocatoria del procedimiento de selección, el cual contiene lo siguiente: </a:t>
            </a:r>
          </a:p>
          <a:p>
            <a:pPr algn="just">
              <a:lnSpc>
                <a:spcPts val="3232"/>
              </a:lnSpc>
            </a:pPr>
            <a:r>
              <a:rPr lang="en-US" sz="2309">
                <a:solidFill>
                  <a:srgbClr val="000000"/>
                </a:solidFill>
                <a:latin typeface="TT Ramillas"/>
                <a:ea typeface="TT Ramillas"/>
                <a:cs typeface="TT Ramillas"/>
                <a:sym typeface="TT Ramillas"/>
              </a:rPr>
              <a:t>a) Identificación de la entidad contratante. </a:t>
            </a:r>
          </a:p>
          <a:p>
            <a:pPr algn="just">
              <a:lnSpc>
                <a:spcPts val="3232"/>
              </a:lnSpc>
            </a:pPr>
            <a:r>
              <a:rPr lang="en-US" sz="2309">
                <a:solidFill>
                  <a:srgbClr val="000000"/>
                </a:solidFill>
                <a:latin typeface="TT Ramillas"/>
                <a:ea typeface="TT Ramillas"/>
                <a:cs typeface="TT Ramillas"/>
                <a:sym typeface="TT Ramillas"/>
              </a:rPr>
              <a:t>b) Identificación del procedimiento de selección y su objeto. </a:t>
            </a:r>
          </a:p>
          <a:p>
            <a:pPr algn="just">
              <a:lnSpc>
                <a:spcPts val="3232"/>
              </a:lnSpc>
            </a:pPr>
            <a:r>
              <a:rPr lang="en-US" sz="2309">
                <a:solidFill>
                  <a:srgbClr val="000000"/>
                </a:solidFill>
                <a:latin typeface="TT Ramillas"/>
                <a:ea typeface="TT Ramillas"/>
                <a:cs typeface="TT Ramillas"/>
                <a:sym typeface="TT Ramillas"/>
              </a:rPr>
              <a:t>c) Cronograma del procedimiento de selección. </a:t>
            </a:r>
          </a:p>
          <a:p>
            <a:pPr algn="just">
              <a:lnSpc>
                <a:spcPts val="3232"/>
              </a:lnSpc>
            </a:pPr>
            <a:r>
              <a:rPr lang="en-US" sz="2309">
                <a:solidFill>
                  <a:srgbClr val="000000"/>
                </a:solidFill>
                <a:latin typeface="TT Ramillas"/>
                <a:ea typeface="TT Ramillas"/>
                <a:cs typeface="TT Ramillas"/>
                <a:sym typeface="TT Ramillas"/>
              </a:rPr>
              <a:t>d) Indicación de los instrumentos internacionales bajo cuyos alcances se encuentra cubierto el procedimiento de selección. </a:t>
            </a:r>
          </a:p>
          <a:p>
            <a:pPr algn="just">
              <a:lnSpc>
                <a:spcPts val="3232"/>
              </a:lnSpc>
            </a:pPr>
            <a:r>
              <a:rPr lang="en-US" sz="2309">
                <a:solidFill>
                  <a:srgbClr val="000000"/>
                </a:solidFill>
                <a:latin typeface="TT Ramillas"/>
                <a:ea typeface="TT Ramillas"/>
                <a:cs typeface="TT Ramillas"/>
                <a:sym typeface="TT Ramillas"/>
              </a:rPr>
              <a:t>e) Bases del procedimiento de selección.</a:t>
            </a:r>
          </a:p>
          <a:p>
            <a:pPr algn="just">
              <a:lnSpc>
                <a:spcPts val="3232"/>
              </a:lnSpc>
            </a:pPr>
            <a:r>
              <a:rPr lang="en-US" sz="2309">
                <a:solidFill>
                  <a:srgbClr val="000000"/>
                </a:solidFill>
                <a:latin typeface="TT Ramillas"/>
                <a:ea typeface="TT Ramillas"/>
                <a:cs typeface="TT Ramillas"/>
                <a:sym typeface="TT Ramillas"/>
              </a:rPr>
              <a:t>70.2 Las entidades contratantes pueden utilizar otros medios para que los proveedores conozcan la convocatoria del procedimiento de selección.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sp>
        <p:nvSpPr>
          <p:cNvPr id="2" name="TextBox 2"/>
          <p:cNvSpPr txBox="1"/>
          <p:nvPr/>
        </p:nvSpPr>
        <p:spPr>
          <a:xfrm>
            <a:off x="3119536" y="1057275"/>
            <a:ext cx="11581777" cy="1418562"/>
          </a:xfrm>
          <a:prstGeom prst="rect">
            <a:avLst/>
          </a:prstGeom>
        </p:spPr>
        <p:txBody>
          <a:bodyPr lIns="0" tIns="0" rIns="0" bIns="0" rtlCol="0" anchor="t">
            <a:spAutoFit/>
          </a:bodyPr>
          <a:lstStyle/>
          <a:p>
            <a:pPr algn="l">
              <a:lnSpc>
                <a:spcPts val="5600"/>
              </a:lnSpc>
            </a:pPr>
            <a:r>
              <a:rPr lang="en-US" sz="4913">
                <a:solidFill>
                  <a:srgbClr val="000000"/>
                </a:solidFill>
                <a:latin typeface="TT Ramillas"/>
                <a:ea typeface="TT Ramillas"/>
                <a:cs typeface="TT Ramillas"/>
                <a:sym typeface="TT Ramillas"/>
              </a:rPr>
              <a:t>SUBCAPÍTULO 1 </a:t>
            </a:r>
          </a:p>
          <a:p>
            <a:pPr marL="0" lvl="0" indent="0" algn="l">
              <a:lnSpc>
                <a:spcPts val="5600"/>
              </a:lnSpc>
              <a:spcBef>
                <a:spcPct val="0"/>
              </a:spcBef>
            </a:pPr>
            <a:r>
              <a:rPr lang="en-US" sz="4913">
                <a:solidFill>
                  <a:srgbClr val="000000"/>
                </a:solidFill>
                <a:latin typeface="TT Ramillas"/>
                <a:ea typeface="TT Ramillas"/>
                <a:cs typeface="TT Ramillas"/>
                <a:sym typeface="TT Ramillas"/>
              </a:rPr>
              <a:t>CONVOCATORIA*</a:t>
            </a:r>
          </a:p>
        </p:txBody>
      </p:sp>
      <p:grpSp>
        <p:nvGrpSpPr>
          <p:cNvPr id="3" name="Group 3"/>
          <p:cNvGrpSpPr/>
          <p:nvPr/>
        </p:nvGrpSpPr>
        <p:grpSpPr>
          <a:xfrm>
            <a:off x="-1307930" y="-535143"/>
            <a:ext cx="3020465" cy="11934400"/>
            <a:chOff x="0" y="0"/>
            <a:chExt cx="795514" cy="3143216"/>
          </a:xfrm>
        </p:grpSpPr>
        <p:sp>
          <p:nvSpPr>
            <p:cNvPr id="4" name="Freeform 4"/>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82E64"/>
            </a:solidFill>
          </p:spPr>
          <p:txBody>
            <a:bodyPr/>
            <a:lstStyle/>
            <a:p>
              <a:endParaRPr lang="es-PE"/>
            </a:p>
          </p:txBody>
        </p:sp>
        <p:sp>
          <p:nvSpPr>
            <p:cNvPr id="5" name="TextBox 5"/>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7" name="Freeform 7"/>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sp>
        <p:nvSpPr>
          <p:cNvPr id="8" name="TextBox 8"/>
          <p:cNvSpPr txBox="1"/>
          <p:nvPr/>
        </p:nvSpPr>
        <p:spPr>
          <a:xfrm>
            <a:off x="3119536" y="9535398"/>
            <a:ext cx="7636875" cy="405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*Reglamento de la Ley N° 32069</a:t>
            </a:r>
          </a:p>
        </p:txBody>
      </p:sp>
      <p:sp>
        <p:nvSpPr>
          <p:cNvPr id="9" name="TextBox 9"/>
          <p:cNvSpPr txBox="1"/>
          <p:nvPr/>
        </p:nvSpPr>
        <p:spPr>
          <a:xfrm>
            <a:off x="3119536" y="2896489"/>
            <a:ext cx="11581777" cy="4075200"/>
          </a:xfrm>
          <a:prstGeom prst="rect">
            <a:avLst/>
          </a:prstGeom>
        </p:spPr>
        <p:txBody>
          <a:bodyPr lIns="0" tIns="0" rIns="0" bIns="0" rtlCol="0" anchor="t">
            <a:spAutoFit/>
          </a:bodyPr>
          <a:lstStyle/>
          <a:p>
            <a:pPr algn="just">
              <a:lnSpc>
                <a:spcPts val="3232"/>
              </a:lnSpc>
            </a:pPr>
            <a:r>
              <a:rPr lang="en-US" sz="2309" b="1">
                <a:solidFill>
                  <a:srgbClr val="000000"/>
                </a:solidFill>
                <a:latin typeface="TT Ramillas Bold"/>
                <a:ea typeface="TT Ramillas Bold"/>
                <a:cs typeface="TT Ramillas Bold"/>
                <a:sym typeface="TT Ramillas Bold"/>
              </a:rPr>
              <a:t>Artículo 71. Cronograma de los procedimientos de selección </a:t>
            </a:r>
          </a:p>
          <a:p>
            <a:pPr algn="just">
              <a:lnSpc>
                <a:spcPts val="3232"/>
              </a:lnSpc>
            </a:pPr>
            <a:r>
              <a:rPr lang="en-US" sz="2309">
                <a:solidFill>
                  <a:srgbClr val="000000"/>
                </a:solidFill>
                <a:latin typeface="TT Ramillas"/>
                <a:ea typeface="TT Ramillas"/>
                <a:cs typeface="TT Ramillas"/>
                <a:sym typeface="TT Ramillas"/>
              </a:rPr>
              <a:t>71.1 En los procedimientos de selección competitivos el plazo entre la convocatoria y la presentación de ofertas o la presentación de los documentos para la precalificación no puede ser menor de veintidós días hábiles, salvo en el caso de las modalidades abreviadas y aquellas que no contemplen etapas de consultas y observaciones. </a:t>
            </a:r>
          </a:p>
          <a:p>
            <a:pPr algn="just">
              <a:lnSpc>
                <a:spcPts val="3232"/>
              </a:lnSpc>
            </a:pPr>
            <a:r>
              <a:rPr lang="en-US" sz="2309">
                <a:solidFill>
                  <a:srgbClr val="000000"/>
                </a:solidFill>
                <a:latin typeface="TT Ramillas"/>
                <a:ea typeface="TT Ramillas"/>
                <a:cs typeface="TT Ramillas"/>
                <a:sym typeface="TT Ramillas"/>
              </a:rPr>
              <a:t>71.2 La prórroga o postergación de las etapas de un procedimiento de selección son registradas en el Pladicop modificando el cronograma original. </a:t>
            </a:r>
          </a:p>
          <a:p>
            <a:pPr algn="just">
              <a:lnSpc>
                <a:spcPts val="3232"/>
              </a:lnSpc>
            </a:pPr>
            <a:r>
              <a:rPr lang="en-US" sz="2309">
                <a:solidFill>
                  <a:srgbClr val="000000"/>
                </a:solidFill>
                <a:latin typeface="TT Ramillas"/>
                <a:ea typeface="TT Ramillas"/>
                <a:cs typeface="TT Ramillas"/>
                <a:sym typeface="TT Ramillas"/>
              </a:rPr>
              <a:t>71.3 En los procedimientos de selección respecto de los cuales se hubiera publicado en la Pladicop y en su sede digital un anuncio de contratación futura, el plazo señalado en el numeral 71.1 puede reducirse conforme lo que señalen las Bases Estándar.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sp>
        <p:nvSpPr>
          <p:cNvPr id="2" name="TextBox 2"/>
          <p:cNvSpPr txBox="1"/>
          <p:nvPr/>
        </p:nvSpPr>
        <p:spPr>
          <a:xfrm>
            <a:off x="3119536" y="333706"/>
            <a:ext cx="11581777" cy="1418562"/>
          </a:xfrm>
          <a:prstGeom prst="rect">
            <a:avLst/>
          </a:prstGeom>
        </p:spPr>
        <p:txBody>
          <a:bodyPr lIns="0" tIns="0" rIns="0" bIns="0" rtlCol="0" anchor="t">
            <a:spAutoFit/>
          </a:bodyPr>
          <a:lstStyle/>
          <a:p>
            <a:pPr algn="l">
              <a:lnSpc>
                <a:spcPts val="5600"/>
              </a:lnSpc>
            </a:pPr>
            <a:r>
              <a:rPr lang="en-US" sz="4913">
                <a:solidFill>
                  <a:srgbClr val="000000"/>
                </a:solidFill>
                <a:latin typeface="TT Ramillas"/>
                <a:ea typeface="TT Ramillas"/>
                <a:cs typeface="TT Ramillas"/>
                <a:sym typeface="TT Ramillas"/>
              </a:rPr>
              <a:t>SUBCAPÍTULO 2 </a:t>
            </a:r>
          </a:p>
          <a:p>
            <a:pPr marL="0" lvl="0" indent="0" algn="l">
              <a:lnSpc>
                <a:spcPts val="5600"/>
              </a:lnSpc>
              <a:spcBef>
                <a:spcPct val="0"/>
              </a:spcBef>
            </a:pPr>
            <a:r>
              <a:rPr lang="en-US" sz="4913">
                <a:solidFill>
                  <a:srgbClr val="000000"/>
                </a:solidFill>
                <a:latin typeface="TT Ramillas"/>
                <a:ea typeface="TT Ramillas"/>
                <a:cs typeface="TT Ramillas"/>
                <a:sym typeface="TT Ramillas"/>
              </a:rPr>
              <a:t>REGISTRO DE PARTICIPANTES*</a:t>
            </a:r>
          </a:p>
        </p:txBody>
      </p:sp>
      <p:grpSp>
        <p:nvGrpSpPr>
          <p:cNvPr id="3" name="Group 3"/>
          <p:cNvGrpSpPr/>
          <p:nvPr/>
        </p:nvGrpSpPr>
        <p:grpSpPr>
          <a:xfrm>
            <a:off x="-1307930" y="-535143"/>
            <a:ext cx="3020465" cy="11934400"/>
            <a:chOff x="0" y="0"/>
            <a:chExt cx="795514" cy="3143216"/>
          </a:xfrm>
        </p:grpSpPr>
        <p:sp>
          <p:nvSpPr>
            <p:cNvPr id="4" name="Freeform 4"/>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82E64"/>
            </a:solidFill>
          </p:spPr>
          <p:txBody>
            <a:bodyPr/>
            <a:lstStyle/>
            <a:p>
              <a:endParaRPr lang="es-PE"/>
            </a:p>
          </p:txBody>
        </p:sp>
        <p:sp>
          <p:nvSpPr>
            <p:cNvPr id="5" name="TextBox 5"/>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7" name="Freeform 7"/>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sp>
        <p:nvSpPr>
          <p:cNvPr id="8" name="TextBox 8"/>
          <p:cNvSpPr txBox="1"/>
          <p:nvPr/>
        </p:nvSpPr>
        <p:spPr>
          <a:xfrm>
            <a:off x="3119536" y="9535398"/>
            <a:ext cx="7636875" cy="405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*Reglamento de la Ley N° 32069</a:t>
            </a:r>
          </a:p>
        </p:txBody>
      </p:sp>
      <p:sp>
        <p:nvSpPr>
          <p:cNvPr id="9" name="TextBox 9"/>
          <p:cNvSpPr txBox="1"/>
          <p:nvPr/>
        </p:nvSpPr>
        <p:spPr>
          <a:xfrm>
            <a:off x="3119536" y="1945782"/>
            <a:ext cx="12101118" cy="7351800"/>
          </a:xfrm>
          <a:prstGeom prst="rect">
            <a:avLst/>
          </a:prstGeom>
        </p:spPr>
        <p:txBody>
          <a:bodyPr lIns="0" tIns="0" rIns="0" bIns="0" rtlCol="0" anchor="t">
            <a:spAutoFit/>
          </a:bodyPr>
          <a:lstStyle/>
          <a:p>
            <a:pPr algn="just">
              <a:lnSpc>
                <a:spcPts val="3232"/>
              </a:lnSpc>
            </a:pPr>
            <a:r>
              <a:rPr lang="en-US" sz="2309" b="1">
                <a:solidFill>
                  <a:srgbClr val="000000"/>
                </a:solidFill>
                <a:latin typeface="TT Ramillas Bold"/>
                <a:ea typeface="TT Ramillas Bold"/>
                <a:cs typeface="TT Ramillas Bold"/>
                <a:sym typeface="TT Ramillas Bold"/>
              </a:rPr>
              <a:t>Artículo 72. Registro de participantes </a:t>
            </a:r>
          </a:p>
          <a:p>
            <a:pPr algn="just">
              <a:lnSpc>
                <a:spcPts val="3232"/>
              </a:lnSpc>
            </a:pPr>
            <a:r>
              <a:rPr lang="en-US" sz="2309">
                <a:solidFill>
                  <a:srgbClr val="000000"/>
                </a:solidFill>
                <a:latin typeface="TT Ramillas"/>
                <a:ea typeface="TT Ramillas"/>
                <a:cs typeface="TT Ramillas"/>
                <a:sym typeface="TT Ramillas"/>
              </a:rPr>
              <a:t>72.1 El registro de participantes se realiza de forma gratuita en la Pladicop, de acuerdo con el cronograma del procedimiento de selección. Para registrarse como participante, el proveedor debe contar con inscripción vigente en el RNP, conforme al objeto de la contratación. </a:t>
            </a:r>
          </a:p>
          <a:p>
            <a:pPr algn="just">
              <a:lnSpc>
                <a:spcPts val="3232"/>
              </a:lnSpc>
            </a:pPr>
            <a:r>
              <a:rPr lang="en-US" sz="2309">
                <a:solidFill>
                  <a:srgbClr val="000000"/>
                </a:solidFill>
                <a:latin typeface="TT Ramillas"/>
                <a:ea typeface="TT Ramillas"/>
                <a:cs typeface="TT Ramillas"/>
                <a:sym typeface="TT Ramillas"/>
              </a:rPr>
              <a:t>72.2 El registro de participantes se lleva a cabo desde el día siguiente de la convocatoria hasta antes del inicio de la presentación de ofertas, según corresponda, salvo en procedimientos de selección que cuenten con la etapa de precalificación, en cuyo caso el registro concluye antes de esta etapa. </a:t>
            </a:r>
          </a:p>
          <a:p>
            <a:pPr algn="just">
              <a:lnSpc>
                <a:spcPts val="3232"/>
              </a:lnSpc>
            </a:pPr>
            <a:r>
              <a:rPr lang="en-US" sz="2309">
                <a:solidFill>
                  <a:srgbClr val="000000"/>
                </a:solidFill>
                <a:latin typeface="TT Ramillas"/>
                <a:ea typeface="TT Ramillas"/>
                <a:cs typeface="TT Ramillas"/>
                <a:sym typeface="TT Ramillas"/>
              </a:rPr>
              <a:t>72.3 El proveedor que se registra como participante se adhiere al procedimiento de selección en el estado en que se encuentre. </a:t>
            </a:r>
          </a:p>
          <a:p>
            <a:pPr algn="just">
              <a:lnSpc>
                <a:spcPts val="3232"/>
              </a:lnSpc>
            </a:pPr>
            <a:r>
              <a:rPr lang="en-US" sz="2309">
                <a:solidFill>
                  <a:srgbClr val="000000"/>
                </a:solidFill>
                <a:latin typeface="TT Ramillas"/>
                <a:ea typeface="TT Ramillas"/>
                <a:cs typeface="TT Ramillas"/>
                <a:sym typeface="TT Ramillas"/>
              </a:rPr>
              <a:t>72.4 El registro de participantes puede ser de tres tipos, dependiendo de la modalidad del procedimiento de selección: </a:t>
            </a:r>
          </a:p>
          <a:p>
            <a:pPr algn="just">
              <a:lnSpc>
                <a:spcPts val="3232"/>
              </a:lnSpc>
            </a:pPr>
            <a:r>
              <a:rPr lang="en-US" sz="2309" b="1">
                <a:solidFill>
                  <a:srgbClr val="000000"/>
                </a:solidFill>
                <a:latin typeface="TT Ramillas Bold"/>
                <a:ea typeface="TT Ramillas Bold"/>
                <a:cs typeface="TT Ramillas Bold"/>
                <a:sym typeface="TT Ramillas Bold"/>
              </a:rPr>
              <a:t>a) Lista abierta:</a:t>
            </a:r>
            <a:r>
              <a:rPr lang="en-US" sz="2309">
                <a:solidFill>
                  <a:srgbClr val="000000"/>
                </a:solidFill>
                <a:latin typeface="TT Ramillas"/>
                <a:ea typeface="TT Ramillas"/>
                <a:cs typeface="TT Ramillas"/>
                <a:sym typeface="TT Ramillas"/>
              </a:rPr>
              <a:t> cualquier proveedor puede registrarse como participante en el procedimiento de selección. </a:t>
            </a:r>
          </a:p>
          <a:p>
            <a:pPr algn="just">
              <a:lnSpc>
                <a:spcPts val="3232"/>
              </a:lnSpc>
            </a:pPr>
            <a:r>
              <a:rPr lang="en-US" sz="2309" b="1">
                <a:solidFill>
                  <a:srgbClr val="000000"/>
                </a:solidFill>
                <a:latin typeface="TT Ramillas Bold"/>
                <a:ea typeface="TT Ramillas Bold"/>
                <a:cs typeface="TT Ramillas Bold"/>
                <a:sym typeface="TT Ramillas Bold"/>
              </a:rPr>
              <a:t>b) Lista abierta con invitación:</a:t>
            </a:r>
            <a:r>
              <a:rPr lang="en-US" sz="2309">
                <a:solidFill>
                  <a:srgbClr val="000000"/>
                </a:solidFill>
                <a:latin typeface="TT Ramillas"/>
                <a:ea typeface="TT Ramillas"/>
                <a:cs typeface="TT Ramillas"/>
                <a:sym typeface="TT Ramillas"/>
              </a:rPr>
              <a:t> la entidad contratante invita a determinados proveedores a registrarse, lo que no obsta que puedan registrarse otros proveedores interesados. </a:t>
            </a:r>
          </a:p>
          <a:p>
            <a:pPr algn="just">
              <a:lnSpc>
                <a:spcPts val="3232"/>
              </a:lnSpc>
            </a:pPr>
            <a:r>
              <a:rPr lang="en-US" sz="2309" b="1">
                <a:solidFill>
                  <a:srgbClr val="000000"/>
                </a:solidFill>
                <a:latin typeface="TT Ramillas Bold"/>
                <a:ea typeface="TT Ramillas Bold"/>
                <a:cs typeface="TT Ramillas Bold"/>
                <a:sym typeface="TT Ramillas Bold"/>
              </a:rPr>
              <a:t>c) Lista cerrada:</a:t>
            </a:r>
            <a:r>
              <a:rPr lang="en-US" sz="2309">
                <a:solidFill>
                  <a:srgbClr val="000000"/>
                </a:solidFill>
                <a:latin typeface="TT Ramillas"/>
                <a:ea typeface="TT Ramillas"/>
                <a:cs typeface="TT Ramillas"/>
                <a:sym typeface="TT Ramillas"/>
              </a:rPr>
              <a:t> Solo pueden registrarse los proveedores que la entidad contratante invita.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3981</Words>
  <Application>Microsoft Office PowerPoint</Application>
  <PresentationFormat>Personalizado</PresentationFormat>
  <Paragraphs>222</Paragraphs>
  <Slides>26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26</vt:i4>
      </vt:variant>
    </vt:vector>
  </HeadingPairs>
  <TitlesOfParts>
    <vt:vector size="33" baseType="lpstr">
      <vt:lpstr>TT Ramillas</vt:lpstr>
      <vt:lpstr>TT Ramillas Bold</vt:lpstr>
      <vt:lpstr>TT Ramillas Bold Italics</vt:lpstr>
      <vt:lpstr>Arial</vt:lpstr>
      <vt:lpstr>Calibri</vt:lpstr>
      <vt:lpstr>TT Ramillas Italics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Copia de Etapas de Los Procedimientos de Selección – La Junta de Prevención y Resolución de Disputas: Una revisión técnica y práctica</dc:title>
  <dc:creator>Estudio Juridico Rui</dc:creator>
  <cp:lastModifiedBy>Estudio Ruiz</cp:lastModifiedBy>
  <cp:revision>2</cp:revision>
  <dcterms:created xsi:type="dcterms:W3CDTF">2006-08-16T00:00:00Z</dcterms:created>
  <dcterms:modified xsi:type="dcterms:W3CDTF">2025-06-03T17:09:50Z</dcterms:modified>
  <dc:identifier>DAGpUYnCxMM</dc:identifier>
</cp:coreProperties>
</file>