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8288000" cy="10287000"/>
  <p:notesSz cx="6858000" cy="9144000"/>
  <p:embeddedFontLst>
    <p:embeddedFont>
      <p:font typeface="Arimo Bold Italics" panose="020B0604020202020204" charset="0"/>
      <p:regular r:id="rId43"/>
    </p:embeddedFont>
    <p:embeddedFont>
      <p:font typeface="Raleway Medium" pitchFamily="2" charset="0"/>
      <p:regular r:id="rId44"/>
    </p:embeddedFont>
    <p:embeddedFont>
      <p:font typeface="TT Ramillas" panose="020B0604020202020204" charset="0"/>
      <p:regular r:id="rId45"/>
    </p:embeddedFont>
    <p:embeddedFont>
      <p:font typeface="TT Ramillas Bold" panose="020B0604020202020204" charset="0"/>
      <p:regular r:id="rId46"/>
    </p:embeddedFont>
    <p:embeddedFont>
      <p:font typeface="TT Ramillas Bold Italics" panose="020B0604020202020204" charset="0"/>
      <p:regular r:id="rId47"/>
    </p:embeddedFont>
    <p:embeddedFont>
      <p:font typeface="TT Ramillas Italics"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1.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0.sv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10.sv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mailto:directorgeneral@caeperu.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5470036" y="-85725"/>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es-PE"/>
          </a:p>
        </p:txBody>
      </p:sp>
      <p:sp>
        <p:nvSpPr>
          <p:cNvPr id="3" name="Freeform 3"/>
          <p:cNvSpPr/>
          <p:nvPr/>
        </p:nvSpPr>
        <p:spPr>
          <a:xfrm>
            <a:off x="14086005" y="-6962"/>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18999"/>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4" name="AutoShape 4"/>
          <p:cNvSpPr/>
          <p:nvPr/>
        </p:nvSpPr>
        <p:spPr>
          <a:xfrm>
            <a:off x="650855" y="8808550"/>
            <a:ext cx="4853434" cy="0"/>
          </a:xfrm>
          <a:prstGeom prst="line">
            <a:avLst/>
          </a:prstGeom>
          <a:ln w="28575" cap="flat">
            <a:solidFill>
              <a:srgbClr val="FFFFFF"/>
            </a:solidFill>
            <a:prstDash val="solid"/>
            <a:headEnd type="none" w="sm" len="sm"/>
            <a:tailEnd type="none" w="sm" len="sm"/>
          </a:ln>
        </p:spPr>
        <p:txBody>
          <a:bodyPr/>
          <a:lstStyle/>
          <a:p>
            <a:endParaRPr lang="es-PE"/>
          </a:p>
        </p:txBody>
      </p:sp>
      <p:grpSp>
        <p:nvGrpSpPr>
          <p:cNvPr id="5" name="Group 5"/>
          <p:cNvGrpSpPr/>
          <p:nvPr/>
        </p:nvGrpSpPr>
        <p:grpSpPr>
          <a:xfrm>
            <a:off x="0" y="0"/>
            <a:ext cx="18288000" cy="4280001"/>
            <a:chOff x="0" y="0"/>
            <a:chExt cx="24384000" cy="5706667"/>
          </a:xfrm>
        </p:grpSpPr>
        <p:pic>
          <p:nvPicPr>
            <p:cNvPr id="6" name="Picture 6"/>
            <p:cNvPicPr>
              <a:picLocks noChangeAspect="1"/>
            </p:cNvPicPr>
            <p:nvPr/>
          </p:nvPicPr>
          <p:blipFill>
            <a:blip r:embed="rId6"/>
            <a:srcRect t="6097" b="35394"/>
            <a:stretch>
              <a:fillRect/>
            </a:stretch>
          </p:blipFill>
          <p:spPr>
            <a:xfrm>
              <a:off x="0" y="0"/>
              <a:ext cx="24384000" cy="5706667"/>
            </a:xfrm>
            <a:prstGeom prst="rect">
              <a:avLst/>
            </a:prstGeom>
          </p:spPr>
        </p:pic>
      </p:grpSp>
      <p:grpSp>
        <p:nvGrpSpPr>
          <p:cNvPr id="7" name="Group 7"/>
          <p:cNvGrpSpPr/>
          <p:nvPr/>
        </p:nvGrpSpPr>
        <p:grpSpPr>
          <a:xfrm>
            <a:off x="1028700" y="5143500"/>
            <a:ext cx="634463" cy="4114800"/>
            <a:chOff x="0" y="0"/>
            <a:chExt cx="167101" cy="1083733"/>
          </a:xfrm>
        </p:grpSpPr>
        <p:sp>
          <p:nvSpPr>
            <p:cNvPr id="8" name="Freeform 8"/>
            <p:cNvSpPr/>
            <p:nvPr/>
          </p:nvSpPr>
          <p:spPr>
            <a:xfrm>
              <a:off x="0" y="0"/>
              <a:ext cx="167101" cy="1083733"/>
            </a:xfrm>
            <a:custGeom>
              <a:avLst/>
              <a:gdLst/>
              <a:ahLst/>
              <a:cxnLst/>
              <a:rect l="l" t="t" r="r" b="b"/>
              <a:pathLst>
                <a:path w="167101" h="1083733">
                  <a:moveTo>
                    <a:pt x="0" y="0"/>
                  </a:moveTo>
                  <a:lnTo>
                    <a:pt x="167101" y="0"/>
                  </a:lnTo>
                  <a:lnTo>
                    <a:pt x="167101" y="1083733"/>
                  </a:lnTo>
                  <a:lnTo>
                    <a:pt x="0" y="1083733"/>
                  </a:lnTo>
                  <a:close/>
                </a:path>
              </a:pathLst>
            </a:custGeom>
            <a:solidFill>
              <a:srgbClr val="094C69"/>
            </a:solidFill>
          </p:spPr>
          <p:txBody>
            <a:bodyPr/>
            <a:lstStyle/>
            <a:p>
              <a:endParaRPr lang="es-PE"/>
            </a:p>
          </p:txBody>
        </p:sp>
        <p:sp>
          <p:nvSpPr>
            <p:cNvPr id="9" name="TextBox 9"/>
            <p:cNvSpPr txBox="1"/>
            <p:nvPr/>
          </p:nvSpPr>
          <p:spPr>
            <a:xfrm>
              <a:off x="0" y="-38100"/>
              <a:ext cx="167101" cy="1121833"/>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3881899" y="8013867"/>
            <a:ext cx="3377401" cy="1589365"/>
          </a:xfrm>
          <a:custGeom>
            <a:avLst/>
            <a:gdLst/>
            <a:ahLst/>
            <a:cxnLst/>
            <a:rect l="l" t="t" r="r" b="b"/>
            <a:pathLst>
              <a:path w="3377401" h="1589365">
                <a:moveTo>
                  <a:pt x="0" y="0"/>
                </a:moveTo>
                <a:lnTo>
                  <a:pt x="3377401" y="0"/>
                </a:lnTo>
                <a:lnTo>
                  <a:pt x="3377401" y="1589365"/>
                </a:lnTo>
                <a:lnTo>
                  <a:pt x="0" y="1589365"/>
                </a:lnTo>
                <a:lnTo>
                  <a:pt x="0" y="0"/>
                </a:lnTo>
                <a:close/>
              </a:path>
            </a:pathLst>
          </a:custGeom>
          <a:blipFill>
            <a:blip r:embed="rId7"/>
            <a:stretch>
              <a:fillRect l="-44758" t="-21883" r="-43466" b="-46607"/>
            </a:stretch>
          </a:blipFill>
        </p:spPr>
        <p:txBody>
          <a:bodyPr/>
          <a:lstStyle/>
          <a:p>
            <a:endParaRPr lang="es-PE"/>
          </a:p>
        </p:txBody>
      </p:sp>
      <p:sp>
        <p:nvSpPr>
          <p:cNvPr id="11" name="TextBox 11"/>
          <p:cNvSpPr txBox="1"/>
          <p:nvPr/>
        </p:nvSpPr>
        <p:spPr>
          <a:xfrm>
            <a:off x="2325348" y="5408129"/>
            <a:ext cx="12912949" cy="1504950"/>
          </a:xfrm>
          <a:prstGeom prst="rect">
            <a:avLst/>
          </a:prstGeom>
        </p:spPr>
        <p:txBody>
          <a:bodyPr lIns="0" tIns="0" rIns="0" bIns="0" rtlCol="0" anchor="t">
            <a:spAutoFit/>
          </a:bodyPr>
          <a:lstStyle/>
          <a:p>
            <a:pPr algn="l">
              <a:lnSpc>
                <a:spcPts val="11567"/>
              </a:lnSpc>
            </a:pPr>
            <a:r>
              <a:rPr lang="en-US" sz="9639" b="1" i="1">
                <a:solidFill>
                  <a:srgbClr val="000000"/>
                </a:solidFill>
                <a:latin typeface="Arimo Bold Italics"/>
                <a:ea typeface="Arimo Bold Italics"/>
                <a:cs typeface="Arimo Bold Italics"/>
                <a:sym typeface="Arimo Bold Italics"/>
              </a:rPr>
              <a:t>Recurso de Apelación</a:t>
            </a:r>
          </a:p>
        </p:txBody>
      </p:sp>
      <p:sp>
        <p:nvSpPr>
          <p:cNvPr id="12" name="TextBox 12"/>
          <p:cNvSpPr txBox="1"/>
          <p:nvPr/>
        </p:nvSpPr>
        <p:spPr>
          <a:xfrm>
            <a:off x="2325348" y="7370275"/>
            <a:ext cx="6544487" cy="1438275"/>
          </a:xfrm>
          <a:prstGeom prst="rect">
            <a:avLst/>
          </a:prstGeom>
        </p:spPr>
        <p:txBody>
          <a:bodyPr lIns="0" tIns="0" rIns="0" bIns="0" rtlCol="0" anchor="t">
            <a:spAutoFit/>
          </a:bodyPr>
          <a:lstStyle/>
          <a:p>
            <a:pPr algn="l">
              <a:lnSpc>
                <a:spcPts val="5639"/>
              </a:lnSpc>
            </a:pPr>
            <a:r>
              <a:rPr lang="en-US" sz="4699" b="1">
                <a:solidFill>
                  <a:srgbClr val="000000"/>
                </a:solidFill>
                <a:latin typeface="Raleway Medium"/>
                <a:ea typeface="Raleway Medium"/>
                <a:cs typeface="Raleway Medium"/>
                <a:sym typeface="Raleway Medium"/>
              </a:rPr>
              <a:t>Ponente: Dr. Jorge Abel Ruíz Bautista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Freeform 2"/>
          <p:cNvSpPr/>
          <p:nvPr/>
        </p:nvSpPr>
        <p:spPr>
          <a:xfrm>
            <a:off x="7918632" y="1763721"/>
            <a:ext cx="2450737" cy="1234559"/>
          </a:xfrm>
          <a:custGeom>
            <a:avLst/>
            <a:gdLst/>
            <a:ahLst/>
            <a:cxnLst/>
            <a:rect l="l" t="t" r="r" b="b"/>
            <a:pathLst>
              <a:path w="2450737" h="1234559">
                <a:moveTo>
                  <a:pt x="0" y="0"/>
                </a:moveTo>
                <a:lnTo>
                  <a:pt x="2450736" y="0"/>
                </a:lnTo>
                <a:lnTo>
                  <a:pt x="2450736" y="1234559"/>
                </a:lnTo>
                <a:lnTo>
                  <a:pt x="0" y="12345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TextBox 3"/>
          <p:cNvSpPr txBox="1"/>
          <p:nvPr/>
        </p:nvSpPr>
        <p:spPr>
          <a:xfrm>
            <a:off x="3957480" y="3309881"/>
            <a:ext cx="10373041" cy="5798538"/>
          </a:xfrm>
          <a:prstGeom prst="rect">
            <a:avLst/>
          </a:prstGeom>
        </p:spPr>
        <p:txBody>
          <a:bodyPr lIns="0" tIns="0" rIns="0" bIns="0" rtlCol="0" anchor="t">
            <a:spAutoFit/>
          </a:bodyPr>
          <a:lstStyle/>
          <a:p>
            <a:pPr algn="ctr">
              <a:lnSpc>
                <a:spcPts val="7766"/>
              </a:lnSpc>
            </a:pPr>
            <a:r>
              <a:rPr lang="en-US" sz="6812">
                <a:solidFill>
                  <a:srgbClr val="000000"/>
                </a:solidFill>
                <a:latin typeface="TT Ramillas"/>
                <a:ea typeface="TT Ramillas"/>
                <a:cs typeface="TT Ramillas"/>
                <a:sym typeface="TT Ramillas"/>
              </a:rPr>
              <a:t>RECURSO DE APELACIÓN</a:t>
            </a:r>
          </a:p>
          <a:p>
            <a:pPr algn="ctr">
              <a:lnSpc>
                <a:spcPts val="4916"/>
              </a:lnSpc>
            </a:pPr>
            <a:endParaRPr lang="en-US" sz="6812">
              <a:solidFill>
                <a:srgbClr val="000000"/>
              </a:solidFill>
              <a:latin typeface="TT Ramillas"/>
              <a:ea typeface="TT Ramillas"/>
              <a:cs typeface="TT Ramillas"/>
              <a:sym typeface="TT Ramillas"/>
            </a:endParaRPr>
          </a:p>
          <a:p>
            <a:pPr algn="ctr">
              <a:lnSpc>
                <a:spcPts val="4916"/>
              </a:lnSpc>
            </a:pPr>
            <a:r>
              <a:rPr lang="en-US" sz="4313" i="1">
                <a:solidFill>
                  <a:srgbClr val="000000"/>
                </a:solidFill>
                <a:latin typeface="TT Ramillas Italics"/>
                <a:ea typeface="TT Ramillas Italics"/>
                <a:cs typeface="TT Ramillas Italics"/>
                <a:sym typeface="TT Ramillas Italics"/>
              </a:rPr>
              <a:t>REVISAREMOS:</a:t>
            </a:r>
          </a:p>
          <a:p>
            <a:pPr algn="ctr">
              <a:lnSpc>
                <a:spcPts val="4916"/>
              </a:lnSpc>
            </a:pPr>
            <a:r>
              <a:rPr lang="en-US" sz="4313" i="1">
                <a:solidFill>
                  <a:srgbClr val="000000"/>
                </a:solidFill>
                <a:latin typeface="TT Ramillas Italics"/>
                <a:ea typeface="TT Ramillas Italics"/>
                <a:cs typeface="TT Ramillas Italics"/>
                <a:sym typeface="TT Ramillas Italics"/>
              </a:rPr>
              <a:t>REGLAMENTO DE LA LEY N° 32069, LEY GENERAL DE CONTRATACIONES PÚBLICAS.</a:t>
            </a:r>
          </a:p>
          <a:p>
            <a:pPr marL="0" lvl="0" indent="0" algn="ctr">
              <a:lnSpc>
                <a:spcPts val="2978"/>
              </a:lnSpc>
              <a:spcBef>
                <a:spcPct val="0"/>
              </a:spcBef>
            </a:pPr>
            <a:r>
              <a:rPr lang="en-US" sz="2613" i="1">
                <a:solidFill>
                  <a:srgbClr val="000000"/>
                </a:solidFill>
                <a:latin typeface="TT Ramillas Italics"/>
                <a:ea typeface="TT Ramillas Italics"/>
                <a:cs typeface="TT Ramillas Italics"/>
                <a:sym typeface="TT Ramillas Italics"/>
              </a:rPr>
              <a:t>PUBLICADA EN EL DIARIO OFICIAL EL PERUANO EL 22 DE ENERO DEL 2025</a:t>
            </a:r>
          </a:p>
        </p:txBody>
      </p:sp>
      <p:sp>
        <p:nvSpPr>
          <p:cNvPr id="4" name="TextBox 4"/>
          <p:cNvSpPr txBox="1"/>
          <p:nvPr/>
        </p:nvSpPr>
        <p:spPr>
          <a:xfrm>
            <a:off x="12912686" y="6792003"/>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348867" cy="831797"/>
            <a:chOff x="0" y="0"/>
            <a:chExt cx="2612961" cy="295754"/>
          </a:xfrm>
        </p:grpSpPr>
        <p:sp>
          <p:nvSpPr>
            <p:cNvPr id="5" name="Freeform 5"/>
            <p:cNvSpPr/>
            <p:nvPr/>
          </p:nvSpPr>
          <p:spPr>
            <a:xfrm>
              <a:off x="0" y="0"/>
              <a:ext cx="2612961" cy="295754"/>
            </a:xfrm>
            <a:custGeom>
              <a:avLst/>
              <a:gdLst/>
              <a:ahLst/>
              <a:cxnLst/>
              <a:rect l="l" t="t" r="r" b="b"/>
              <a:pathLst>
                <a:path w="2612961" h="295754">
                  <a:moveTo>
                    <a:pt x="0" y="0"/>
                  </a:moveTo>
                  <a:lnTo>
                    <a:pt x="2612961" y="0"/>
                  </a:lnTo>
                  <a:lnTo>
                    <a:pt x="2612961" y="295754"/>
                  </a:lnTo>
                  <a:lnTo>
                    <a:pt x="0" y="295754"/>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333854"/>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338821" y="3372537"/>
            <a:ext cx="7016633"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302. Competencia</a:t>
            </a:r>
          </a:p>
        </p:txBody>
      </p:sp>
      <p:sp>
        <p:nvSpPr>
          <p:cNvPr id="9" name="TextBox 9"/>
          <p:cNvSpPr txBox="1"/>
          <p:nvPr/>
        </p:nvSpPr>
        <p:spPr>
          <a:xfrm>
            <a:off x="1172704" y="9373279"/>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172704" y="4269141"/>
            <a:ext cx="7348867" cy="27218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302.1. Los recursos de apelación son conocidos y resueltos por el TCP y por la autoridad de la gestión administrativa, según corresponda. En el caso de la autoridad de gestión administrativa esta facultad es indelegable.</a:t>
            </a:r>
          </a:p>
          <a:p>
            <a:pPr algn="just">
              <a:lnSpc>
                <a:spcPts val="3647"/>
              </a:lnSpc>
              <a:spcBef>
                <a:spcPct val="0"/>
              </a:spcBef>
            </a:pPr>
            <a:r>
              <a:rPr lang="en-US" sz="2399">
                <a:solidFill>
                  <a:srgbClr val="F5F3F3"/>
                </a:solidFill>
                <a:latin typeface="TT Ramillas"/>
                <a:ea typeface="TT Ramillas"/>
                <a:cs typeface="TT Ramillas"/>
                <a:sym typeface="TT Ramillas"/>
              </a:rPr>
              <a:t>(...)</a:t>
            </a:r>
          </a:p>
        </p:txBody>
      </p:sp>
      <p:grpSp>
        <p:nvGrpSpPr>
          <p:cNvPr id="11" name="Group 11"/>
          <p:cNvGrpSpPr/>
          <p:nvPr/>
        </p:nvGrpSpPr>
        <p:grpSpPr>
          <a:xfrm>
            <a:off x="1172704" y="7391056"/>
            <a:ext cx="7348867" cy="831797"/>
            <a:chOff x="0" y="0"/>
            <a:chExt cx="2612961" cy="295754"/>
          </a:xfrm>
        </p:grpSpPr>
        <p:sp>
          <p:nvSpPr>
            <p:cNvPr id="12" name="Freeform 12"/>
            <p:cNvSpPr/>
            <p:nvPr/>
          </p:nvSpPr>
          <p:spPr>
            <a:xfrm>
              <a:off x="0" y="0"/>
              <a:ext cx="2612961" cy="295754"/>
            </a:xfrm>
            <a:custGeom>
              <a:avLst/>
              <a:gdLst/>
              <a:ahLst/>
              <a:cxnLst/>
              <a:rect l="l" t="t" r="r" b="b"/>
              <a:pathLst>
                <a:path w="2612961" h="295754">
                  <a:moveTo>
                    <a:pt x="0" y="0"/>
                  </a:moveTo>
                  <a:lnTo>
                    <a:pt x="2612961" y="0"/>
                  </a:lnTo>
                  <a:lnTo>
                    <a:pt x="2612961" y="295754"/>
                  </a:lnTo>
                  <a:lnTo>
                    <a:pt x="0" y="295754"/>
                  </a:lnTo>
                  <a:close/>
                </a:path>
              </a:pathLst>
            </a:custGeom>
            <a:solidFill>
              <a:srgbClr val="FFFEF7"/>
            </a:solidFill>
            <a:ln cap="sq">
              <a:noFill/>
              <a:prstDash val="solid"/>
              <a:miter/>
            </a:ln>
          </p:spPr>
          <p:txBody>
            <a:bodyPr/>
            <a:lstStyle/>
            <a:p>
              <a:endParaRPr lang="es-PE"/>
            </a:p>
          </p:txBody>
        </p:sp>
        <p:sp>
          <p:nvSpPr>
            <p:cNvPr id="13" name="TextBox 13"/>
            <p:cNvSpPr txBox="1"/>
            <p:nvPr/>
          </p:nvSpPr>
          <p:spPr>
            <a:xfrm>
              <a:off x="0" y="-38100"/>
              <a:ext cx="2612961" cy="333854"/>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338821" y="7479421"/>
            <a:ext cx="7016633"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303. Actos no impugnables</a:t>
            </a:r>
          </a:p>
        </p:txBody>
      </p:sp>
      <p:sp>
        <p:nvSpPr>
          <p:cNvPr id="15" name="TextBox 15"/>
          <p:cNvSpPr txBox="1"/>
          <p:nvPr/>
        </p:nvSpPr>
        <p:spPr>
          <a:xfrm>
            <a:off x="1172704" y="8375253"/>
            <a:ext cx="7348867" cy="4358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No son impugnables:</a:t>
            </a:r>
          </a:p>
        </p:txBody>
      </p:sp>
      <p:sp>
        <p:nvSpPr>
          <p:cNvPr id="16" name="TextBox 16"/>
          <p:cNvSpPr txBox="1"/>
          <p:nvPr/>
        </p:nvSpPr>
        <p:spPr>
          <a:xfrm>
            <a:off x="9599509" y="3207972"/>
            <a:ext cx="7659791" cy="59222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a) Los actos y actuaciones realizadas en la fase de actuaciones preparatorias, incluyendo la interacción con el mercado y la estrategia de contratación. </a:t>
            </a:r>
          </a:p>
          <a:p>
            <a:pPr algn="just">
              <a:lnSpc>
                <a:spcPts val="3647"/>
              </a:lnSpc>
            </a:pPr>
            <a:r>
              <a:rPr lang="en-US" sz="2399">
                <a:solidFill>
                  <a:srgbClr val="F5F3F3"/>
                </a:solidFill>
                <a:latin typeface="TT Ramillas"/>
                <a:ea typeface="TT Ramillas"/>
                <a:cs typeface="TT Ramillas"/>
                <a:sym typeface="TT Ramillas"/>
              </a:rPr>
              <a:t>b) Los actos y actuaciones realizadas en los procesos de contratación de contratos menores. </a:t>
            </a:r>
          </a:p>
          <a:p>
            <a:pPr algn="just">
              <a:lnSpc>
                <a:spcPts val="3647"/>
              </a:lnSpc>
            </a:pPr>
            <a:r>
              <a:rPr lang="en-US" sz="2399">
                <a:solidFill>
                  <a:srgbClr val="F5F3F3"/>
                </a:solidFill>
                <a:latin typeface="TT Ramillas"/>
                <a:ea typeface="TT Ramillas"/>
                <a:cs typeface="TT Ramillas"/>
                <a:sym typeface="TT Ramillas"/>
              </a:rPr>
              <a:t>c) Las bases y/o su integración. </a:t>
            </a:r>
          </a:p>
          <a:p>
            <a:pPr algn="just">
              <a:lnSpc>
                <a:spcPts val="3647"/>
              </a:lnSpc>
            </a:pPr>
            <a:r>
              <a:rPr lang="en-US" sz="2399">
                <a:solidFill>
                  <a:srgbClr val="F5F3F3"/>
                </a:solidFill>
                <a:latin typeface="TT Ramillas"/>
                <a:ea typeface="TT Ramillas"/>
                <a:cs typeface="TT Ramillas"/>
                <a:sym typeface="TT Ramillas"/>
              </a:rPr>
              <a:t>d) Las actuaciones referidas al registro de participantes. </a:t>
            </a:r>
          </a:p>
          <a:p>
            <a:pPr algn="just">
              <a:lnSpc>
                <a:spcPts val="3647"/>
              </a:lnSpc>
            </a:pPr>
            <a:r>
              <a:rPr lang="en-US" sz="2399">
                <a:solidFill>
                  <a:srgbClr val="F5F3F3"/>
                </a:solidFill>
                <a:latin typeface="TT Ramillas"/>
                <a:ea typeface="TT Ramillas"/>
                <a:cs typeface="TT Ramillas"/>
                <a:sym typeface="TT Ramillas"/>
              </a:rPr>
              <a:t>e) Los actos y actuaciones realizados en las etapas de negociación y diálogo competitivo. </a:t>
            </a:r>
          </a:p>
          <a:p>
            <a:pPr algn="just">
              <a:lnSpc>
                <a:spcPts val="3647"/>
              </a:lnSpc>
            </a:pPr>
            <a:r>
              <a:rPr lang="en-US" sz="2399">
                <a:solidFill>
                  <a:srgbClr val="F5F3F3"/>
                </a:solidFill>
                <a:latin typeface="TT Ramillas"/>
                <a:ea typeface="TT Ramillas"/>
                <a:cs typeface="TT Ramillas"/>
                <a:sym typeface="TT Ramillas"/>
              </a:rPr>
              <a:t>f) El puntaje en el factor de evaluación “diseño arquitectónico” en los concursos de proyectos arquitectónicos y urbanísticos.</a:t>
            </a:r>
          </a:p>
          <a:p>
            <a:pPr algn="just">
              <a:lnSpc>
                <a:spcPts val="3647"/>
              </a:lnSpc>
              <a:spcBef>
                <a:spcPct val="0"/>
              </a:spcBef>
            </a:pPr>
            <a:r>
              <a:rPr lang="en-US" sz="2399">
                <a:solidFill>
                  <a:srgbClr val="F5F3F3"/>
                </a:solidFill>
                <a:latin typeface="TT Ramillas"/>
                <a:ea typeface="TT Ramillas"/>
                <a:cs typeface="TT Ramillas"/>
                <a:sym typeface="TT Ramillas"/>
              </a:rPr>
              <a:t>g) Los procedimientos no competitivos.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636875" cy="831797"/>
            <a:chOff x="0" y="0"/>
            <a:chExt cx="2715365" cy="295754"/>
          </a:xfrm>
        </p:grpSpPr>
        <p:sp>
          <p:nvSpPr>
            <p:cNvPr id="5" name="Freeform 5"/>
            <p:cNvSpPr/>
            <p:nvPr/>
          </p:nvSpPr>
          <p:spPr>
            <a:xfrm>
              <a:off x="0" y="0"/>
              <a:ext cx="2715365" cy="295754"/>
            </a:xfrm>
            <a:custGeom>
              <a:avLst/>
              <a:gdLst/>
              <a:ahLst/>
              <a:cxnLst/>
              <a:rect l="l" t="t" r="r" b="b"/>
              <a:pathLst>
                <a:path w="2715365" h="295754">
                  <a:moveTo>
                    <a:pt x="0" y="0"/>
                  </a:moveTo>
                  <a:lnTo>
                    <a:pt x="2715365" y="0"/>
                  </a:lnTo>
                  <a:lnTo>
                    <a:pt x="2715365" y="295754"/>
                  </a:lnTo>
                  <a:lnTo>
                    <a:pt x="0" y="295754"/>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333854"/>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482825" y="3372537"/>
            <a:ext cx="7016633"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304. Plazo de interposición</a:t>
            </a:r>
          </a:p>
        </p:txBody>
      </p:sp>
      <p:sp>
        <p:nvSpPr>
          <p:cNvPr id="9" name="TextBox 9"/>
          <p:cNvSpPr txBox="1"/>
          <p:nvPr/>
        </p:nvSpPr>
        <p:spPr>
          <a:xfrm>
            <a:off x="1172704" y="9438544"/>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172704" y="4268755"/>
            <a:ext cx="7636875" cy="50078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304.1. La apelación contra el otorgamiento de la buena pro o contra los actos dictados con anterioridad a ella en los procedimientos de selección competitivos, debe interponerse, como máximo, dentro de los </a:t>
            </a:r>
            <a:r>
              <a:rPr lang="en-US" sz="2399" b="1" i="1">
                <a:solidFill>
                  <a:srgbClr val="F5F3F3"/>
                </a:solidFill>
                <a:latin typeface="TT Ramillas Bold Italics"/>
                <a:ea typeface="TT Ramillas Bold Italics"/>
                <a:cs typeface="TT Ramillas Bold Italics"/>
                <a:sym typeface="TT Ramillas Bold Italics"/>
              </a:rPr>
              <a:t>ocho días hábiles</a:t>
            </a:r>
            <a:r>
              <a:rPr lang="en-US" sz="2399">
                <a:solidFill>
                  <a:srgbClr val="F5F3F3"/>
                </a:solidFill>
                <a:latin typeface="TT Ramillas"/>
                <a:ea typeface="TT Ramillas"/>
                <a:cs typeface="TT Ramillas"/>
                <a:sym typeface="TT Ramillas"/>
              </a:rPr>
              <a:t> siguientes de haberse notificado el otorgamiento de la buena pro a través de la Pladicop.</a:t>
            </a:r>
          </a:p>
          <a:p>
            <a:pPr algn="just">
              <a:lnSpc>
                <a:spcPts val="3647"/>
              </a:lnSpc>
              <a:spcBef>
                <a:spcPct val="0"/>
              </a:spcBef>
            </a:pPr>
            <a:r>
              <a:rPr lang="en-US" sz="2399">
                <a:solidFill>
                  <a:srgbClr val="F5F3F3"/>
                </a:solidFill>
                <a:latin typeface="TT Ramillas"/>
                <a:ea typeface="TT Ramillas"/>
                <a:cs typeface="TT Ramillas"/>
                <a:sym typeface="TT Ramillas"/>
              </a:rPr>
              <a:t>304.2. En los casos de concurso público abreviado, licitación pública abreviada, selección de expertos y comparación de precios, la apelación se presenta dentro de los </a:t>
            </a:r>
            <a:r>
              <a:rPr lang="en-US" sz="2399" b="1" i="1">
                <a:solidFill>
                  <a:srgbClr val="F5F3F3"/>
                </a:solidFill>
                <a:latin typeface="TT Ramillas Bold Italics"/>
                <a:ea typeface="TT Ramillas Bold Italics"/>
                <a:cs typeface="TT Ramillas Bold Italics"/>
                <a:sym typeface="TT Ramillas Bold Italics"/>
              </a:rPr>
              <a:t>cinco días hábiles</a:t>
            </a:r>
            <a:r>
              <a:rPr lang="en-US" sz="2399">
                <a:solidFill>
                  <a:srgbClr val="F5F3F3"/>
                </a:solidFill>
                <a:latin typeface="TT Ramillas"/>
                <a:ea typeface="TT Ramillas"/>
                <a:cs typeface="TT Ramillas"/>
                <a:sym typeface="TT Ramillas"/>
              </a:rPr>
              <a:t> siguientes de haberse notificado el otorgamiento de la buena pro.</a:t>
            </a:r>
          </a:p>
        </p:txBody>
      </p:sp>
      <p:sp>
        <p:nvSpPr>
          <p:cNvPr id="11" name="TextBox 11"/>
          <p:cNvSpPr txBox="1"/>
          <p:nvPr/>
        </p:nvSpPr>
        <p:spPr>
          <a:xfrm>
            <a:off x="9599509" y="3207972"/>
            <a:ext cx="7659791" cy="63794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304.3. En el caso de Subasta Inversa Electrónica, el plazo para la interposición del recurso de apelación es de </a:t>
            </a:r>
            <a:r>
              <a:rPr lang="en-US" sz="2399" b="1" i="1">
                <a:solidFill>
                  <a:srgbClr val="F5F3F3"/>
                </a:solidFill>
                <a:latin typeface="TT Ramillas Bold Italics"/>
                <a:ea typeface="TT Ramillas Bold Italics"/>
                <a:cs typeface="TT Ramillas Bold Italics"/>
                <a:sym typeface="TT Ramillas Bold Italics"/>
              </a:rPr>
              <a:t>cinco días hábiles </a:t>
            </a:r>
            <a:r>
              <a:rPr lang="en-US" sz="2399">
                <a:solidFill>
                  <a:srgbClr val="F5F3F3"/>
                </a:solidFill>
                <a:latin typeface="TT Ramillas"/>
                <a:ea typeface="TT Ramillas"/>
                <a:cs typeface="TT Ramillas"/>
                <a:sym typeface="TT Ramillas"/>
              </a:rPr>
              <a:t>siguientes de haberse notificado el otorgamiento de la buena pro, salvo que su cuantía corresponda a la de una licitación pública o un concurso público, en cuyo caso el plazo es de </a:t>
            </a:r>
            <a:r>
              <a:rPr lang="en-US" sz="2399" b="1" i="1">
                <a:solidFill>
                  <a:srgbClr val="F5F3F3"/>
                </a:solidFill>
                <a:latin typeface="TT Ramillas Bold Italics"/>
                <a:ea typeface="TT Ramillas Bold Italics"/>
                <a:cs typeface="TT Ramillas Bold Italics"/>
                <a:sym typeface="TT Ramillas Bold Italics"/>
              </a:rPr>
              <a:t>ocho días hábiles</a:t>
            </a:r>
            <a:r>
              <a:rPr lang="en-US" sz="2399">
                <a:solidFill>
                  <a:srgbClr val="F5F3F3"/>
                </a:solidFill>
                <a:latin typeface="TT Ramillas"/>
                <a:ea typeface="TT Ramillas"/>
                <a:cs typeface="TT Ramillas"/>
                <a:sym typeface="TT Ramillas"/>
              </a:rPr>
              <a:t>. </a:t>
            </a:r>
          </a:p>
          <a:p>
            <a:pPr algn="just">
              <a:lnSpc>
                <a:spcPts val="3647"/>
              </a:lnSpc>
              <a:spcBef>
                <a:spcPct val="0"/>
              </a:spcBef>
            </a:pPr>
            <a:r>
              <a:rPr lang="en-US" sz="2399">
                <a:solidFill>
                  <a:srgbClr val="F5F3F3"/>
                </a:solidFill>
                <a:latin typeface="TT Ramillas"/>
                <a:ea typeface="TT Ramillas"/>
                <a:cs typeface="TT Ramillas"/>
                <a:sym typeface="TT Ramillas"/>
              </a:rPr>
              <a:t>304.4. En el caso de la apelación contra los actos dictados con posterioridad al otorgamiento de la bueno buena pro, contra la declaración de nulidad, cancelación y declaratoria de desierto del procedimiento, los plazos indicados en los numerales precedentes se contabilizan desde que se toma conocimiento del acto que se desea impugnar.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636875" cy="831797"/>
            <a:chOff x="0" y="0"/>
            <a:chExt cx="2715365" cy="295754"/>
          </a:xfrm>
        </p:grpSpPr>
        <p:sp>
          <p:nvSpPr>
            <p:cNvPr id="5" name="Freeform 5"/>
            <p:cNvSpPr/>
            <p:nvPr/>
          </p:nvSpPr>
          <p:spPr>
            <a:xfrm>
              <a:off x="0" y="0"/>
              <a:ext cx="2715365" cy="295754"/>
            </a:xfrm>
            <a:custGeom>
              <a:avLst/>
              <a:gdLst/>
              <a:ahLst/>
              <a:cxnLst/>
              <a:rect l="l" t="t" r="r" b="b"/>
              <a:pathLst>
                <a:path w="2715365" h="295754">
                  <a:moveTo>
                    <a:pt x="0" y="0"/>
                  </a:moveTo>
                  <a:lnTo>
                    <a:pt x="2715365" y="0"/>
                  </a:lnTo>
                  <a:lnTo>
                    <a:pt x="2715365" y="295754"/>
                  </a:lnTo>
                  <a:lnTo>
                    <a:pt x="0" y="295754"/>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333854"/>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502578" y="4958286"/>
            <a:ext cx="5853653" cy="3150330"/>
          </a:xfrm>
          <a:custGeom>
            <a:avLst/>
            <a:gdLst/>
            <a:ahLst/>
            <a:cxnLst/>
            <a:rect l="l" t="t" r="r" b="b"/>
            <a:pathLst>
              <a:path w="5853653" h="3150330">
                <a:moveTo>
                  <a:pt x="0" y="0"/>
                </a:moveTo>
                <a:lnTo>
                  <a:pt x="5853653" y="0"/>
                </a:lnTo>
                <a:lnTo>
                  <a:pt x="5853653" y="3150329"/>
                </a:lnTo>
                <a:lnTo>
                  <a:pt x="0" y="31503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PE"/>
          </a:p>
        </p:txBody>
      </p:sp>
      <p:sp>
        <p:nvSpPr>
          <p:cNvPr id="8" name="TextBox 8"/>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9" name="TextBox 9"/>
          <p:cNvSpPr txBox="1"/>
          <p:nvPr/>
        </p:nvSpPr>
        <p:spPr>
          <a:xfrm>
            <a:off x="1482825" y="3372537"/>
            <a:ext cx="7016633"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304. Plazo de interposición</a:t>
            </a:r>
          </a:p>
        </p:txBody>
      </p:sp>
      <p:sp>
        <p:nvSpPr>
          <p:cNvPr id="10" name="TextBox 10"/>
          <p:cNvSpPr txBox="1"/>
          <p:nvPr/>
        </p:nvSpPr>
        <p:spPr>
          <a:xfrm>
            <a:off x="1172704" y="9438544"/>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1" name="TextBox 11"/>
          <p:cNvSpPr txBox="1"/>
          <p:nvPr/>
        </p:nvSpPr>
        <p:spPr>
          <a:xfrm>
            <a:off x="1172704" y="4376364"/>
            <a:ext cx="7636875" cy="40934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304.5. En caso de la implementación, extensión de vigencia o incorporación en los catálogos electrónicos de acuerdo marco, el plazo para la interposición del recurso de apelación es de </a:t>
            </a:r>
            <a:r>
              <a:rPr lang="en-US" sz="2399" b="1" i="1">
                <a:solidFill>
                  <a:srgbClr val="F5F3F3"/>
                </a:solidFill>
                <a:latin typeface="TT Ramillas Bold Italics"/>
                <a:ea typeface="TT Ramillas Bold Italics"/>
                <a:cs typeface="TT Ramillas Bold Italics"/>
                <a:sym typeface="TT Ramillas Bold Italics"/>
              </a:rPr>
              <a:t>ocho días hábiles</a:t>
            </a:r>
            <a:r>
              <a:rPr lang="en-US" sz="2399">
                <a:solidFill>
                  <a:srgbClr val="F5F3F3"/>
                </a:solidFill>
                <a:latin typeface="TT Ramillas"/>
                <a:ea typeface="TT Ramillas"/>
                <a:cs typeface="TT Ramillas"/>
                <a:sym typeface="TT Ramillas"/>
              </a:rPr>
              <a:t> contabilizados desde la publicación de los resultados. 304.6. El plazo para interponer el recurso de apelación en el caso de un procedimiento de selección, derivado de uno declarado desierto, se rige por las disposiciones del nuevo procedimiento de selección convocado.</a:t>
            </a:r>
          </a:p>
        </p:txBody>
      </p:sp>
      <p:sp>
        <p:nvSpPr>
          <p:cNvPr id="12" name="TextBox 12"/>
          <p:cNvSpPr txBox="1"/>
          <p:nvPr/>
        </p:nvSpPr>
        <p:spPr>
          <a:xfrm>
            <a:off x="9599509" y="3207972"/>
            <a:ext cx="7659791" cy="13502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304.7. Los plazos indicados resultan aplicables a todo recurso de apelación, sea que se interponga ante la entidad contratante o ante el TCP, según corresponda.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636875" cy="1296364"/>
            <a:chOff x="0" y="0"/>
            <a:chExt cx="2715365" cy="460935"/>
          </a:xfrm>
        </p:grpSpPr>
        <p:sp>
          <p:nvSpPr>
            <p:cNvPr id="5" name="Freeform 5"/>
            <p:cNvSpPr/>
            <p:nvPr/>
          </p:nvSpPr>
          <p:spPr>
            <a:xfrm>
              <a:off x="0" y="0"/>
              <a:ext cx="2715365" cy="460935"/>
            </a:xfrm>
            <a:custGeom>
              <a:avLst/>
              <a:gdLst/>
              <a:ahLst/>
              <a:cxnLst/>
              <a:rect l="l" t="t" r="r" b="b"/>
              <a:pathLst>
                <a:path w="2715365" h="460935">
                  <a:moveTo>
                    <a:pt x="0" y="0"/>
                  </a:moveTo>
                  <a:lnTo>
                    <a:pt x="2715365" y="0"/>
                  </a:lnTo>
                  <a:lnTo>
                    <a:pt x="2715365" y="460935"/>
                  </a:lnTo>
                  <a:lnTo>
                    <a:pt x="0" y="460935"/>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49903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1238368" y="5415486"/>
            <a:ext cx="4382073" cy="2939972"/>
          </a:xfrm>
          <a:custGeom>
            <a:avLst/>
            <a:gdLst/>
            <a:ahLst/>
            <a:cxnLst/>
            <a:rect l="l" t="t" r="r" b="b"/>
            <a:pathLst>
              <a:path w="4382073" h="2939972">
                <a:moveTo>
                  <a:pt x="0" y="0"/>
                </a:moveTo>
                <a:lnTo>
                  <a:pt x="4382073" y="0"/>
                </a:lnTo>
                <a:lnTo>
                  <a:pt x="4382073" y="2939972"/>
                </a:lnTo>
                <a:lnTo>
                  <a:pt x="0" y="2939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PE"/>
          </a:p>
        </p:txBody>
      </p:sp>
      <p:sp>
        <p:nvSpPr>
          <p:cNvPr id="8" name="TextBox 8"/>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9" name="TextBox 9"/>
          <p:cNvSpPr txBox="1"/>
          <p:nvPr/>
        </p:nvSpPr>
        <p:spPr>
          <a:xfrm>
            <a:off x="1556276" y="3309545"/>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305. Efectos de la interposición</a:t>
            </a:r>
          </a:p>
        </p:txBody>
      </p:sp>
      <p:sp>
        <p:nvSpPr>
          <p:cNvPr id="10" name="TextBox 10"/>
          <p:cNvSpPr txBox="1"/>
          <p:nvPr/>
        </p:nvSpPr>
        <p:spPr>
          <a:xfrm>
            <a:off x="1172704" y="9438544"/>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1" name="TextBox 11"/>
          <p:cNvSpPr txBox="1"/>
          <p:nvPr/>
        </p:nvSpPr>
        <p:spPr>
          <a:xfrm>
            <a:off x="1172704" y="4882086"/>
            <a:ext cx="7636875" cy="40934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305.1. La interposición del recurso de apelación suspende el procedimiento de selección. Si el procedimiento de selección fue convocado según relación de ítems, la suspensión afecta únicamente al ítem impugnado. </a:t>
            </a:r>
          </a:p>
          <a:p>
            <a:pPr algn="just">
              <a:lnSpc>
                <a:spcPts val="3647"/>
              </a:lnSpc>
              <a:spcBef>
                <a:spcPct val="0"/>
              </a:spcBef>
            </a:pPr>
            <a:r>
              <a:rPr lang="en-US" sz="2399">
                <a:solidFill>
                  <a:srgbClr val="F5F3F3"/>
                </a:solidFill>
                <a:latin typeface="TT Ramillas"/>
                <a:ea typeface="TT Ramillas"/>
                <a:cs typeface="TT Ramillas"/>
                <a:sym typeface="TT Ramillas"/>
              </a:rPr>
              <a:t>305.2. La interposición del recurso de apelación no suspende la incorporación de proveedores a los Catálogos Electrónicos de Acuerdo Marco ni la extensión de vigencia de dichos catálogos. </a:t>
            </a:r>
          </a:p>
        </p:txBody>
      </p:sp>
      <p:sp>
        <p:nvSpPr>
          <p:cNvPr id="12" name="TextBox 12"/>
          <p:cNvSpPr txBox="1"/>
          <p:nvPr/>
        </p:nvSpPr>
        <p:spPr>
          <a:xfrm>
            <a:off x="9610967" y="3207972"/>
            <a:ext cx="7636875" cy="18074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305.3. La entidad contratante o el TCP, según corresponda, informa de la interposición del recurso de apelación a través de su registro en la Pladicop, hasta el día hábil siguiente de su interposición.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636875" cy="1296364"/>
            <a:chOff x="0" y="0"/>
            <a:chExt cx="2715365" cy="460935"/>
          </a:xfrm>
        </p:grpSpPr>
        <p:sp>
          <p:nvSpPr>
            <p:cNvPr id="5" name="Freeform 5"/>
            <p:cNvSpPr/>
            <p:nvPr/>
          </p:nvSpPr>
          <p:spPr>
            <a:xfrm>
              <a:off x="0" y="0"/>
              <a:ext cx="2715365" cy="460935"/>
            </a:xfrm>
            <a:custGeom>
              <a:avLst/>
              <a:gdLst/>
              <a:ahLst/>
              <a:cxnLst/>
              <a:rect l="l" t="t" r="r" b="b"/>
              <a:pathLst>
                <a:path w="2715365" h="460935">
                  <a:moveTo>
                    <a:pt x="0" y="0"/>
                  </a:moveTo>
                  <a:lnTo>
                    <a:pt x="2715365" y="0"/>
                  </a:lnTo>
                  <a:lnTo>
                    <a:pt x="2715365" y="460935"/>
                  </a:lnTo>
                  <a:lnTo>
                    <a:pt x="0" y="460935"/>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499035"/>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556276" y="3309545"/>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306. Requisitos de admisibilidad</a:t>
            </a:r>
          </a:p>
        </p:txBody>
      </p:sp>
      <p:sp>
        <p:nvSpPr>
          <p:cNvPr id="9" name="TextBox 9"/>
          <p:cNvSpPr txBox="1"/>
          <p:nvPr/>
        </p:nvSpPr>
        <p:spPr>
          <a:xfrm>
            <a:off x="1172704" y="9438544"/>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172704" y="4882086"/>
            <a:ext cx="7636875" cy="40934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El recurso de apelación se presenta ante la mesa de partes de la entidad contratante o del TCP, según corresponda, y cumple con los siguientes requisitos:</a:t>
            </a:r>
          </a:p>
          <a:p>
            <a:pPr algn="just">
              <a:lnSpc>
                <a:spcPts val="3647"/>
              </a:lnSpc>
            </a:pPr>
            <a:r>
              <a:rPr lang="en-US" sz="2399" b="1" i="1">
                <a:solidFill>
                  <a:srgbClr val="F5F3F3"/>
                </a:solidFill>
                <a:latin typeface="TT Ramillas Bold Italics"/>
                <a:ea typeface="TT Ramillas Bold Italics"/>
                <a:cs typeface="TT Ramillas Bold Italics"/>
                <a:sym typeface="TT Ramillas Bold Italics"/>
              </a:rPr>
              <a:t>a) Identificación del impugnante (...)</a:t>
            </a:r>
          </a:p>
          <a:p>
            <a:pPr algn="just">
              <a:lnSpc>
                <a:spcPts val="3647"/>
              </a:lnSpc>
            </a:pPr>
            <a:r>
              <a:rPr lang="en-US" sz="2399" b="1" i="1">
                <a:solidFill>
                  <a:srgbClr val="F5F3F3"/>
                </a:solidFill>
                <a:latin typeface="TT Ramillas Bold Italics"/>
                <a:ea typeface="TT Ramillas Bold Italics"/>
                <a:cs typeface="TT Ramillas Bold Italics"/>
                <a:sym typeface="TT Ramillas Bold Italics"/>
              </a:rPr>
              <a:t>b) La nomenclatura del procedimiento de selección del cual deriva el recurso. </a:t>
            </a:r>
          </a:p>
          <a:p>
            <a:pPr algn="just">
              <a:lnSpc>
                <a:spcPts val="3647"/>
              </a:lnSpc>
            </a:pPr>
            <a:r>
              <a:rPr lang="en-US" sz="2399" b="1" i="1">
                <a:solidFill>
                  <a:srgbClr val="F5F3F3"/>
                </a:solidFill>
                <a:latin typeface="TT Ramillas Bold Italics"/>
                <a:ea typeface="TT Ramillas Bold Italics"/>
                <a:cs typeface="TT Ramillas Bold Italics"/>
                <a:sym typeface="TT Ramillas Bold Italics"/>
              </a:rPr>
              <a:t>c) El petitorio, que comprende la determinación clara y concreta de lo que se solicita, y sus fundamentos. </a:t>
            </a:r>
          </a:p>
          <a:p>
            <a:pPr algn="just">
              <a:lnSpc>
                <a:spcPts val="3647"/>
              </a:lnSpc>
              <a:spcBef>
                <a:spcPct val="0"/>
              </a:spcBef>
            </a:pPr>
            <a:r>
              <a:rPr lang="en-US" sz="2399" b="1" i="1">
                <a:solidFill>
                  <a:srgbClr val="F5F3F3"/>
                </a:solidFill>
                <a:latin typeface="TT Ramillas Bold Italics"/>
                <a:ea typeface="TT Ramillas Bold Italics"/>
                <a:cs typeface="TT Ramillas Bold Italics"/>
                <a:sym typeface="TT Ramillas Bold Italics"/>
              </a:rPr>
              <a:t>d) Las pruebas instrumentales pertinentes. </a:t>
            </a:r>
          </a:p>
        </p:txBody>
      </p:sp>
      <p:sp>
        <p:nvSpPr>
          <p:cNvPr id="11" name="TextBox 11"/>
          <p:cNvSpPr txBox="1"/>
          <p:nvPr/>
        </p:nvSpPr>
        <p:spPr>
          <a:xfrm>
            <a:off x="9622425" y="3207972"/>
            <a:ext cx="7636875" cy="2721864"/>
          </a:xfrm>
          <a:prstGeom prst="rect">
            <a:avLst/>
          </a:prstGeom>
        </p:spPr>
        <p:txBody>
          <a:bodyPr lIns="0" tIns="0" rIns="0" bIns="0" rtlCol="0" anchor="t">
            <a:spAutoFit/>
          </a:bodyPr>
          <a:lstStyle/>
          <a:p>
            <a:pPr algn="just">
              <a:lnSpc>
                <a:spcPts val="3647"/>
              </a:lnSpc>
            </a:pPr>
            <a:r>
              <a:rPr lang="en-US" sz="2399" b="1" i="1">
                <a:solidFill>
                  <a:srgbClr val="F5F3F3"/>
                </a:solidFill>
                <a:latin typeface="TT Ramillas Bold Italics"/>
                <a:ea typeface="TT Ramillas Bold Italics"/>
                <a:cs typeface="TT Ramillas Bold Italics"/>
                <a:sym typeface="TT Ramillas Bold Italics"/>
              </a:rPr>
              <a:t>e) La garantía por interposición del recurso. </a:t>
            </a:r>
          </a:p>
          <a:p>
            <a:pPr algn="just">
              <a:lnSpc>
                <a:spcPts val="3647"/>
              </a:lnSpc>
            </a:pPr>
            <a:r>
              <a:rPr lang="en-US" sz="2399" b="1" i="1">
                <a:solidFill>
                  <a:srgbClr val="F5F3F3"/>
                </a:solidFill>
                <a:latin typeface="TT Ramillas Bold Italics"/>
                <a:ea typeface="TT Ramillas Bold Italics"/>
                <a:cs typeface="TT Ramillas Bold Italics"/>
                <a:sym typeface="TT Ramillas Bold Italics"/>
              </a:rPr>
              <a:t>f) Encontrarse inscrito en el Registro de la Micro y Pequeña Empresa (REMYPE), de corresponder.</a:t>
            </a:r>
          </a:p>
          <a:p>
            <a:pPr algn="just">
              <a:lnSpc>
                <a:spcPts val="3647"/>
              </a:lnSpc>
              <a:spcBef>
                <a:spcPct val="0"/>
              </a:spcBef>
            </a:pPr>
            <a:r>
              <a:rPr lang="en-US" sz="2399" b="1" i="1">
                <a:solidFill>
                  <a:srgbClr val="F5F3F3"/>
                </a:solidFill>
                <a:latin typeface="TT Ramillas Bold Italics"/>
                <a:ea typeface="TT Ramillas Bold Italics"/>
                <a:cs typeface="TT Ramillas Bold Italics"/>
                <a:sym typeface="TT Ramillas Bold Italics"/>
              </a:rPr>
              <a:t>g) La firma del impugnante o de su representante. En el caso de consorcios basta la firma del representante común señalado como tal en la promesa de consorcio.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636875" cy="1296364"/>
            <a:chOff x="0" y="0"/>
            <a:chExt cx="2715365" cy="460935"/>
          </a:xfrm>
        </p:grpSpPr>
        <p:sp>
          <p:nvSpPr>
            <p:cNvPr id="5" name="Freeform 5"/>
            <p:cNvSpPr/>
            <p:nvPr/>
          </p:nvSpPr>
          <p:spPr>
            <a:xfrm>
              <a:off x="0" y="0"/>
              <a:ext cx="2715365" cy="460935"/>
            </a:xfrm>
            <a:custGeom>
              <a:avLst/>
              <a:gdLst/>
              <a:ahLst/>
              <a:cxnLst/>
              <a:rect l="l" t="t" r="r" b="b"/>
              <a:pathLst>
                <a:path w="2715365" h="460935">
                  <a:moveTo>
                    <a:pt x="0" y="0"/>
                  </a:moveTo>
                  <a:lnTo>
                    <a:pt x="2715365" y="0"/>
                  </a:lnTo>
                  <a:lnTo>
                    <a:pt x="2715365" y="460935"/>
                  </a:lnTo>
                  <a:lnTo>
                    <a:pt x="0" y="460935"/>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499035"/>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556276" y="3309545"/>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307. Trámite de admisibilidad</a:t>
            </a:r>
          </a:p>
        </p:txBody>
      </p:sp>
      <p:sp>
        <p:nvSpPr>
          <p:cNvPr id="9" name="TextBox 9"/>
          <p:cNvSpPr txBox="1"/>
          <p:nvPr/>
        </p:nvSpPr>
        <p:spPr>
          <a:xfrm>
            <a:off x="1172704" y="9438544"/>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172704" y="4882086"/>
            <a:ext cx="7636875" cy="36362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Independientemente que sea interpuesto ante la entidad contratante o ante el TCP, el trámite de admisibilidad del recurso de apelación es el siguiente:</a:t>
            </a:r>
          </a:p>
          <a:p>
            <a:pPr algn="just">
              <a:lnSpc>
                <a:spcPts val="3647"/>
              </a:lnSpc>
              <a:spcBef>
                <a:spcPct val="0"/>
              </a:spcBef>
            </a:pPr>
            <a:r>
              <a:rPr lang="en-US" sz="2399">
                <a:solidFill>
                  <a:srgbClr val="F5F3F3"/>
                </a:solidFill>
                <a:latin typeface="TT Ramillas"/>
                <a:ea typeface="TT Ramillas"/>
                <a:cs typeface="TT Ramillas"/>
                <a:sym typeface="TT Ramillas"/>
              </a:rPr>
              <a:t>a) El análisis referido a la conformidad de los requisitos de admisibilidad se realiza en un solo acto, al momento de la presentación del recurso de apelación. La mesa de partes de la entidad contratante o del TCP notifica las observaciones y el plazo de subsanación.</a:t>
            </a:r>
          </a:p>
        </p:txBody>
      </p:sp>
      <p:sp>
        <p:nvSpPr>
          <p:cNvPr id="11" name="TextBox 11"/>
          <p:cNvSpPr txBox="1"/>
          <p:nvPr/>
        </p:nvSpPr>
        <p:spPr>
          <a:xfrm>
            <a:off x="9622425" y="3207972"/>
            <a:ext cx="7636875" cy="59222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b) Los requisitos de admisibilidad indicados en los literales b) y g) del artículo precedente son consignados obligatoriamente en el primer escrito que se presente; de lo contrario, el recurso es rechazado por la mesa de partes de la entidad contratante o del TCP.</a:t>
            </a:r>
          </a:p>
          <a:p>
            <a:pPr algn="just">
              <a:lnSpc>
                <a:spcPts val="3647"/>
              </a:lnSpc>
              <a:spcBef>
                <a:spcPct val="0"/>
              </a:spcBef>
            </a:pPr>
            <a:r>
              <a:rPr lang="en-US" sz="2399">
                <a:solidFill>
                  <a:srgbClr val="F5F3F3"/>
                </a:solidFill>
                <a:latin typeface="TT Ramillas"/>
                <a:ea typeface="TT Ramillas"/>
                <a:cs typeface="TT Ramillas"/>
                <a:sym typeface="TT Ramillas"/>
              </a:rPr>
              <a:t>c) La omisión de los requisitos señalados en los literales a), c), d), e) y f) del artículo precedente es subsanada por el apelante dentro del plazo máximo de dos días hábiles contabilizados desde el día siguiente de la presentación del recurso de apelación. Este plazo es único y suspende todos los plazos del procedimiento de impugnación.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636875" cy="1296364"/>
            <a:chOff x="0" y="0"/>
            <a:chExt cx="2715365" cy="460935"/>
          </a:xfrm>
        </p:grpSpPr>
        <p:sp>
          <p:nvSpPr>
            <p:cNvPr id="5" name="Freeform 5"/>
            <p:cNvSpPr/>
            <p:nvPr/>
          </p:nvSpPr>
          <p:spPr>
            <a:xfrm>
              <a:off x="0" y="0"/>
              <a:ext cx="2715365" cy="460935"/>
            </a:xfrm>
            <a:custGeom>
              <a:avLst/>
              <a:gdLst/>
              <a:ahLst/>
              <a:cxnLst/>
              <a:rect l="l" t="t" r="r" b="b"/>
              <a:pathLst>
                <a:path w="2715365" h="460935">
                  <a:moveTo>
                    <a:pt x="0" y="0"/>
                  </a:moveTo>
                  <a:lnTo>
                    <a:pt x="2715365" y="0"/>
                  </a:lnTo>
                  <a:lnTo>
                    <a:pt x="2715365" y="460935"/>
                  </a:lnTo>
                  <a:lnTo>
                    <a:pt x="0" y="460935"/>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499035"/>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556276" y="3309545"/>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307. Trámite de admisibilidad</a:t>
            </a:r>
          </a:p>
        </p:txBody>
      </p:sp>
      <p:sp>
        <p:nvSpPr>
          <p:cNvPr id="9" name="TextBox 9"/>
          <p:cNvSpPr txBox="1"/>
          <p:nvPr/>
        </p:nvSpPr>
        <p:spPr>
          <a:xfrm>
            <a:off x="1172704" y="9438544"/>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172704" y="4882086"/>
            <a:ext cx="7636875" cy="31790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d) Transcurrido el plazo indicado en el literal anterior sin que se verifi que el cumplimiento de los requisitos previstos en el mismo, el recurso de apelación se considera como no presentado, publicándose esta condición en la Pladicop, sin necesidad de pronunciamiento alguno.</a:t>
            </a:r>
          </a:p>
          <a:p>
            <a:pPr algn="just">
              <a:lnSpc>
                <a:spcPts val="3647"/>
              </a:lnSpc>
              <a:spcBef>
                <a:spcPct val="0"/>
              </a:spcBef>
            </a:pPr>
            <a:endParaRPr lang="en-US" sz="2399">
              <a:solidFill>
                <a:srgbClr val="F5F3F3"/>
              </a:solidFill>
              <a:latin typeface="TT Ramillas"/>
              <a:ea typeface="TT Ramillas"/>
              <a:cs typeface="TT Ramillas"/>
              <a:sym typeface="TT Ramillas"/>
            </a:endParaRPr>
          </a:p>
        </p:txBody>
      </p:sp>
      <p:sp>
        <p:nvSpPr>
          <p:cNvPr id="11" name="TextBox 11"/>
          <p:cNvSpPr txBox="1"/>
          <p:nvPr/>
        </p:nvSpPr>
        <p:spPr>
          <a:xfrm>
            <a:off x="9622425" y="3207972"/>
            <a:ext cx="7636875" cy="40934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e) Si la entidad contratante o el TCP, según sea el caso, advierte alguna omisión respecto de los requisitos de admisibilidad del recurso, que no fue advertido en el momento de la presentación, la entidad contratante o el TCP, concede un plazo máximo de dos días hábiles contabilizados desde el día siguiente de la notificación de las observaciones para la subsanación respectiva. Transcurrido el plazo sin que se realice la subsanación, el recurso se tiene por no presentado.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636875" cy="1296364"/>
            <a:chOff x="0" y="0"/>
            <a:chExt cx="2715365" cy="460935"/>
          </a:xfrm>
        </p:grpSpPr>
        <p:sp>
          <p:nvSpPr>
            <p:cNvPr id="5" name="Freeform 5"/>
            <p:cNvSpPr/>
            <p:nvPr/>
          </p:nvSpPr>
          <p:spPr>
            <a:xfrm>
              <a:off x="0" y="0"/>
              <a:ext cx="2715365" cy="460935"/>
            </a:xfrm>
            <a:custGeom>
              <a:avLst/>
              <a:gdLst/>
              <a:ahLst/>
              <a:cxnLst/>
              <a:rect l="l" t="t" r="r" b="b"/>
              <a:pathLst>
                <a:path w="2715365" h="460935">
                  <a:moveTo>
                    <a:pt x="0" y="0"/>
                  </a:moveTo>
                  <a:lnTo>
                    <a:pt x="2715365" y="0"/>
                  </a:lnTo>
                  <a:lnTo>
                    <a:pt x="2715365" y="460935"/>
                  </a:lnTo>
                  <a:lnTo>
                    <a:pt x="0" y="460935"/>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499035"/>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556276" y="3309545"/>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307. Trámite de admisibilidad</a:t>
            </a:r>
          </a:p>
        </p:txBody>
      </p:sp>
      <p:sp>
        <p:nvSpPr>
          <p:cNvPr id="9" name="TextBox 9"/>
          <p:cNvSpPr txBox="1"/>
          <p:nvPr/>
        </p:nvSpPr>
        <p:spPr>
          <a:xfrm>
            <a:off x="1172704" y="9438544"/>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172704" y="4882086"/>
            <a:ext cx="7636875" cy="18074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f) Si se advierten errores o defectos en los documentos remitidos en la subsanación de alguno de los requisitos de admisibilidad, la entidad contratante o el TCP debe declarar como no presentado el recurso.</a:t>
            </a:r>
          </a:p>
        </p:txBody>
      </p:sp>
      <p:sp>
        <p:nvSpPr>
          <p:cNvPr id="11" name="TextBox 11"/>
          <p:cNvSpPr txBox="1"/>
          <p:nvPr/>
        </p:nvSpPr>
        <p:spPr>
          <a:xfrm>
            <a:off x="9622425" y="3207972"/>
            <a:ext cx="7636875" cy="36362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g) El recurso de apelación contra el otorgamiento de la buena pro o contra los actos dictados con anterioridad a esta, que se presente antes de haberse efectuado el otorgamiento de la buena pro, es rechazado por la mesa de partes de la entidad contratante o del TCP, según corresponda, con la simple verificación en la Pladicop de la fecha programada para el otorgamiento de la buena pro.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636875" cy="1296364"/>
            <a:chOff x="0" y="0"/>
            <a:chExt cx="2715365" cy="460935"/>
          </a:xfrm>
        </p:grpSpPr>
        <p:sp>
          <p:nvSpPr>
            <p:cNvPr id="5" name="Freeform 5"/>
            <p:cNvSpPr/>
            <p:nvPr/>
          </p:nvSpPr>
          <p:spPr>
            <a:xfrm>
              <a:off x="0" y="0"/>
              <a:ext cx="2715365" cy="460935"/>
            </a:xfrm>
            <a:custGeom>
              <a:avLst/>
              <a:gdLst/>
              <a:ahLst/>
              <a:cxnLst/>
              <a:rect l="l" t="t" r="r" b="b"/>
              <a:pathLst>
                <a:path w="2715365" h="460935">
                  <a:moveTo>
                    <a:pt x="0" y="0"/>
                  </a:moveTo>
                  <a:lnTo>
                    <a:pt x="2715365" y="0"/>
                  </a:lnTo>
                  <a:lnTo>
                    <a:pt x="2715365" y="460935"/>
                  </a:lnTo>
                  <a:lnTo>
                    <a:pt x="0" y="460935"/>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499035"/>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556276" y="3309545"/>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308. Improcedencia del recurso</a:t>
            </a:r>
          </a:p>
        </p:txBody>
      </p:sp>
      <p:sp>
        <p:nvSpPr>
          <p:cNvPr id="9" name="TextBox 9"/>
          <p:cNvSpPr txBox="1"/>
          <p:nvPr/>
        </p:nvSpPr>
        <p:spPr>
          <a:xfrm>
            <a:off x="1172704" y="9391650"/>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172704" y="4707636"/>
            <a:ext cx="7636875" cy="45506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El recurso de apelación presentado ante la entidad contratante o ante el TCP es declarado improcedente cuando:</a:t>
            </a:r>
          </a:p>
          <a:p>
            <a:pPr algn="just">
              <a:lnSpc>
                <a:spcPts val="3647"/>
              </a:lnSpc>
              <a:spcBef>
                <a:spcPct val="0"/>
              </a:spcBef>
            </a:pPr>
            <a:r>
              <a:rPr lang="en-US" sz="2399">
                <a:solidFill>
                  <a:srgbClr val="F5F3F3"/>
                </a:solidFill>
                <a:latin typeface="TT Ramillas"/>
                <a:ea typeface="TT Ramillas"/>
                <a:cs typeface="TT Ramillas"/>
                <a:sym typeface="TT Ramillas"/>
              </a:rPr>
              <a:t>a) La entidad contratante o el TCP carezca de competencia para resolverlo, de acuerdo con lo establecido en el artículo 74 de la Ley. No aplica en estos casos lo establecido en el artículo 130 de la LPAG, o disposición que la sustituya, referido a la presentación de escritos ante entidades que no resultan competentes.</a:t>
            </a:r>
          </a:p>
        </p:txBody>
      </p:sp>
      <p:sp>
        <p:nvSpPr>
          <p:cNvPr id="11" name="TextBox 11"/>
          <p:cNvSpPr txBox="1"/>
          <p:nvPr/>
        </p:nvSpPr>
        <p:spPr>
          <a:xfrm>
            <a:off x="9622425" y="3207972"/>
            <a:ext cx="7636875" cy="50078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b) Sea interpuesto contra alguno de los actos que no son impugnables. </a:t>
            </a:r>
          </a:p>
          <a:p>
            <a:pPr algn="just">
              <a:lnSpc>
                <a:spcPts val="3647"/>
              </a:lnSpc>
            </a:pPr>
            <a:r>
              <a:rPr lang="en-US" sz="2399">
                <a:solidFill>
                  <a:srgbClr val="F5F3F3"/>
                </a:solidFill>
                <a:latin typeface="TT Ramillas"/>
                <a:ea typeface="TT Ramillas"/>
                <a:cs typeface="TT Ramillas"/>
                <a:sym typeface="TT Ramillas"/>
              </a:rPr>
              <a:t>c) Sea interpuesto fuera del plazo. </a:t>
            </a:r>
          </a:p>
          <a:p>
            <a:pPr algn="just">
              <a:lnSpc>
                <a:spcPts val="3647"/>
              </a:lnSpc>
            </a:pPr>
            <a:r>
              <a:rPr lang="en-US" sz="2399">
                <a:solidFill>
                  <a:srgbClr val="F5F3F3"/>
                </a:solidFill>
                <a:latin typeface="TT Ramillas"/>
                <a:ea typeface="TT Ramillas"/>
                <a:cs typeface="TT Ramillas"/>
                <a:sym typeface="TT Ramillas"/>
              </a:rPr>
              <a:t>d) El que suscriba el recurso no sea el impugnante o su representante. </a:t>
            </a:r>
          </a:p>
          <a:p>
            <a:pPr algn="just">
              <a:lnSpc>
                <a:spcPts val="3647"/>
              </a:lnSpc>
            </a:pPr>
            <a:r>
              <a:rPr lang="en-US" sz="2399">
                <a:solidFill>
                  <a:srgbClr val="F5F3F3"/>
                </a:solidFill>
                <a:latin typeface="TT Ramillas"/>
                <a:ea typeface="TT Ramillas"/>
                <a:cs typeface="TT Ramillas"/>
                <a:sym typeface="TT Ramillas"/>
              </a:rPr>
              <a:t>e) El impugnante se encuentre impedido para participar en los procedimientos de selección y/o contratar con el Estado, conforme al artículo 30 de la Ley. </a:t>
            </a:r>
          </a:p>
          <a:p>
            <a:pPr algn="just">
              <a:lnSpc>
                <a:spcPts val="3647"/>
              </a:lnSpc>
              <a:spcBef>
                <a:spcPct val="0"/>
              </a:spcBef>
            </a:pPr>
            <a:r>
              <a:rPr lang="en-US" sz="2399">
                <a:solidFill>
                  <a:srgbClr val="F5F3F3"/>
                </a:solidFill>
                <a:latin typeface="TT Ramillas"/>
                <a:ea typeface="TT Ramillas"/>
                <a:cs typeface="TT Ramillas"/>
                <a:sym typeface="TT Ramillas"/>
              </a:rPr>
              <a:t>f) El impugnante se encuentre incapacitado legalmente para ejercer actos civiles.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4847138" y="3396310"/>
            <a:ext cx="7636875" cy="888605"/>
            <a:chOff x="0" y="0"/>
            <a:chExt cx="2715365" cy="315952"/>
          </a:xfrm>
        </p:grpSpPr>
        <p:sp>
          <p:nvSpPr>
            <p:cNvPr id="3" name="Freeform 3"/>
            <p:cNvSpPr/>
            <p:nvPr/>
          </p:nvSpPr>
          <p:spPr>
            <a:xfrm>
              <a:off x="0" y="0"/>
              <a:ext cx="2715365" cy="315952"/>
            </a:xfrm>
            <a:custGeom>
              <a:avLst/>
              <a:gdLst/>
              <a:ahLst/>
              <a:cxnLst/>
              <a:rect l="l" t="t" r="r" b="b"/>
              <a:pathLst>
                <a:path w="2715365" h="315952">
                  <a:moveTo>
                    <a:pt x="0" y="0"/>
                  </a:moveTo>
                  <a:lnTo>
                    <a:pt x="2715365" y="0"/>
                  </a:lnTo>
                  <a:lnTo>
                    <a:pt x="2715365" y="315952"/>
                  </a:lnTo>
                  <a:lnTo>
                    <a:pt x="0" y="315952"/>
                  </a:lnTo>
                  <a:close/>
                </a:path>
              </a:pathLst>
            </a:custGeom>
            <a:solidFill>
              <a:srgbClr val="094C69"/>
            </a:solidFill>
            <a:ln cap="sq">
              <a:noFill/>
              <a:prstDash val="solid"/>
              <a:miter/>
            </a:ln>
          </p:spPr>
          <p:txBody>
            <a:bodyPr/>
            <a:lstStyle/>
            <a:p>
              <a:endParaRPr lang="es-PE"/>
            </a:p>
          </p:txBody>
        </p:sp>
        <p:sp>
          <p:nvSpPr>
            <p:cNvPr id="4" name="TextBox 4"/>
            <p:cNvSpPr txBox="1"/>
            <p:nvPr/>
          </p:nvSpPr>
          <p:spPr>
            <a:xfrm>
              <a:off x="0" y="-38100"/>
              <a:ext cx="2715365" cy="35405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46359" y="9657397"/>
            <a:ext cx="20580718" cy="1930377"/>
            <a:chOff x="0" y="0"/>
            <a:chExt cx="5420436" cy="508412"/>
          </a:xfrm>
        </p:grpSpPr>
        <p:sp>
          <p:nvSpPr>
            <p:cNvPr id="6" name="Freeform 6"/>
            <p:cNvSpPr/>
            <p:nvPr/>
          </p:nvSpPr>
          <p:spPr>
            <a:xfrm>
              <a:off x="0" y="0"/>
              <a:ext cx="5420436" cy="508412"/>
            </a:xfrm>
            <a:custGeom>
              <a:avLst/>
              <a:gdLst/>
              <a:ahLst/>
              <a:cxnLst/>
              <a:rect l="l" t="t" r="r" b="b"/>
              <a:pathLst>
                <a:path w="5420436" h="508412">
                  <a:moveTo>
                    <a:pt x="0" y="0"/>
                  </a:moveTo>
                  <a:lnTo>
                    <a:pt x="5420436" y="0"/>
                  </a:lnTo>
                  <a:lnTo>
                    <a:pt x="5420436" y="508412"/>
                  </a:lnTo>
                  <a:lnTo>
                    <a:pt x="0" y="508412"/>
                  </a:lnTo>
                  <a:close/>
                </a:path>
              </a:pathLst>
            </a:custGeom>
            <a:solidFill>
              <a:srgbClr val="094C69"/>
            </a:solidFill>
          </p:spPr>
          <p:txBody>
            <a:bodyPr/>
            <a:lstStyle/>
            <a:p>
              <a:endParaRPr lang="es-PE"/>
            </a:p>
          </p:txBody>
        </p:sp>
        <p:sp>
          <p:nvSpPr>
            <p:cNvPr id="7" name="TextBox 7"/>
            <p:cNvSpPr txBox="1"/>
            <p:nvPr/>
          </p:nvSpPr>
          <p:spPr>
            <a:xfrm>
              <a:off x="0" y="-38100"/>
              <a:ext cx="5420436" cy="546512"/>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9" name="Freeform 9"/>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10" name="TextBox 10"/>
          <p:cNvSpPr txBox="1"/>
          <p:nvPr/>
        </p:nvSpPr>
        <p:spPr>
          <a:xfrm>
            <a:off x="3819688" y="550141"/>
            <a:ext cx="9691775" cy="2608044"/>
          </a:xfrm>
          <a:prstGeom prst="rect">
            <a:avLst/>
          </a:prstGeom>
        </p:spPr>
        <p:txBody>
          <a:bodyPr lIns="0" tIns="0" rIns="0" bIns="0" rtlCol="0" anchor="t">
            <a:spAutoFit/>
          </a:bodyPr>
          <a:lstStyle/>
          <a:p>
            <a:pPr algn="ctr">
              <a:lnSpc>
                <a:spcPts val="6854"/>
              </a:lnSpc>
            </a:pPr>
            <a:r>
              <a:rPr lang="en-US" sz="6012">
                <a:solidFill>
                  <a:srgbClr val="000000"/>
                </a:solidFill>
                <a:latin typeface="TT Ramillas"/>
                <a:ea typeface="TT Ramillas"/>
                <a:cs typeface="TT Ramillas"/>
                <a:sym typeface="TT Ramillas"/>
              </a:rPr>
              <a:t>TÍTULO V </a:t>
            </a:r>
          </a:p>
          <a:p>
            <a:pPr marL="0" lvl="0" indent="0" algn="ctr">
              <a:lnSpc>
                <a:spcPts val="6854"/>
              </a:lnSpc>
              <a:spcBef>
                <a:spcPct val="0"/>
              </a:spcBef>
            </a:pPr>
            <a:r>
              <a:rPr lang="en-US" sz="6012">
                <a:solidFill>
                  <a:srgbClr val="000000"/>
                </a:solidFill>
                <a:latin typeface="TT Ramillas"/>
                <a:ea typeface="TT Ramillas"/>
                <a:cs typeface="TT Ramillas"/>
                <a:sym typeface="TT Ramillas"/>
              </a:rPr>
              <a:t>SOLUCIÓN DE CONTROVERSIAS*</a:t>
            </a:r>
          </a:p>
        </p:txBody>
      </p:sp>
      <p:sp>
        <p:nvSpPr>
          <p:cNvPr id="11" name="TextBox 11"/>
          <p:cNvSpPr txBox="1"/>
          <p:nvPr/>
        </p:nvSpPr>
        <p:spPr>
          <a:xfrm>
            <a:off x="4847138" y="4407154"/>
            <a:ext cx="7636875" cy="5015992"/>
          </a:xfrm>
          <a:prstGeom prst="rect">
            <a:avLst/>
          </a:prstGeom>
        </p:spPr>
        <p:txBody>
          <a:bodyPr lIns="0" tIns="0" rIns="0" bIns="0" rtlCol="0" anchor="t">
            <a:spAutoFit/>
          </a:bodyPr>
          <a:lstStyle/>
          <a:p>
            <a:pPr algn="just">
              <a:lnSpc>
                <a:spcPts val="3343"/>
              </a:lnSpc>
            </a:pPr>
            <a:r>
              <a:rPr lang="en-US" sz="2199">
                <a:solidFill>
                  <a:srgbClr val="000000"/>
                </a:solidFill>
                <a:latin typeface="TT Ramillas"/>
                <a:ea typeface="TT Ramillas"/>
                <a:cs typeface="TT Ramillas"/>
                <a:sym typeface="TT Ramillas"/>
              </a:rPr>
              <a:t>72.1. Las discrepancias surgidas entre la entidad contratante y los participantes o postores en un procedimiento de selección, y las surgidas en los procedimientos para implementar o extender la vigencia de los catálogos electrónicos de acuerdos marco, solamente pueden dar lugar a la interposición del </a:t>
            </a:r>
            <a:r>
              <a:rPr lang="en-US" sz="2199" b="1">
                <a:solidFill>
                  <a:srgbClr val="000000"/>
                </a:solidFill>
                <a:latin typeface="TT Ramillas Bold"/>
                <a:ea typeface="TT Ramillas Bold"/>
                <a:cs typeface="TT Ramillas Bold"/>
                <a:sym typeface="TT Ramillas Bold"/>
              </a:rPr>
              <a:t>recurso de apelación</a:t>
            </a:r>
            <a:r>
              <a:rPr lang="en-US" sz="2199">
                <a:solidFill>
                  <a:srgbClr val="000000"/>
                </a:solidFill>
                <a:latin typeface="TT Ramillas"/>
                <a:ea typeface="TT Ramillas"/>
                <a:cs typeface="TT Ramillas"/>
                <a:sym typeface="TT Ramillas"/>
              </a:rPr>
              <a:t>. </a:t>
            </a:r>
          </a:p>
          <a:p>
            <a:pPr algn="just">
              <a:lnSpc>
                <a:spcPts val="3343"/>
              </a:lnSpc>
            </a:pPr>
            <a:r>
              <a:rPr lang="en-US" sz="2199">
                <a:solidFill>
                  <a:srgbClr val="000000"/>
                </a:solidFill>
                <a:latin typeface="TT Ramillas"/>
                <a:ea typeface="TT Ramillas"/>
                <a:cs typeface="TT Ramillas"/>
                <a:sym typeface="TT Ramillas"/>
              </a:rPr>
              <a:t>72.2. A través de dicho recurso se pueden impugnar los actos dictados durante el desarrollo del procedimiento que sean </a:t>
            </a:r>
            <a:r>
              <a:rPr lang="en-US" sz="2199" b="1">
                <a:solidFill>
                  <a:srgbClr val="000000"/>
                </a:solidFill>
                <a:latin typeface="TT Ramillas Bold"/>
                <a:ea typeface="TT Ramillas Bold"/>
                <a:cs typeface="TT Ramillas Bold"/>
                <a:sym typeface="TT Ramillas Bold"/>
              </a:rPr>
              <a:t>anteriores al perfeccionamiento del contrato</a:t>
            </a:r>
            <a:r>
              <a:rPr lang="en-US" sz="2199">
                <a:solidFill>
                  <a:srgbClr val="000000"/>
                </a:solidFill>
                <a:latin typeface="TT Ramillas"/>
                <a:ea typeface="TT Ramillas"/>
                <a:cs typeface="TT Ramillas"/>
                <a:sym typeface="TT Ramillas"/>
              </a:rPr>
              <a:t>. </a:t>
            </a:r>
          </a:p>
          <a:p>
            <a:pPr marL="0" lvl="0" indent="0" algn="just">
              <a:lnSpc>
                <a:spcPts val="3343"/>
              </a:lnSpc>
              <a:spcBef>
                <a:spcPct val="0"/>
              </a:spcBef>
            </a:pPr>
            <a:r>
              <a:rPr lang="en-US" sz="2199">
                <a:solidFill>
                  <a:srgbClr val="000000"/>
                </a:solidFill>
                <a:latin typeface="TT Ramillas"/>
                <a:ea typeface="TT Ramillas"/>
                <a:cs typeface="TT Ramillas"/>
                <a:sym typeface="TT Ramillas"/>
              </a:rPr>
              <a:t>72.3. No se pueden impugnar las contrataciones no sujetas a procedimiento competitivo ni las actuaciones que establece el reglamento.</a:t>
            </a:r>
          </a:p>
        </p:txBody>
      </p:sp>
      <p:sp>
        <p:nvSpPr>
          <p:cNvPr id="12" name="TextBox 12"/>
          <p:cNvSpPr txBox="1"/>
          <p:nvPr/>
        </p:nvSpPr>
        <p:spPr>
          <a:xfrm>
            <a:off x="5323375" y="3513079"/>
            <a:ext cx="6684400"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Artículo 72. Supuestos impugnables</a:t>
            </a:r>
          </a:p>
        </p:txBody>
      </p:sp>
      <p:sp>
        <p:nvSpPr>
          <p:cNvPr id="13" name="TextBox 13"/>
          <p:cNvSpPr txBox="1"/>
          <p:nvPr/>
        </p:nvSpPr>
        <p:spPr>
          <a:xfrm>
            <a:off x="1028700" y="9182100"/>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*Ley N° 32069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636875" cy="1296364"/>
            <a:chOff x="0" y="0"/>
            <a:chExt cx="2715365" cy="460935"/>
          </a:xfrm>
        </p:grpSpPr>
        <p:sp>
          <p:nvSpPr>
            <p:cNvPr id="5" name="Freeform 5"/>
            <p:cNvSpPr/>
            <p:nvPr/>
          </p:nvSpPr>
          <p:spPr>
            <a:xfrm>
              <a:off x="0" y="0"/>
              <a:ext cx="2715365" cy="460935"/>
            </a:xfrm>
            <a:custGeom>
              <a:avLst/>
              <a:gdLst/>
              <a:ahLst/>
              <a:cxnLst/>
              <a:rect l="l" t="t" r="r" b="b"/>
              <a:pathLst>
                <a:path w="2715365" h="460935">
                  <a:moveTo>
                    <a:pt x="0" y="0"/>
                  </a:moveTo>
                  <a:lnTo>
                    <a:pt x="2715365" y="0"/>
                  </a:lnTo>
                  <a:lnTo>
                    <a:pt x="2715365" y="460935"/>
                  </a:lnTo>
                  <a:lnTo>
                    <a:pt x="0" y="460935"/>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49903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245829" y="4885732"/>
            <a:ext cx="6390067" cy="3915368"/>
          </a:xfrm>
          <a:custGeom>
            <a:avLst/>
            <a:gdLst/>
            <a:ahLst/>
            <a:cxnLst/>
            <a:rect l="l" t="t" r="r" b="b"/>
            <a:pathLst>
              <a:path w="6390067" h="3915368">
                <a:moveTo>
                  <a:pt x="0" y="0"/>
                </a:moveTo>
                <a:lnTo>
                  <a:pt x="6390067" y="0"/>
                </a:lnTo>
                <a:lnTo>
                  <a:pt x="6390067" y="3915368"/>
                </a:lnTo>
                <a:lnTo>
                  <a:pt x="0" y="39153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PE"/>
          </a:p>
        </p:txBody>
      </p:sp>
      <p:sp>
        <p:nvSpPr>
          <p:cNvPr id="8" name="TextBox 8"/>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9" name="TextBox 9"/>
          <p:cNvSpPr txBox="1"/>
          <p:nvPr/>
        </p:nvSpPr>
        <p:spPr>
          <a:xfrm>
            <a:off x="1556276" y="3309545"/>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308. Improcedencia del recurso</a:t>
            </a:r>
          </a:p>
        </p:txBody>
      </p:sp>
      <p:sp>
        <p:nvSpPr>
          <p:cNvPr id="10" name="TextBox 10"/>
          <p:cNvSpPr txBox="1"/>
          <p:nvPr/>
        </p:nvSpPr>
        <p:spPr>
          <a:xfrm>
            <a:off x="1172704" y="9391650"/>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1" name="TextBox 11"/>
          <p:cNvSpPr txBox="1"/>
          <p:nvPr/>
        </p:nvSpPr>
        <p:spPr>
          <a:xfrm>
            <a:off x="1172704" y="4707636"/>
            <a:ext cx="7636875" cy="40934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g) El proveedor impugne la adjudicación de la buena pro, sin cuestionar la no admisión o descalificación de su oferta o, aun cuestionándola, no logra revertir de forma previa su condición de no admitido o descalificado del procedimiento. </a:t>
            </a:r>
          </a:p>
          <a:p>
            <a:pPr algn="just">
              <a:lnSpc>
                <a:spcPts val="3647"/>
              </a:lnSpc>
            </a:pPr>
            <a:r>
              <a:rPr lang="en-US" sz="2399">
                <a:solidFill>
                  <a:srgbClr val="F5F3F3"/>
                </a:solidFill>
                <a:latin typeface="TT Ramillas"/>
                <a:ea typeface="TT Ramillas"/>
                <a:cs typeface="TT Ramillas"/>
                <a:sym typeface="TT Ramillas"/>
              </a:rPr>
              <a:t>h) Sea interpuesto por el postor ganador de la buena pro.</a:t>
            </a:r>
          </a:p>
          <a:p>
            <a:pPr algn="just">
              <a:lnSpc>
                <a:spcPts val="3647"/>
              </a:lnSpc>
              <a:spcBef>
                <a:spcPct val="0"/>
              </a:spcBef>
            </a:pPr>
            <a:r>
              <a:rPr lang="en-US" sz="2399">
                <a:solidFill>
                  <a:srgbClr val="F5F3F3"/>
                </a:solidFill>
                <a:latin typeface="TT Ramillas"/>
                <a:ea typeface="TT Ramillas"/>
                <a:cs typeface="TT Ramillas"/>
                <a:sym typeface="TT Ramillas"/>
              </a:rPr>
              <a:t>i) No exista conexión lógica entre los hechos expuestos en el recurso y su petitorio. </a:t>
            </a:r>
          </a:p>
        </p:txBody>
      </p:sp>
      <p:sp>
        <p:nvSpPr>
          <p:cNvPr id="12" name="TextBox 12"/>
          <p:cNvSpPr txBox="1"/>
          <p:nvPr/>
        </p:nvSpPr>
        <p:spPr>
          <a:xfrm>
            <a:off x="9622425" y="3207972"/>
            <a:ext cx="7636875" cy="8930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j) El impugnante carezca de interés para obrar o legitimidad procesal.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636875" cy="1296364"/>
            <a:chOff x="0" y="0"/>
            <a:chExt cx="2715365" cy="460935"/>
          </a:xfrm>
        </p:grpSpPr>
        <p:sp>
          <p:nvSpPr>
            <p:cNvPr id="5" name="Freeform 5"/>
            <p:cNvSpPr/>
            <p:nvPr/>
          </p:nvSpPr>
          <p:spPr>
            <a:xfrm>
              <a:off x="0" y="0"/>
              <a:ext cx="2715365" cy="460935"/>
            </a:xfrm>
            <a:custGeom>
              <a:avLst/>
              <a:gdLst/>
              <a:ahLst/>
              <a:cxnLst/>
              <a:rect l="l" t="t" r="r" b="b"/>
              <a:pathLst>
                <a:path w="2715365" h="460935">
                  <a:moveTo>
                    <a:pt x="0" y="0"/>
                  </a:moveTo>
                  <a:lnTo>
                    <a:pt x="2715365" y="0"/>
                  </a:lnTo>
                  <a:lnTo>
                    <a:pt x="2715365" y="460935"/>
                  </a:lnTo>
                  <a:lnTo>
                    <a:pt x="0" y="460935"/>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499035"/>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556276" y="3309545"/>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309. Garantía por la interposición</a:t>
            </a:r>
          </a:p>
        </p:txBody>
      </p:sp>
      <p:sp>
        <p:nvSpPr>
          <p:cNvPr id="9" name="TextBox 9"/>
          <p:cNvSpPr txBox="1"/>
          <p:nvPr/>
        </p:nvSpPr>
        <p:spPr>
          <a:xfrm>
            <a:off x="1172704" y="9391650"/>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172704" y="4707636"/>
            <a:ext cx="7636875" cy="40934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309.1. La </a:t>
            </a:r>
            <a:r>
              <a:rPr lang="en-US" sz="2399" b="1" i="1" u="sng">
                <a:solidFill>
                  <a:srgbClr val="F5F3F3"/>
                </a:solidFill>
                <a:latin typeface="TT Ramillas Bold Italics"/>
                <a:ea typeface="TT Ramillas Bold Italics"/>
                <a:cs typeface="TT Ramillas Bold Italics"/>
                <a:sym typeface="TT Ramillas Bold Italics"/>
              </a:rPr>
              <a:t>garantía que respalda la interposición del recurso de apelación es del 3% de la cuantía del procedimiento de selección o del ítem que se decida impugnar</a:t>
            </a:r>
            <a:r>
              <a:rPr lang="en-US" sz="2399">
                <a:solidFill>
                  <a:srgbClr val="F5F3F3"/>
                </a:solidFill>
                <a:latin typeface="TT Ramillas"/>
                <a:ea typeface="TT Ramillas"/>
                <a:cs typeface="TT Ramillas"/>
                <a:sym typeface="TT Ramillas"/>
              </a:rPr>
              <a:t>. En los procedimientos de selección según relación de ítems, el monto de la garantía se calcula en función del monto de contratación del ítem impugnado. En ningún caso la garantía es mayor a trescientas (300) UIT vigentes al interponerse el recurso de apelación.</a:t>
            </a:r>
          </a:p>
        </p:txBody>
      </p:sp>
      <p:sp>
        <p:nvSpPr>
          <p:cNvPr id="11" name="TextBox 11"/>
          <p:cNvSpPr txBox="1"/>
          <p:nvPr/>
        </p:nvSpPr>
        <p:spPr>
          <a:xfrm>
            <a:off x="9622425" y="3207972"/>
            <a:ext cx="7636875" cy="50078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309.2. Para el caso de interposición del recurso de apelación por las micro y pequeñas empresas, el monto de la garantía es del 0.5% de la cuantía del procedimiento de selección o del ítem que se decida impugnar, cuyo límite es de 25 UIT vigentes al momento de interponerse el recurso de apelación.</a:t>
            </a:r>
          </a:p>
          <a:p>
            <a:pPr algn="just">
              <a:lnSpc>
                <a:spcPts val="3647"/>
              </a:lnSpc>
              <a:spcBef>
                <a:spcPct val="0"/>
              </a:spcBef>
            </a:pPr>
            <a:r>
              <a:rPr lang="en-US" sz="2399">
                <a:solidFill>
                  <a:srgbClr val="F5F3F3"/>
                </a:solidFill>
                <a:latin typeface="TT Ramillas"/>
                <a:ea typeface="TT Ramillas"/>
                <a:cs typeface="TT Ramillas"/>
                <a:sym typeface="TT Ramillas"/>
              </a:rPr>
              <a:t>309.3. La garantía cumple los mismos requisitos previstos para las garantías contractuales reguladas en la Ley. Asimismo, la garantía puede consistir en un depósito en la cuenta bancaria de la entidad contratante o del OECE, según corresponda.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028700" y="3139802"/>
            <a:ext cx="7636875" cy="1296364"/>
            <a:chOff x="0" y="0"/>
            <a:chExt cx="2715365" cy="460935"/>
          </a:xfrm>
        </p:grpSpPr>
        <p:sp>
          <p:nvSpPr>
            <p:cNvPr id="5" name="Freeform 5"/>
            <p:cNvSpPr/>
            <p:nvPr/>
          </p:nvSpPr>
          <p:spPr>
            <a:xfrm>
              <a:off x="0" y="0"/>
              <a:ext cx="2715365" cy="460935"/>
            </a:xfrm>
            <a:custGeom>
              <a:avLst/>
              <a:gdLst/>
              <a:ahLst/>
              <a:cxnLst/>
              <a:rect l="l" t="t" r="r" b="b"/>
              <a:pathLst>
                <a:path w="2715365" h="460935">
                  <a:moveTo>
                    <a:pt x="0" y="0"/>
                  </a:moveTo>
                  <a:lnTo>
                    <a:pt x="2715365" y="0"/>
                  </a:lnTo>
                  <a:lnTo>
                    <a:pt x="2715365" y="460935"/>
                  </a:lnTo>
                  <a:lnTo>
                    <a:pt x="0" y="460935"/>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49903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9622425" y="6172200"/>
            <a:ext cx="4077393" cy="4114800"/>
          </a:xfrm>
          <a:custGeom>
            <a:avLst/>
            <a:gdLst/>
            <a:ahLst/>
            <a:cxnLst/>
            <a:rect l="l" t="t" r="r" b="b"/>
            <a:pathLst>
              <a:path w="4077393" h="4114800">
                <a:moveTo>
                  <a:pt x="0" y="0"/>
                </a:moveTo>
                <a:lnTo>
                  <a:pt x="4077393" y="0"/>
                </a:lnTo>
                <a:lnTo>
                  <a:pt x="407739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PE"/>
          </a:p>
        </p:txBody>
      </p:sp>
      <p:sp>
        <p:nvSpPr>
          <p:cNvPr id="8" name="TextBox 8"/>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9" name="TextBox 9"/>
          <p:cNvSpPr txBox="1"/>
          <p:nvPr/>
        </p:nvSpPr>
        <p:spPr>
          <a:xfrm>
            <a:off x="1412272" y="3165175"/>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309. Garantía por la interposición</a:t>
            </a:r>
          </a:p>
        </p:txBody>
      </p:sp>
      <p:sp>
        <p:nvSpPr>
          <p:cNvPr id="10" name="TextBox 10"/>
          <p:cNvSpPr txBox="1"/>
          <p:nvPr/>
        </p:nvSpPr>
        <p:spPr>
          <a:xfrm>
            <a:off x="1028700" y="9588208"/>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1" name="TextBox 11"/>
          <p:cNvSpPr txBox="1"/>
          <p:nvPr/>
        </p:nvSpPr>
        <p:spPr>
          <a:xfrm>
            <a:off x="1028700" y="4503492"/>
            <a:ext cx="7636875" cy="50078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309.4. En caso el recurso de apelación se presente ante la entidad contratante, la garantía tiene un plazo mínimo de vigencia de veinte días calendario, contabilizados desde el día siguiente de su emisión; de presentarse ante el TCP, la garantía tiene un plazo mínimo de vigencia de sesenta días calendario, contabilizados desde el día siguiente de su emisión; debiendo ser renovada, en cualquiera de los casos, hasta el momento en que se agote la vía administrativa, siendo obligación del impugnante realizar dichas renovaciones en forma oportuna. (...)</a:t>
            </a:r>
          </a:p>
        </p:txBody>
      </p:sp>
      <p:sp>
        <p:nvSpPr>
          <p:cNvPr id="12" name="TextBox 12"/>
          <p:cNvSpPr txBox="1"/>
          <p:nvPr/>
        </p:nvSpPr>
        <p:spPr>
          <a:xfrm>
            <a:off x="9622425" y="3063602"/>
            <a:ext cx="7636875" cy="27218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En el supuesto que la garantía no fuese renovada hasta la fecha consignada como vencimiento de esta, es ejecutada para constituir un depósito en la cuenta bancaria de la entidad contratante o del OECE, el cual se mantiene hasta el agotamiento de la vía administrativa.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957480" y="3309881"/>
            <a:ext cx="10373041" cy="3941163"/>
          </a:xfrm>
          <a:prstGeom prst="rect">
            <a:avLst/>
          </a:prstGeom>
        </p:spPr>
        <p:txBody>
          <a:bodyPr lIns="0" tIns="0" rIns="0" bIns="0" rtlCol="0" anchor="t">
            <a:spAutoFit/>
          </a:bodyPr>
          <a:lstStyle/>
          <a:p>
            <a:pPr algn="ctr">
              <a:lnSpc>
                <a:spcPts val="7766"/>
              </a:lnSpc>
            </a:pPr>
            <a:r>
              <a:rPr lang="en-US" sz="6812">
                <a:solidFill>
                  <a:srgbClr val="000000"/>
                </a:solidFill>
                <a:latin typeface="TT Ramillas"/>
                <a:ea typeface="TT Ramillas"/>
                <a:cs typeface="TT Ramillas"/>
                <a:sym typeface="TT Ramillas"/>
              </a:rPr>
              <a:t>RECURSO DE APELACIÓN</a:t>
            </a:r>
          </a:p>
          <a:p>
            <a:pPr algn="ctr">
              <a:lnSpc>
                <a:spcPts val="4916"/>
              </a:lnSpc>
            </a:pPr>
            <a:endParaRPr lang="en-US" sz="6812">
              <a:solidFill>
                <a:srgbClr val="000000"/>
              </a:solidFill>
              <a:latin typeface="TT Ramillas"/>
              <a:ea typeface="TT Ramillas"/>
              <a:cs typeface="TT Ramillas"/>
              <a:sym typeface="TT Ramillas"/>
            </a:endParaRPr>
          </a:p>
          <a:p>
            <a:pPr algn="ctr">
              <a:lnSpc>
                <a:spcPts val="4916"/>
              </a:lnSpc>
            </a:pPr>
            <a:r>
              <a:rPr lang="en-US" sz="4313">
                <a:solidFill>
                  <a:srgbClr val="000000"/>
                </a:solidFill>
                <a:latin typeface="TT Ramillas"/>
                <a:ea typeface="TT Ramillas"/>
                <a:cs typeface="TT Ramillas"/>
                <a:sym typeface="TT Ramillas"/>
              </a:rPr>
              <a:t>PROCEDIMIENTO O TRAMITACIÓN</a:t>
            </a:r>
          </a:p>
          <a:p>
            <a:pPr marL="0" lvl="0" indent="0" algn="ctr">
              <a:lnSpc>
                <a:spcPts val="2978"/>
              </a:lnSpc>
              <a:spcBef>
                <a:spcPct val="0"/>
              </a:spcBef>
            </a:pPr>
            <a:r>
              <a:rPr lang="en-US" sz="2613" b="1" i="1">
                <a:solidFill>
                  <a:srgbClr val="000000"/>
                </a:solidFill>
                <a:latin typeface="TT Ramillas Bold Italics"/>
                <a:ea typeface="TT Ramillas Bold Italics"/>
                <a:cs typeface="TT Ramillas Bold Italics"/>
                <a:sym typeface="TT Ramillas Bold Italics"/>
              </a:rPr>
              <a:t>REGLAMENTO DE LA LEY N° 32069, LEY GENERAL DE CONTRATACIONES PÚBLICAS.</a:t>
            </a:r>
          </a:p>
        </p:txBody>
      </p:sp>
      <p:sp>
        <p:nvSpPr>
          <p:cNvPr id="3" name="Freeform 3"/>
          <p:cNvSpPr/>
          <p:nvPr/>
        </p:nvSpPr>
        <p:spPr>
          <a:xfrm>
            <a:off x="7918632" y="1763721"/>
            <a:ext cx="2450737" cy="1234559"/>
          </a:xfrm>
          <a:custGeom>
            <a:avLst/>
            <a:gdLst/>
            <a:ahLst/>
            <a:cxnLst/>
            <a:rect l="l" t="t" r="r" b="b"/>
            <a:pathLst>
              <a:path w="2450737" h="1234559">
                <a:moveTo>
                  <a:pt x="0" y="0"/>
                </a:moveTo>
                <a:lnTo>
                  <a:pt x="2450736" y="0"/>
                </a:lnTo>
                <a:lnTo>
                  <a:pt x="2450736" y="1234559"/>
                </a:lnTo>
                <a:lnTo>
                  <a:pt x="0" y="12345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TextBox 4"/>
          <p:cNvSpPr txBox="1"/>
          <p:nvPr/>
        </p:nvSpPr>
        <p:spPr>
          <a:xfrm>
            <a:off x="12912686" y="6792003"/>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689463"/>
            <a:ext cx="11581777" cy="1871190"/>
          </a:xfrm>
          <a:prstGeom prst="rect">
            <a:avLst/>
          </a:prstGeom>
        </p:spPr>
        <p:txBody>
          <a:bodyPr lIns="0" tIns="0" rIns="0" bIns="0" rtlCol="0" anchor="t">
            <a:spAutoFit/>
          </a:bodyPr>
          <a:lstStyle/>
          <a:p>
            <a:pPr algn="l">
              <a:lnSpc>
                <a:spcPts val="4916"/>
              </a:lnSpc>
            </a:pPr>
            <a:r>
              <a:rPr lang="en-US" sz="4313">
                <a:solidFill>
                  <a:srgbClr val="000000"/>
                </a:solidFill>
                <a:latin typeface="TT Ramillas"/>
                <a:ea typeface="TT Ramillas"/>
                <a:cs typeface="TT Ramillas"/>
                <a:sym typeface="TT Ramillas"/>
              </a:rPr>
              <a:t>TÍTULO X</a:t>
            </a:r>
          </a:p>
          <a:p>
            <a:pPr algn="l">
              <a:lnSpc>
                <a:spcPts val="4916"/>
              </a:lnSpc>
            </a:pPr>
            <a:r>
              <a:rPr lang="en-US" sz="4313">
                <a:solidFill>
                  <a:srgbClr val="000000"/>
                </a:solidFill>
                <a:latin typeface="TT Ramillas"/>
                <a:ea typeface="TT Ramillas"/>
                <a:cs typeface="TT Ramillas"/>
                <a:sym typeface="TT Ramillas"/>
              </a:rPr>
              <a:t>SOLUCIÓN DE CONTROVERSIAS PREVIAS AL</a:t>
            </a:r>
          </a:p>
          <a:p>
            <a:pPr marL="0" lvl="0" indent="0" algn="l">
              <a:lnSpc>
                <a:spcPts val="4916"/>
              </a:lnSpc>
              <a:spcBef>
                <a:spcPct val="0"/>
              </a:spcBef>
            </a:pPr>
            <a:r>
              <a:rPr lang="en-US" sz="4313">
                <a:solidFill>
                  <a:srgbClr val="000000"/>
                </a:solidFill>
                <a:latin typeface="TT Ramillas"/>
                <a:ea typeface="TT Ramillas"/>
                <a:cs typeface="TT Ramillas"/>
                <a:sym typeface="TT Ramillas"/>
              </a:rPr>
              <a:t>PERFECCIONAMIENTO DEL CONTRATO*</a:t>
            </a:r>
          </a:p>
        </p:txBody>
      </p:sp>
      <p:sp>
        <p:nvSpPr>
          <p:cNvPr id="3" name="TextBox 3"/>
          <p:cNvSpPr txBox="1"/>
          <p:nvPr/>
        </p:nvSpPr>
        <p:spPr>
          <a:xfrm>
            <a:off x="3119536" y="2683141"/>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310. Procedimiento ante la entidad contratante</a:t>
            </a:r>
          </a:p>
        </p:txBody>
      </p:sp>
      <p:grpSp>
        <p:nvGrpSpPr>
          <p:cNvPr id="4" name="Group 4"/>
          <p:cNvGrpSpPr/>
          <p:nvPr/>
        </p:nvGrpSpPr>
        <p:grpSpPr>
          <a:xfrm>
            <a:off x="-1307930" y="-535143"/>
            <a:ext cx="3020465" cy="11934400"/>
            <a:chOff x="0" y="0"/>
            <a:chExt cx="795514" cy="3143216"/>
          </a:xfrm>
        </p:grpSpPr>
        <p:sp>
          <p:nvSpPr>
            <p:cNvPr id="5" name="Freeform 5"/>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6" name="TextBox 6"/>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8" name="Freeform 8"/>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9" name="TextBox 9"/>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grpSp>
        <p:nvGrpSpPr>
          <p:cNvPr id="10" name="Group 10"/>
          <p:cNvGrpSpPr/>
          <p:nvPr/>
        </p:nvGrpSpPr>
        <p:grpSpPr>
          <a:xfrm>
            <a:off x="3119536" y="3559551"/>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1</a:t>
              </a:r>
            </a:p>
          </p:txBody>
        </p:sp>
      </p:grpSp>
      <p:sp>
        <p:nvSpPr>
          <p:cNvPr id="13" name="TextBox 13"/>
          <p:cNvSpPr txBox="1"/>
          <p:nvPr/>
        </p:nvSpPr>
        <p:spPr>
          <a:xfrm>
            <a:off x="4432233" y="3483351"/>
            <a:ext cx="6033885" cy="12440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presentación del recurso de apelación se registra en la Pladicop al día siguiente de haber sido interpuesto.</a:t>
            </a:r>
          </a:p>
        </p:txBody>
      </p:sp>
      <p:sp>
        <p:nvSpPr>
          <p:cNvPr id="14" name="TextBox 14"/>
          <p:cNvSpPr txBox="1"/>
          <p:nvPr/>
        </p:nvSpPr>
        <p:spPr>
          <a:xfrm>
            <a:off x="4432233" y="5067300"/>
            <a:ext cx="6033885" cy="41777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De haberse interpuesto dos o más recursos de apelación respecto de un mismo procedimiento de selección o ítem, la entidad contratante los acumula a fin de resolverlos de manera conjunta, siempre que los mismos guarden correspondencia. La acumulación se efectúa al procedimiento de impugnación más antiguo. Producida la acumulación, el plazo para emitir resolución se contabiliza a partir del último recurso interpuesto o subsanado.</a:t>
            </a:r>
          </a:p>
        </p:txBody>
      </p:sp>
      <p:grpSp>
        <p:nvGrpSpPr>
          <p:cNvPr id="15" name="Group 15"/>
          <p:cNvGrpSpPr/>
          <p:nvPr/>
        </p:nvGrpSpPr>
        <p:grpSpPr>
          <a:xfrm>
            <a:off x="3119536" y="5143500"/>
            <a:ext cx="935487" cy="93548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2</a:t>
              </a:r>
            </a:p>
          </p:txBody>
        </p:sp>
      </p:grpSp>
      <p:sp>
        <p:nvSpPr>
          <p:cNvPr id="18" name="TextBox 18"/>
          <p:cNvSpPr txBox="1"/>
          <p:nvPr/>
        </p:nvSpPr>
        <p:spPr>
          <a:xfrm>
            <a:off x="11977648" y="4418838"/>
            <a:ext cx="5281652" cy="41777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entidad contratante corre traslado de la apelación a los postores que tengan interés directo en la resolución del recurso, al día hábil siguiente de la presentación del recurso o desde la subsanación de las omisiones advertidas en su presentación, según corresponda. Esta notifi cación se efectúa a través de la publicación del recurso de apelación y sus anexos en la Pladicop.</a:t>
            </a:r>
          </a:p>
        </p:txBody>
      </p:sp>
      <p:grpSp>
        <p:nvGrpSpPr>
          <p:cNvPr id="19" name="Group 19"/>
          <p:cNvGrpSpPr/>
          <p:nvPr/>
        </p:nvGrpSpPr>
        <p:grpSpPr>
          <a:xfrm>
            <a:off x="10847118" y="4495038"/>
            <a:ext cx="935487" cy="93548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3</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689463"/>
            <a:ext cx="11581777" cy="1871190"/>
          </a:xfrm>
          <a:prstGeom prst="rect">
            <a:avLst/>
          </a:prstGeom>
        </p:spPr>
        <p:txBody>
          <a:bodyPr lIns="0" tIns="0" rIns="0" bIns="0" rtlCol="0" anchor="t">
            <a:spAutoFit/>
          </a:bodyPr>
          <a:lstStyle/>
          <a:p>
            <a:pPr algn="l">
              <a:lnSpc>
                <a:spcPts val="4916"/>
              </a:lnSpc>
            </a:pPr>
            <a:r>
              <a:rPr lang="en-US" sz="4313">
                <a:solidFill>
                  <a:srgbClr val="000000"/>
                </a:solidFill>
                <a:latin typeface="TT Ramillas"/>
                <a:ea typeface="TT Ramillas"/>
                <a:cs typeface="TT Ramillas"/>
                <a:sym typeface="TT Ramillas"/>
              </a:rPr>
              <a:t>TÍTULO X</a:t>
            </a:r>
          </a:p>
          <a:p>
            <a:pPr algn="l">
              <a:lnSpc>
                <a:spcPts val="4916"/>
              </a:lnSpc>
            </a:pPr>
            <a:r>
              <a:rPr lang="en-US" sz="4313">
                <a:solidFill>
                  <a:srgbClr val="000000"/>
                </a:solidFill>
                <a:latin typeface="TT Ramillas"/>
                <a:ea typeface="TT Ramillas"/>
                <a:cs typeface="TT Ramillas"/>
                <a:sym typeface="TT Ramillas"/>
              </a:rPr>
              <a:t>SOLUCIÓN DE CONTROVERSIAS PREVIAS AL</a:t>
            </a:r>
          </a:p>
          <a:p>
            <a:pPr marL="0" lvl="0" indent="0" algn="l">
              <a:lnSpc>
                <a:spcPts val="4916"/>
              </a:lnSpc>
              <a:spcBef>
                <a:spcPct val="0"/>
              </a:spcBef>
            </a:pPr>
            <a:r>
              <a:rPr lang="en-US" sz="4313">
                <a:solidFill>
                  <a:srgbClr val="000000"/>
                </a:solidFill>
                <a:latin typeface="TT Ramillas"/>
                <a:ea typeface="TT Ramillas"/>
                <a:cs typeface="TT Ramillas"/>
                <a:sym typeface="TT Ramillas"/>
              </a:rPr>
              <a:t>PERFECCIONAMIENTO DEL CONTRATO*</a:t>
            </a:r>
          </a:p>
        </p:txBody>
      </p:sp>
      <p:sp>
        <p:nvSpPr>
          <p:cNvPr id="3" name="TextBox 3"/>
          <p:cNvSpPr txBox="1"/>
          <p:nvPr/>
        </p:nvSpPr>
        <p:spPr>
          <a:xfrm>
            <a:off x="3119536" y="2683141"/>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310. Procedimiento ante la entidad contratante</a:t>
            </a:r>
          </a:p>
        </p:txBody>
      </p:sp>
      <p:grpSp>
        <p:nvGrpSpPr>
          <p:cNvPr id="4" name="Group 4"/>
          <p:cNvGrpSpPr/>
          <p:nvPr/>
        </p:nvGrpSpPr>
        <p:grpSpPr>
          <a:xfrm>
            <a:off x="-1307930" y="-535143"/>
            <a:ext cx="3020465" cy="11934400"/>
            <a:chOff x="0" y="0"/>
            <a:chExt cx="795514" cy="3143216"/>
          </a:xfrm>
        </p:grpSpPr>
        <p:sp>
          <p:nvSpPr>
            <p:cNvPr id="5" name="Freeform 5"/>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6" name="TextBox 6"/>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8" name="Freeform 8"/>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9" name="TextBox 9"/>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grpSp>
        <p:nvGrpSpPr>
          <p:cNvPr id="10" name="Group 10"/>
          <p:cNvGrpSpPr/>
          <p:nvPr/>
        </p:nvGrpSpPr>
        <p:grpSpPr>
          <a:xfrm>
            <a:off x="3119536" y="3662436"/>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4</a:t>
              </a:r>
            </a:p>
          </p:txBody>
        </p:sp>
      </p:grpSp>
      <p:sp>
        <p:nvSpPr>
          <p:cNvPr id="13" name="TextBox 13"/>
          <p:cNvSpPr txBox="1"/>
          <p:nvPr/>
        </p:nvSpPr>
        <p:spPr>
          <a:xfrm>
            <a:off x="4266321" y="3586236"/>
            <a:ext cx="4644103" cy="41777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El postor o postores emplazados pueden absolver el traslado del recurso interpuesto en un plazo no mayor a tres días hábiles, contabilizados a partir del día siguiente de notificado a través de la Pladicop. Dicha absolución es publicada en la Pladicop. La entidad contratante resuelve con la absolución del traslado o sin ella.</a:t>
            </a:r>
          </a:p>
        </p:txBody>
      </p:sp>
      <p:grpSp>
        <p:nvGrpSpPr>
          <p:cNvPr id="14" name="Group 14"/>
          <p:cNvGrpSpPr/>
          <p:nvPr/>
        </p:nvGrpSpPr>
        <p:grpSpPr>
          <a:xfrm>
            <a:off x="9589968" y="3662436"/>
            <a:ext cx="935487" cy="9354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5</a:t>
              </a:r>
            </a:p>
          </p:txBody>
        </p:sp>
      </p:grpSp>
      <p:sp>
        <p:nvSpPr>
          <p:cNvPr id="17" name="TextBox 17"/>
          <p:cNvSpPr txBox="1"/>
          <p:nvPr/>
        </p:nvSpPr>
        <p:spPr>
          <a:xfrm>
            <a:off x="10735005" y="3586236"/>
            <a:ext cx="5193294" cy="54350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Las partes formulan sus pretensiones y ofrecen los medios probatorios en el escrito que contiene el recurso de apelación y en el escrito de absolución de traslado del recurso de apelación, presentados dentro del plazo legal. La determinación de puntos controvertidos se sujeta a lo expuesto por las partes en dichos escritos, sin perjuicio de la presentación de pruebas y documentos adicionales que coadyuven a la resolución de dicho procedimiento, presentados dentro del plazo legal.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689463"/>
            <a:ext cx="11581777" cy="1871190"/>
          </a:xfrm>
          <a:prstGeom prst="rect">
            <a:avLst/>
          </a:prstGeom>
        </p:spPr>
        <p:txBody>
          <a:bodyPr lIns="0" tIns="0" rIns="0" bIns="0" rtlCol="0" anchor="t">
            <a:spAutoFit/>
          </a:bodyPr>
          <a:lstStyle/>
          <a:p>
            <a:pPr algn="l">
              <a:lnSpc>
                <a:spcPts val="4916"/>
              </a:lnSpc>
            </a:pPr>
            <a:r>
              <a:rPr lang="en-US" sz="4313">
                <a:solidFill>
                  <a:srgbClr val="000000"/>
                </a:solidFill>
                <a:latin typeface="TT Ramillas"/>
                <a:ea typeface="TT Ramillas"/>
                <a:cs typeface="TT Ramillas"/>
                <a:sym typeface="TT Ramillas"/>
              </a:rPr>
              <a:t>TÍTULO X</a:t>
            </a:r>
          </a:p>
          <a:p>
            <a:pPr algn="l">
              <a:lnSpc>
                <a:spcPts val="4916"/>
              </a:lnSpc>
            </a:pPr>
            <a:r>
              <a:rPr lang="en-US" sz="4313">
                <a:solidFill>
                  <a:srgbClr val="000000"/>
                </a:solidFill>
                <a:latin typeface="TT Ramillas"/>
                <a:ea typeface="TT Ramillas"/>
                <a:cs typeface="TT Ramillas"/>
                <a:sym typeface="TT Ramillas"/>
              </a:rPr>
              <a:t>SOLUCIÓN DE CONTROVERSIAS PREVIAS AL</a:t>
            </a:r>
          </a:p>
          <a:p>
            <a:pPr marL="0" lvl="0" indent="0" algn="l">
              <a:lnSpc>
                <a:spcPts val="4916"/>
              </a:lnSpc>
              <a:spcBef>
                <a:spcPct val="0"/>
              </a:spcBef>
            </a:pPr>
            <a:r>
              <a:rPr lang="en-US" sz="4313">
                <a:solidFill>
                  <a:srgbClr val="000000"/>
                </a:solidFill>
                <a:latin typeface="TT Ramillas"/>
                <a:ea typeface="TT Ramillas"/>
                <a:cs typeface="TT Ramillas"/>
                <a:sym typeface="TT Ramillas"/>
              </a:rPr>
              <a:t>PERFECCIONAMIENTO DEL CONTRATO*</a:t>
            </a:r>
          </a:p>
        </p:txBody>
      </p:sp>
      <p:sp>
        <p:nvSpPr>
          <p:cNvPr id="3" name="TextBox 3"/>
          <p:cNvSpPr txBox="1"/>
          <p:nvPr/>
        </p:nvSpPr>
        <p:spPr>
          <a:xfrm>
            <a:off x="3119536" y="2683141"/>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310. Procedimiento ante la entidad contratante</a:t>
            </a:r>
          </a:p>
        </p:txBody>
      </p:sp>
      <p:grpSp>
        <p:nvGrpSpPr>
          <p:cNvPr id="4" name="Group 4"/>
          <p:cNvGrpSpPr/>
          <p:nvPr/>
        </p:nvGrpSpPr>
        <p:grpSpPr>
          <a:xfrm>
            <a:off x="-1307930" y="-535143"/>
            <a:ext cx="3020465" cy="11934400"/>
            <a:chOff x="0" y="0"/>
            <a:chExt cx="795514" cy="3143216"/>
          </a:xfrm>
        </p:grpSpPr>
        <p:sp>
          <p:nvSpPr>
            <p:cNvPr id="5" name="Freeform 5"/>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6" name="TextBox 6"/>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8" name="Freeform 8"/>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9" name="TextBox 9"/>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grpSp>
        <p:nvGrpSpPr>
          <p:cNvPr id="10" name="Group 10"/>
          <p:cNvGrpSpPr/>
          <p:nvPr/>
        </p:nvGrpSpPr>
        <p:grpSpPr>
          <a:xfrm>
            <a:off x="3119536" y="3662436"/>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6</a:t>
              </a:r>
            </a:p>
          </p:txBody>
        </p:sp>
      </p:grpSp>
      <p:sp>
        <p:nvSpPr>
          <p:cNvPr id="13" name="TextBox 13"/>
          <p:cNvSpPr txBox="1"/>
          <p:nvPr/>
        </p:nvSpPr>
        <p:spPr>
          <a:xfrm>
            <a:off x="4266321" y="3586236"/>
            <a:ext cx="4644103"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Al interponer el recurso o al absolverlo, el impugnante o los postores pueden solicitar el uso de la palabra, actuación que se realiza dentro de los tres días hábiles siguientes de culminado el plazo para la absolución del traslado del recurso de apelación.</a:t>
            </a:r>
          </a:p>
        </p:txBody>
      </p:sp>
      <p:grpSp>
        <p:nvGrpSpPr>
          <p:cNvPr id="14" name="Group 14"/>
          <p:cNvGrpSpPr/>
          <p:nvPr/>
        </p:nvGrpSpPr>
        <p:grpSpPr>
          <a:xfrm>
            <a:off x="9589968" y="3662436"/>
            <a:ext cx="935487" cy="9354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7</a:t>
              </a:r>
            </a:p>
          </p:txBody>
        </p:sp>
      </p:grpSp>
      <p:sp>
        <p:nvSpPr>
          <p:cNvPr id="17" name="TextBox 17"/>
          <p:cNvSpPr txBox="1"/>
          <p:nvPr/>
        </p:nvSpPr>
        <p:spPr>
          <a:xfrm>
            <a:off x="10735005" y="3586236"/>
            <a:ext cx="5193294"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entidad contratante resuelve la apelación y notifica su decisión a través de la Pladicop en un plazo no mayor de diez días hábiles, contabilizados a partir del día siguiente de la presentación del recurso o la subsanación de las omisiones y/o defectos advertidos en su presentación.</a:t>
            </a:r>
          </a:p>
        </p:txBody>
      </p:sp>
      <p:sp>
        <p:nvSpPr>
          <p:cNvPr id="18" name="TextBox 18"/>
          <p:cNvSpPr txBox="1"/>
          <p:nvPr/>
        </p:nvSpPr>
        <p:spPr>
          <a:xfrm>
            <a:off x="3119536" y="7645575"/>
            <a:ext cx="12808762" cy="1208175"/>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310.2. A efectos de resolver el recurso de apelación, la autoridad de la gestión administrativa cuenta con la opinión previa de las áreas legal y técnicas, cautelando que en la decisión sobre la impugnación no intervengan los servidores que participaron en el procedimiento de selección.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689463"/>
            <a:ext cx="11581777" cy="1871190"/>
          </a:xfrm>
          <a:prstGeom prst="rect">
            <a:avLst/>
          </a:prstGeom>
        </p:spPr>
        <p:txBody>
          <a:bodyPr lIns="0" tIns="0" rIns="0" bIns="0" rtlCol="0" anchor="t">
            <a:spAutoFit/>
          </a:bodyPr>
          <a:lstStyle/>
          <a:p>
            <a:pPr algn="l">
              <a:lnSpc>
                <a:spcPts val="4916"/>
              </a:lnSpc>
            </a:pPr>
            <a:r>
              <a:rPr lang="en-US" sz="4313">
                <a:solidFill>
                  <a:srgbClr val="000000"/>
                </a:solidFill>
                <a:latin typeface="TT Ramillas"/>
                <a:ea typeface="TT Ramillas"/>
                <a:cs typeface="TT Ramillas"/>
                <a:sym typeface="TT Ramillas"/>
              </a:rPr>
              <a:t>TÍTULO X</a:t>
            </a:r>
          </a:p>
          <a:p>
            <a:pPr algn="l">
              <a:lnSpc>
                <a:spcPts val="4916"/>
              </a:lnSpc>
            </a:pPr>
            <a:r>
              <a:rPr lang="en-US" sz="4313">
                <a:solidFill>
                  <a:srgbClr val="000000"/>
                </a:solidFill>
                <a:latin typeface="TT Ramillas"/>
                <a:ea typeface="TT Ramillas"/>
                <a:cs typeface="TT Ramillas"/>
                <a:sym typeface="TT Ramillas"/>
              </a:rPr>
              <a:t>SOLUCIÓN DE CONTROVERSIAS PREVIAS AL</a:t>
            </a:r>
          </a:p>
          <a:p>
            <a:pPr marL="0" lvl="0" indent="0" algn="l">
              <a:lnSpc>
                <a:spcPts val="4916"/>
              </a:lnSpc>
              <a:spcBef>
                <a:spcPct val="0"/>
              </a:spcBef>
            </a:pPr>
            <a:r>
              <a:rPr lang="en-US" sz="4313">
                <a:solidFill>
                  <a:srgbClr val="000000"/>
                </a:solidFill>
                <a:latin typeface="TT Ramillas"/>
                <a:ea typeface="TT Ramillas"/>
                <a:cs typeface="TT Ramillas"/>
                <a:sym typeface="TT Ramillas"/>
              </a:rPr>
              <a:t>PERFECCIONAMIENTO DEL CONTRATO*</a:t>
            </a:r>
          </a:p>
        </p:txBody>
      </p:sp>
      <p:sp>
        <p:nvSpPr>
          <p:cNvPr id="3" name="TextBox 3"/>
          <p:cNvSpPr txBox="1"/>
          <p:nvPr/>
        </p:nvSpPr>
        <p:spPr>
          <a:xfrm>
            <a:off x="3119536" y="2683141"/>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311. Procedimiento ante el TCP</a:t>
            </a:r>
          </a:p>
        </p:txBody>
      </p:sp>
      <p:grpSp>
        <p:nvGrpSpPr>
          <p:cNvPr id="4" name="Group 4"/>
          <p:cNvGrpSpPr/>
          <p:nvPr/>
        </p:nvGrpSpPr>
        <p:grpSpPr>
          <a:xfrm>
            <a:off x="-1307930" y="-535143"/>
            <a:ext cx="3020465" cy="11934400"/>
            <a:chOff x="0" y="0"/>
            <a:chExt cx="795514" cy="3143216"/>
          </a:xfrm>
        </p:grpSpPr>
        <p:sp>
          <p:nvSpPr>
            <p:cNvPr id="5" name="Freeform 5"/>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6" name="TextBox 6"/>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8" name="Freeform 8"/>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9" name="TextBox 9"/>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grpSp>
        <p:nvGrpSpPr>
          <p:cNvPr id="10" name="Group 10"/>
          <p:cNvGrpSpPr/>
          <p:nvPr/>
        </p:nvGrpSpPr>
        <p:grpSpPr>
          <a:xfrm>
            <a:off x="3119536" y="3662436"/>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1</a:t>
              </a:r>
            </a:p>
          </p:txBody>
        </p:sp>
      </p:grpSp>
      <p:sp>
        <p:nvSpPr>
          <p:cNvPr id="13" name="TextBox 13"/>
          <p:cNvSpPr txBox="1"/>
          <p:nvPr/>
        </p:nvSpPr>
        <p:spPr>
          <a:xfrm>
            <a:off x="4266321" y="3586236"/>
            <a:ext cx="5114097" cy="58541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Al día hábil siguiente de la presentación del recurso o de la subsanación de las omisiones advertidas en su presentación, el TCP notifica a través de la Pladicop el recurso de apelación y sus anexos, a efectos que, dentro de un plazo no mayor de tres días hábiles, la entidad contratante registre el sustento técnico legal en el cual indique su posición respecto de los fundamentos del recurso interpuesto, y el postor o postores distintos al impugnante que pudieran verse afectados absuelvan el traslado del recurso.</a:t>
            </a:r>
          </a:p>
        </p:txBody>
      </p:sp>
      <p:grpSp>
        <p:nvGrpSpPr>
          <p:cNvPr id="14" name="Group 14"/>
          <p:cNvGrpSpPr/>
          <p:nvPr/>
        </p:nvGrpSpPr>
        <p:grpSpPr>
          <a:xfrm>
            <a:off x="9589968" y="3662436"/>
            <a:ext cx="935487" cy="9354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2</a:t>
              </a:r>
            </a:p>
          </p:txBody>
        </p:sp>
      </p:grpSp>
      <p:sp>
        <p:nvSpPr>
          <p:cNvPr id="17" name="TextBox 17"/>
          <p:cNvSpPr txBox="1"/>
          <p:nvPr/>
        </p:nvSpPr>
        <p:spPr>
          <a:xfrm>
            <a:off x="10735005" y="3586236"/>
            <a:ext cx="5637941"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En la misma oportunidad que se realiza dicha notificación, el expediente de apelación es remitido a la Sala respectiva, junto con la programación de la audiencia pública, la cual debe efectuarse en un plazo no menor de tres ni mayor de cinco días hábiles contabilizados desde del día siguiente de la notificación.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689463"/>
            <a:ext cx="11581777" cy="1871190"/>
          </a:xfrm>
          <a:prstGeom prst="rect">
            <a:avLst/>
          </a:prstGeom>
        </p:spPr>
        <p:txBody>
          <a:bodyPr lIns="0" tIns="0" rIns="0" bIns="0" rtlCol="0" anchor="t">
            <a:spAutoFit/>
          </a:bodyPr>
          <a:lstStyle/>
          <a:p>
            <a:pPr algn="l">
              <a:lnSpc>
                <a:spcPts val="4916"/>
              </a:lnSpc>
            </a:pPr>
            <a:r>
              <a:rPr lang="en-US" sz="4313">
                <a:solidFill>
                  <a:srgbClr val="000000"/>
                </a:solidFill>
                <a:latin typeface="TT Ramillas"/>
                <a:ea typeface="TT Ramillas"/>
                <a:cs typeface="TT Ramillas"/>
                <a:sym typeface="TT Ramillas"/>
              </a:rPr>
              <a:t>TÍTULO X</a:t>
            </a:r>
          </a:p>
          <a:p>
            <a:pPr algn="l">
              <a:lnSpc>
                <a:spcPts val="4916"/>
              </a:lnSpc>
            </a:pPr>
            <a:r>
              <a:rPr lang="en-US" sz="4313">
                <a:solidFill>
                  <a:srgbClr val="000000"/>
                </a:solidFill>
                <a:latin typeface="TT Ramillas"/>
                <a:ea typeface="TT Ramillas"/>
                <a:cs typeface="TT Ramillas"/>
                <a:sym typeface="TT Ramillas"/>
              </a:rPr>
              <a:t>SOLUCIÓN DE CONTROVERSIAS PREVIAS AL</a:t>
            </a:r>
          </a:p>
          <a:p>
            <a:pPr marL="0" lvl="0" indent="0" algn="l">
              <a:lnSpc>
                <a:spcPts val="4916"/>
              </a:lnSpc>
              <a:spcBef>
                <a:spcPct val="0"/>
              </a:spcBef>
            </a:pPr>
            <a:r>
              <a:rPr lang="en-US" sz="4313">
                <a:solidFill>
                  <a:srgbClr val="000000"/>
                </a:solidFill>
                <a:latin typeface="TT Ramillas"/>
                <a:ea typeface="TT Ramillas"/>
                <a:cs typeface="TT Ramillas"/>
                <a:sym typeface="TT Ramillas"/>
              </a:rPr>
              <a:t>PERFECCIONAMIENTO DEL CONTRATO*</a:t>
            </a:r>
          </a:p>
        </p:txBody>
      </p:sp>
      <p:sp>
        <p:nvSpPr>
          <p:cNvPr id="3" name="TextBox 3"/>
          <p:cNvSpPr txBox="1"/>
          <p:nvPr/>
        </p:nvSpPr>
        <p:spPr>
          <a:xfrm>
            <a:off x="3119536" y="2683141"/>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311. Procedimiento ante el TCP</a:t>
            </a:r>
          </a:p>
        </p:txBody>
      </p:sp>
      <p:grpSp>
        <p:nvGrpSpPr>
          <p:cNvPr id="4" name="Group 4"/>
          <p:cNvGrpSpPr/>
          <p:nvPr/>
        </p:nvGrpSpPr>
        <p:grpSpPr>
          <a:xfrm>
            <a:off x="-1307930" y="-535143"/>
            <a:ext cx="3020465" cy="11934400"/>
            <a:chOff x="0" y="0"/>
            <a:chExt cx="795514" cy="3143216"/>
          </a:xfrm>
        </p:grpSpPr>
        <p:sp>
          <p:nvSpPr>
            <p:cNvPr id="5" name="Freeform 5"/>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6" name="TextBox 6"/>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8" name="Freeform 8"/>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9" name="TextBox 9"/>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grpSp>
        <p:nvGrpSpPr>
          <p:cNvPr id="10" name="Group 10"/>
          <p:cNvGrpSpPr/>
          <p:nvPr/>
        </p:nvGrpSpPr>
        <p:grpSpPr>
          <a:xfrm>
            <a:off x="3119536" y="3662436"/>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3</a:t>
              </a:r>
            </a:p>
          </p:txBody>
        </p:sp>
      </p:grpSp>
      <p:sp>
        <p:nvSpPr>
          <p:cNvPr id="13" name="TextBox 13"/>
          <p:cNvSpPr txBox="1"/>
          <p:nvPr/>
        </p:nvSpPr>
        <p:spPr>
          <a:xfrm>
            <a:off x="4266321" y="3586236"/>
            <a:ext cx="5114097" cy="50159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El incumplimiento de la entidad contratante de registrar el informe o informes que comprenden el sustento referido en el numeral anterior es comunicado al Órgano de Control Institucional y/o de la Secretaría Técnica de Procedimientos Administrativos Disciplinarios de la entidad contratante para la determinación de las responsabilidades funcionales y/o administrativas, de corresponder.</a:t>
            </a:r>
          </a:p>
        </p:txBody>
      </p:sp>
      <p:grpSp>
        <p:nvGrpSpPr>
          <p:cNvPr id="14" name="Group 14"/>
          <p:cNvGrpSpPr/>
          <p:nvPr/>
        </p:nvGrpSpPr>
        <p:grpSpPr>
          <a:xfrm>
            <a:off x="9589968" y="3662436"/>
            <a:ext cx="935487" cy="9354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4</a:t>
              </a:r>
            </a:p>
          </p:txBody>
        </p:sp>
      </p:grpSp>
      <p:sp>
        <p:nvSpPr>
          <p:cNvPr id="17" name="TextBox 17"/>
          <p:cNvSpPr txBox="1"/>
          <p:nvPr/>
        </p:nvSpPr>
        <p:spPr>
          <a:xfrm>
            <a:off x="10735005" y="3586236"/>
            <a:ext cx="5637941" cy="4596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Las partes formulan sus pretensiones y ofrecen los medios probatorios en el escrito que contiene el recurso de apelación o al absolver el traslado, según corresponda, presentados dentro del plazo previsto. La determinación de puntos controvertidos se sujeta a lo expuesto por las partes en dichos escritos, sin perjuicio de la presentación de pruebas y documentos adicionales que coadyuven a la resolución de dicho procedimiento.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689463"/>
            <a:ext cx="11581777" cy="1871190"/>
          </a:xfrm>
          <a:prstGeom prst="rect">
            <a:avLst/>
          </a:prstGeom>
        </p:spPr>
        <p:txBody>
          <a:bodyPr lIns="0" tIns="0" rIns="0" bIns="0" rtlCol="0" anchor="t">
            <a:spAutoFit/>
          </a:bodyPr>
          <a:lstStyle/>
          <a:p>
            <a:pPr algn="l">
              <a:lnSpc>
                <a:spcPts val="4916"/>
              </a:lnSpc>
            </a:pPr>
            <a:r>
              <a:rPr lang="en-US" sz="4313">
                <a:solidFill>
                  <a:srgbClr val="000000"/>
                </a:solidFill>
                <a:latin typeface="TT Ramillas"/>
                <a:ea typeface="TT Ramillas"/>
                <a:cs typeface="TT Ramillas"/>
                <a:sym typeface="TT Ramillas"/>
              </a:rPr>
              <a:t>TÍTULO X</a:t>
            </a:r>
          </a:p>
          <a:p>
            <a:pPr algn="l">
              <a:lnSpc>
                <a:spcPts val="4916"/>
              </a:lnSpc>
            </a:pPr>
            <a:r>
              <a:rPr lang="en-US" sz="4313">
                <a:solidFill>
                  <a:srgbClr val="000000"/>
                </a:solidFill>
                <a:latin typeface="TT Ramillas"/>
                <a:ea typeface="TT Ramillas"/>
                <a:cs typeface="TT Ramillas"/>
                <a:sym typeface="TT Ramillas"/>
              </a:rPr>
              <a:t>SOLUCIÓN DE CONTROVERSIAS PREVIAS AL</a:t>
            </a:r>
          </a:p>
          <a:p>
            <a:pPr marL="0" lvl="0" indent="0" algn="l">
              <a:lnSpc>
                <a:spcPts val="4916"/>
              </a:lnSpc>
              <a:spcBef>
                <a:spcPct val="0"/>
              </a:spcBef>
            </a:pPr>
            <a:r>
              <a:rPr lang="en-US" sz="4313">
                <a:solidFill>
                  <a:srgbClr val="000000"/>
                </a:solidFill>
                <a:latin typeface="TT Ramillas"/>
                <a:ea typeface="TT Ramillas"/>
                <a:cs typeface="TT Ramillas"/>
                <a:sym typeface="TT Ramillas"/>
              </a:rPr>
              <a:t>PERFECCIONAMIENTO DEL CONTRATO*</a:t>
            </a:r>
          </a:p>
        </p:txBody>
      </p:sp>
      <p:sp>
        <p:nvSpPr>
          <p:cNvPr id="3" name="TextBox 3"/>
          <p:cNvSpPr txBox="1"/>
          <p:nvPr/>
        </p:nvSpPr>
        <p:spPr>
          <a:xfrm>
            <a:off x="3119536" y="2683141"/>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311. Procedimiento ante el TCP</a:t>
            </a:r>
          </a:p>
        </p:txBody>
      </p:sp>
      <p:grpSp>
        <p:nvGrpSpPr>
          <p:cNvPr id="4" name="Group 4"/>
          <p:cNvGrpSpPr/>
          <p:nvPr/>
        </p:nvGrpSpPr>
        <p:grpSpPr>
          <a:xfrm>
            <a:off x="-1307930" y="-535143"/>
            <a:ext cx="3020465" cy="11934400"/>
            <a:chOff x="0" y="0"/>
            <a:chExt cx="795514" cy="3143216"/>
          </a:xfrm>
        </p:grpSpPr>
        <p:sp>
          <p:nvSpPr>
            <p:cNvPr id="5" name="Freeform 5"/>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6" name="TextBox 6"/>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8" name="Freeform 8"/>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9" name="TextBox 9"/>
          <p:cNvSpPr txBox="1"/>
          <p:nvPr/>
        </p:nvSpPr>
        <p:spPr>
          <a:xfrm>
            <a:off x="3119536" y="9535398"/>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grpSp>
        <p:nvGrpSpPr>
          <p:cNvPr id="10" name="Group 10"/>
          <p:cNvGrpSpPr/>
          <p:nvPr/>
        </p:nvGrpSpPr>
        <p:grpSpPr>
          <a:xfrm>
            <a:off x="3119536" y="3662436"/>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5</a:t>
              </a:r>
            </a:p>
          </p:txBody>
        </p:sp>
      </p:grpSp>
      <p:sp>
        <p:nvSpPr>
          <p:cNvPr id="13" name="TextBox 13"/>
          <p:cNvSpPr txBox="1"/>
          <p:nvPr/>
        </p:nvSpPr>
        <p:spPr>
          <a:xfrm>
            <a:off x="4268678" y="3586236"/>
            <a:ext cx="5791390" cy="54350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sala puede solicitar información adicional a la entidad contratante, al impugnante y a terceros a fin de recabar la documentación necesaria para mejor resolver, antes y/o, luego de realizada la respectiva audiencia pública. El pedido de información adicional prorroga el plazo total de evaluación por el término necesario, el que no excede de diez días hábiles contabilizados desde que el expediente es recibido en sala. En caso de acumulación de expedientes, el plazo para evaluar se contabiliza a partir de la recepción del último expediente por la sala.</a:t>
            </a:r>
          </a:p>
        </p:txBody>
      </p:sp>
      <p:grpSp>
        <p:nvGrpSpPr>
          <p:cNvPr id="14" name="Group 14"/>
          <p:cNvGrpSpPr/>
          <p:nvPr/>
        </p:nvGrpSpPr>
        <p:grpSpPr>
          <a:xfrm>
            <a:off x="10288668" y="3662436"/>
            <a:ext cx="935487" cy="9354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6</a:t>
              </a:r>
            </a:p>
          </p:txBody>
        </p:sp>
      </p:grpSp>
      <p:sp>
        <p:nvSpPr>
          <p:cNvPr id="17" name="TextBox 17"/>
          <p:cNvSpPr txBox="1"/>
          <p:nvPr/>
        </p:nvSpPr>
        <p:spPr>
          <a:xfrm>
            <a:off x="11452755" y="3586236"/>
            <a:ext cx="5637941" cy="4596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oposición, omisión o demora en el cumplimiento de dicho mandato supone, sin excepción alguna, una vulneración al deber de colaboración con la administración que, en el caso de la entidad contratante se pone en conocimiento de su Órgano de Control Institucional y/o de la Secretaría Técnica de Procedimientos Administrativos Disciplinarios de la entidad contratante para la adopción de las medidas a que hubiere lugar.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957480" y="3309881"/>
            <a:ext cx="10373041" cy="2800830"/>
          </a:xfrm>
          <a:prstGeom prst="rect">
            <a:avLst/>
          </a:prstGeom>
        </p:spPr>
        <p:txBody>
          <a:bodyPr lIns="0" tIns="0" rIns="0" bIns="0" rtlCol="0" anchor="t">
            <a:spAutoFit/>
          </a:bodyPr>
          <a:lstStyle/>
          <a:p>
            <a:pPr algn="ctr">
              <a:lnSpc>
                <a:spcPts val="7766"/>
              </a:lnSpc>
            </a:pPr>
            <a:r>
              <a:rPr lang="en-US" sz="6812">
                <a:solidFill>
                  <a:srgbClr val="000000"/>
                </a:solidFill>
                <a:latin typeface="TT Ramillas"/>
                <a:ea typeface="TT Ramillas"/>
                <a:cs typeface="TT Ramillas"/>
                <a:sym typeface="TT Ramillas"/>
              </a:rPr>
              <a:t>RECURSO DE APELACIÓN</a:t>
            </a:r>
          </a:p>
          <a:p>
            <a:pPr algn="ctr">
              <a:lnSpc>
                <a:spcPts val="2864"/>
              </a:lnSpc>
            </a:pPr>
            <a:endParaRPr lang="en-US" sz="6812">
              <a:solidFill>
                <a:srgbClr val="000000"/>
              </a:solidFill>
              <a:latin typeface="TT Ramillas"/>
              <a:ea typeface="TT Ramillas"/>
              <a:cs typeface="TT Ramillas"/>
              <a:sym typeface="TT Ramillas"/>
            </a:endParaRPr>
          </a:p>
          <a:p>
            <a:pPr marL="0" lvl="0" indent="0" algn="ctr">
              <a:lnSpc>
                <a:spcPts val="3776"/>
              </a:lnSpc>
              <a:spcBef>
                <a:spcPct val="0"/>
              </a:spcBef>
            </a:pPr>
            <a:r>
              <a:rPr lang="en-US" sz="3313" i="1">
                <a:solidFill>
                  <a:srgbClr val="000000"/>
                </a:solidFill>
                <a:latin typeface="TT Ramillas Italics"/>
                <a:ea typeface="TT Ramillas Italics"/>
                <a:cs typeface="TT Ramillas Italics"/>
                <a:sym typeface="TT Ramillas Italics"/>
              </a:rPr>
              <a:t>REVISAREMOS:</a:t>
            </a:r>
          </a:p>
        </p:txBody>
      </p:sp>
      <p:sp>
        <p:nvSpPr>
          <p:cNvPr id="3" name="Freeform 3"/>
          <p:cNvSpPr/>
          <p:nvPr/>
        </p:nvSpPr>
        <p:spPr>
          <a:xfrm>
            <a:off x="7918632" y="1763721"/>
            <a:ext cx="2450737" cy="1234559"/>
          </a:xfrm>
          <a:custGeom>
            <a:avLst/>
            <a:gdLst/>
            <a:ahLst/>
            <a:cxnLst/>
            <a:rect l="l" t="t" r="r" b="b"/>
            <a:pathLst>
              <a:path w="2450737" h="1234559">
                <a:moveTo>
                  <a:pt x="0" y="0"/>
                </a:moveTo>
                <a:lnTo>
                  <a:pt x="2450736" y="0"/>
                </a:lnTo>
                <a:lnTo>
                  <a:pt x="2450736" y="1234559"/>
                </a:lnTo>
                <a:lnTo>
                  <a:pt x="0" y="12345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649082" y="6651794"/>
            <a:ext cx="935487" cy="93548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822693" y="6566069"/>
            <a:ext cx="2705596" cy="2105534"/>
          </a:xfrm>
          <a:prstGeom prst="rect">
            <a:avLst/>
          </a:prstGeom>
        </p:spPr>
        <p:txBody>
          <a:bodyPr lIns="0" tIns="0" rIns="0" bIns="0" rtlCol="0" anchor="t">
            <a:spAutoFit/>
          </a:bodyPr>
          <a:lstStyle/>
          <a:p>
            <a:pPr marL="0" lvl="0" indent="0" algn="l">
              <a:lnSpc>
                <a:spcPts val="4255"/>
              </a:lnSpc>
              <a:spcBef>
                <a:spcPct val="0"/>
              </a:spcBef>
            </a:pPr>
            <a:r>
              <a:rPr lang="en-US" sz="2799">
                <a:solidFill>
                  <a:srgbClr val="000000"/>
                </a:solidFill>
                <a:latin typeface="TT Ramillas"/>
                <a:ea typeface="TT Ramillas"/>
                <a:cs typeface="TT Ramillas"/>
                <a:sym typeface="TT Ramillas"/>
              </a:rPr>
              <a:t>Ley N° 32069, Ley General de Contrataciones Públicas.</a:t>
            </a:r>
          </a:p>
        </p:txBody>
      </p:sp>
      <p:sp>
        <p:nvSpPr>
          <p:cNvPr id="8" name="TextBox 8"/>
          <p:cNvSpPr txBox="1"/>
          <p:nvPr/>
        </p:nvSpPr>
        <p:spPr>
          <a:xfrm>
            <a:off x="8083026" y="6566069"/>
            <a:ext cx="3101318" cy="2638934"/>
          </a:xfrm>
          <a:prstGeom prst="rect">
            <a:avLst/>
          </a:prstGeom>
        </p:spPr>
        <p:txBody>
          <a:bodyPr lIns="0" tIns="0" rIns="0" bIns="0" rtlCol="0" anchor="t">
            <a:spAutoFit/>
          </a:bodyPr>
          <a:lstStyle/>
          <a:p>
            <a:pPr marL="0" lvl="0" indent="0" algn="l">
              <a:lnSpc>
                <a:spcPts val="4255"/>
              </a:lnSpc>
              <a:spcBef>
                <a:spcPct val="0"/>
              </a:spcBef>
            </a:pPr>
            <a:r>
              <a:rPr lang="en-US" sz="2799">
                <a:solidFill>
                  <a:srgbClr val="000000"/>
                </a:solidFill>
                <a:latin typeface="TT Ramillas"/>
                <a:ea typeface="TT Ramillas"/>
                <a:cs typeface="TT Ramillas"/>
                <a:sym typeface="TT Ramillas"/>
              </a:rPr>
              <a:t>Ley N° 32187, Ley de Endeudamiento del Sector Público para el Año Fiscal 2025.</a:t>
            </a:r>
          </a:p>
        </p:txBody>
      </p:sp>
      <p:sp>
        <p:nvSpPr>
          <p:cNvPr id="9" name="TextBox 9"/>
          <p:cNvSpPr txBox="1"/>
          <p:nvPr/>
        </p:nvSpPr>
        <p:spPr>
          <a:xfrm>
            <a:off x="13741235" y="6566069"/>
            <a:ext cx="2578957" cy="2638934"/>
          </a:xfrm>
          <a:prstGeom prst="rect">
            <a:avLst/>
          </a:prstGeom>
        </p:spPr>
        <p:txBody>
          <a:bodyPr lIns="0" tIns="0" rIns="0" bIns="0" rtlCol="0" anchor="t">
            <a:spAutoFit/>
          </a:bodyPr>
          <a:lstStyle/>
          <a:p>
            <a:pPr marL="0" lvl="0" indent="0" algn="l">
              <a:lnSpc>
                <a:spcPts val="4255"/>
              </a:lnSpc>
              <a:spcBef>
                <a:spcPct val="0"/>
              </a:spcBef>
            </a:pPr>
            <a:r>
              <a:rPr lang="en-US" sz="2799">
                <a:solidFill>
                  <a:srgbClr val="000000"/>
                </a:solidFill>
                <a:latin typeface="TT Ramillas"/>
                <a:ea typeface="TT Ramillas"/>
                <a:cs typeface="TT Ramillas"/>
                <a:sym typeface="TT Ramillas"/>
              </a:rPr>
              <a:t>Reglamento de la Ley N° 32069, Ley General de Contrataciones Públicas.</a:t>
            </a:r>
          </a:p>
        </p:txBody>
      </p:sp>
      <p:grpSp>
        <p:nvGrpSpPr>
          <p:cNvPr id="10" name="Group 10"/>
          <p:cNvGrpSpPr/>
          <p:nvPr/>
        </p:nvGrpSpPr>
        <p:grpSpPr>
          <a:xfrm>
            <a:off x="6909415" y="6651794"/>
            <a:ext cx="935487" cy="9354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2567624" y="6651794"/>
            <a:ext cx="935487" cy="93548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994144" y="6792003"/>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1</a:t>
            </a:r>
          </a:p>
        </p:txBody>
      </p:sp>
      <p:sp>
        <p:nvSpPr>
          <p:cNvPr id="17" name="TextBox 17"/>
          <p:cNvSpPr txBox="1"/>
          <p:nvPr/>
        </p:nvSpPr>
        <p:spPr>
          <a:xfrm>
            <a:off x="7254477" y="6792003"/>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2</a:t>
            </a:r>
          </a:p>
        </p:txBody>
      </p:sp>
      <p:sp>
        <p:nvSpPr>
          <p:cNvPr id="18" name="TextBox 18"/>
          <p:cNvSpPr txBox="1"/>
          <p:nvPr/>
        </p:nvSpPr>
        <p:spPr>
          <a:xfrm>
            <a:off x="12912686" y="6792003"/>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119536" y="689463"/>
            <a:ext cx="11581777" cy="1871190"/>
          </a:xfrm>
          <a:prstGeom prst="rect">
            <a:avLst/>
          </a:prstGeom>
        </p:spPr>
        <p:txBody>
          <a:bodyPr lIns="0" tIns="0" rIns="0" bIns="0" rtlCol="0" anchor="t">
            <a:spAutoFit/>
          </a:bodyPr>
          <a:lstStyle/>
          <a:p>
            <a:pPr algn="l">
              <a:lnSpc>
                <a:spcPts val="4916"/>
              </a:lnSpc>
            </a:pPr>
            <a:r>
              <a:rPr lang="en-US" sz="4313">
                <a:solidFill>
                  <a:srgbClr val="000000"/>
                </a:solidFill>
                <a:latin typeface="TT Ramillas"/>
                <a:ea typeface="TT Ramillas"/>
                <a:cs typeface="TT Ramillas"/>
                <a:sym typeface="TT Ramillas"/>
              </a:rPr>
              <a:t>TÍTULO X</a:t>
            </a:r>
          </a:p>
          <a:p>
            <a:pPr algn="l">
              <a:lnSpc>
                <a:spcPts val="4916"/>
              </a:lnSpc>
            </a:pPr>
            <a:r>
              <a:rPr lang="en-US" sz="4313">
                <a:solidFill>
                  <a:srgbClr val="000000"/>
                </a:solidFill>
                <a:latin typeface="TT Ramillas"/>
                <a:ea typeface="TT Ramillas"/>
                <a:cs typeface="TT Ramillas"/>
                <a:sym typeface="TT Ramillas"/>
              </a:rPr>
              <a:t>SOLUCIÓN DE CONTROVERSIAS PREVIAS AL</a:t>
            </a:r>
          </a:p>
          <a:p>
            <a:pPr marL="0" lvl="0" indent="0" algn="l">
              <a:lnSpc>
                <a:spcPts val="4916"/>
              </a:lnSpc>
              <a:spcBef>
                <a:spcPct val="0"/>
              </a:spcBef>
            </a:pPr>
            <a:r>
              <a:rPr lang="en-US" sz="4313">
                <a:solidFill>
                  <a:srgbClr val="000000"/>
                </a:solidFill>
                <a:latin typeface="TT Ramillas"/>
                <a:ea typeface="TT Ramillas"/>
                <a:cs typeface="TT Ramillas"/>
                <a:sym typeface="TT Ramillas"/>
              </a:rPr>
              <a:t>PERFECCIONAMIENTO DEL CONTRATO*</a:t>
            </a:r>
          </a:p>
        </p:txBody>
      </p:sp>
      <p:grpSp>
        <p:nvGrpSpPr>
          <p:cNvPr id="3" name="Group 3"/>
          <p:cNvGrpSpPr/>
          <p:nvPr/>
        </p:nvGrpSpPr>
        <p:grpSpPr>
          <a:xfrm>
            <a:off x="-1307930" y="-535143"/>
            <a:ext cx="3020465" cy="11934400"/>
            <a:chOff x="0" y="0"/>
            <a:chExt cx="795514" cy="3143216"/>
          </a:xfrm>
        </p:grpSpPr>
        <p:sp>
          <p:nvSpPr>
            <p:cNvPr id="4" name="Freeform 4"/>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5" name="TextBox 5"/>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7" name="Freeform 7"/>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8" name="Group 8"/>
          <p:cNvGrpSpPr/>
          <p:nvPr/>
        </p:nvGrpSpPr>
        <p:grpSpPr>
          <a:xfrm>
            <a:off x="3119536" y="3662436"/>
            <a:ext cx="935487" cy="93548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7</a:t>
              </a:r>
            </a:p>
          </p:txBody>
        </p:sp>
      </p:grpSp>
      <p:grpSp>
        <p:nvGrpSpPr>
          <p:cNvPr id="11" name="Group 11"/>
          <p:cNvGrpSpPr/>
          <p:nvPr/>
        </p:nvGrpSpPr>
        <p:grpSpPr>
          <a:xfrm>
            <a:off x="10288668" y="3662436"/>
            <a:ext cx="935487" cy="93548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4339"/>
                </a:lnSpc>
              </a:pPr>
              <a:r>
                <a:rPr lang="en-US" sz="3099">
                  <a:solidFill>
                    <a:srgbClr val="FFFFFF"/>
                  </a:solidFill>
                  <a:latin typeface="TT Ramillas"/>
                  <a:ea typeface="TT Ramillas"/>
                  <a:cs typeface="TT Ramillas"/>
                  <a:sym typeface="TT Ramillas"/>
                </a:rPr>
                <a:t>8</a:t>
              </a:r>
            </a:p>
          </p:txBody>
        </p:sp>
      </p:grpSp>
      <p:sp>
        <p:nvSpPr>
          <p:cNvPr id="14" name="TextBox 14"/>
          <p:cNvSpPr txBox="1"/>
          <p:nvPr/>
        </p:nvSpPr>
        <p:spPr>
          <a:xfrm>
            <a:off x="3119536" y="2683141"/>
            <a:ext cx="12101118" cy="389025"/>
          </a:xfrm>
          <a:prstGeom prst="rect">
            <a:avLst/>
          </a:prstGeom>
        </p:spPr>
        <p:txBody>
          <a:bodyPr lIns="0" tIns="0" rIns="0" bIns="0" rtlCol="0" anchor="t">
            <a:spAutoFit/>
          </a:bodyPr>
          <a:lstStyle/>
          <a:p>
            <a:pPr algn="just">
              <a:lnSpc>
                <a:spcPts val="3232"/>
              </a:lnSpc>
            </a:pPr>
            <a:r>
              <a:rPr lang="en-US" sz="2309" b="1">
                <a:solidFill>
                  <a:srgbClr val="000000"/>
                </a:solidFill>
                <a:latin typeface="TT Ramillas Bold"/>
                <a:ea typeface="TT Ramillas Bold"/>
                <a:cs typeface="TT Ramillas Bold"/>
                <a:sym typeface="TT Ramillas Bold"/>
              </a:rPr>
              <a:t>Artículo 311. Procedimiento ante el TCP</a:t>
            </a:r>
          </a:p>
        </p:txBody>
      </p:sp>
      <p:sp>
        <p:nvSpPr>
          <p:cNvPr id="15" name="TextBox 15"/>
          <p:cNvSpPr txBox="1"/>
          <p:nvPr/>
        </p:nvSpPr>
        <p:spPr>
          <a:xfrm>
            <a:off x="3119536" y="9696103"/>
            <a:ext cx="7636875" cy="4058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*Reglamento de la Ley N° 32069</a:t>
            </a:r>
          </a:p>
        </p:txBody>
      </p:sp>
      <p:sp>
        <p:nvSpPr>
          <p:cNvPr id="16" name="TextBox 16"/>
          <p:cNvSpPr txBox="1"/>
          <p:nvPr/>
        </p:nvSpPr>
        <p:spPr>
          <a:xfrm>
            <a:off x="4268678" y="3586236"/>
            <a:ext cx="5791390"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Al día siguiente de recibida la información adicional, de realizada la audiencia pública o de vencido el plazo indicado en el literal e), se declara el expediente listo para resolver. Los escritos recibidos con posterioridad a la declaración del expedito no se consideran para fundamentar la resolución que expida el TCP, salvo decisión debidamente motivada de la sala.</a:t>
            </a:r>
          </a:p>
        </p:txBody>
      </p:sp>
      <p:sp>
        <p:nvSpPr>
          <p:cNvPr id="17" name="TextBox 17"/>
          <p:cNvSpPr txBox="1"/>
          <p:nvPr/>
        </p:nvSpPr>
        <p:spPr>
          <a:xfrm>
            <a:off x="11452755" y="3586236"/>
            <a:ext cx="5637941" cy="29204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El TCP expide la resolución dentro del plazo de cinco días hábiles, contabilizados desde el día siguiente de la fecha de emisión del decreto que declara que el expediente está listo para resolver. La resolución es notifi cada a través de la Pladicop, a más tardar al día siguiente hábil de emitida.</a:t>
            </a:r>
          </a:p>
        </p:txBody>
      </p:sp>
      <p:sp>
        <p:nvSpPr>
          <p:cNvPr id="18" name="TextBox 18"/>
          <p:cNvSpPr txBox="1"/>
          <p:nvPr/>
        </p:nvSpPr>
        <p:spPr>
          <a:xfrm>
            <a:off x="3119536" y="7583053"/>
            <a:ext cx="13971160" cy="2027325"/>
          </a:xfrm>
          <a:prstGeom prst="rect">
            <a:avLst/>
          </a:prstGeom>
        </p:spPr>
        <p:txBody>
          <a:bodyPr lIns="0" tIns="0" rIns="0" bIns="0" rtlCol="0" anchor="t">
            <a:spAutoFit/>
          </a:bodyPr>
          <a:lstStyle/>
          <a:p>
            <a:pPr algn="just">
              <a:lnSpc>
                <a:spcPts val="3232"/>
              </a:lnSpc>
            </a:pPr>
            <a:r>
              <a:rPr lang="en-US" sz="2309">
                <a:solidFill>
                  <a:srgbClr val="000000"/>
                </a:solidFill>
                <a:latin typeface="TT Ramillas"/>
                <a:ea typeface="TT Ramillas"/>
                <a:cs typeface="TT Ramillas"/>
                <a:sym typeface="TT Ramillas"/>
              </a:rPr>
              <a:t>311.2. Todos los actos que emita el TCP en el trámite del recurso de apelación se notifican a las partes a través de la Pladicop. </a:t>
            </a:r>
          </a:p>
          <a:p>
            <a:pPr algn="just">
              <a:lnSpc>
                <a:spcPts val="3232"/>
              </a:lnSpc>
            </a:pPr>
            <a:r>
              <a:rPr lang="en-US" sz="2309">
                <a:solidFill>
                  <a:srgbClr val="000000"/>
                </a:solidFill>
                <a:latin typeface="TT Ramillas"/>
                <a:ea typeface="TT Ramillas"/>
                <a:cs typeface="TT Ramillas"/>
                <a:sym typeface="TT Ramillas"/>
              </a:rPr>
              <a:t>311.3. De haberse interpuesto dos o más recursos de apelación respecto de un mismo procedimiento de selección o ítem, el TCP los acumula a fin de resolverlos de manera conjunta, siempre que los mismos guarden correspondencia.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028700" y="3139802"/>
            <a:ext cx="7636875" cy="1296364"/>
            <a:chOff x="0" y="0"/>
            <a:chExt cx="2715365" cy="460935"/>
          </a:xfrm>
        </p:grpSpPr>
        <p:sp>
          <p:nvSpPr>
            <p:cNvPr id="5" name="Freeform 5"/>
            <p:cNvSpPr/>
            <p:nvPr/>
          </p:nvSpPr>
          <p:spPr>
            <a:xfrm>
              <a:off x="0" y="0"/>
              <a:ext cx="2715365" cy="460935"/>
            </a:xfrm>
            <a:custGeom>
              <a:avLst/>
              <a:gdLst/>
              <a:ahLst/>
              <a:cxnLst/>
              <a:rect l="l" t="t" r="r" b="b"/>
              <a:pathLst>
                <a:path w="2715365" h="460935">
                  <a:moveTo>
                    <a:pt x="0" y="0"/>
                  </a:moveTo>
                  <a:lnTo>
                    <a:pt x="2715365" y="0"/>
                  </a:lnTo>
                  <a:lnTo>
                    <a:pt x="2715365" y="460935"/>
                  </a:lnTo>
                  <a:lnTo>
                    <a:pt x="0" y="460935"/>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499035"/>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412272" y="3165175"/>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313. Alcances de la resolución</a:t>
            </a:r>
          </a:p>
        </p:txBody>
      </p:sp>
      <p:sp>
        <p:nvSpPr>
          <p:cNvPr id="9" name="TextBox 9"/>
          <p:cNvSpPr txBox="1"/>
          <p:nvPr/>
        </p:nvSpPr>
        <p:spPr>
          <a:xfrm>
            <a:off x="1028700" y="9588208"/>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028700" y="4503492"/>
            <a:ext cx="7636875" cy="36362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313.1. Al ejercer su potestad resolutiva, el TCP o la autoridad de la gestión administrativa de la entidad contratante resuelve de una de las siguientes formas:</a:t>
            </a:r>
          </a:p>
          <a:p>
            <a:pPr algn="just">
              <a:lnSpc>
                <a:spcPts val="3647"/>
              </a:lnSpc>
              <a:spcBef>
                <a:spcPct val="0"/>
              </a:spcBef>
            </a:pPr>
            <a:r>
              <a:rPr lang="en-US" sz="2399">
                <a:solidFill>
                  <a:srgbClr val="F5F3F3"/>
                </a:solidFill>
                <a:latin typeface="TT Ramillas"/>
                <a:ea typeface="TT Ramillas"/>
                <a:cs typeface="TT Ramillas"/>
                <a:sym typeface="TT Ramillas"/>
              </a:rPr>
              <a:t>a) Declara infundado el recurso de apelación y confirma el acto cuestionado, cuando el acto impugnado se ajusta a las disposiciones y principios de la Ley, al Reglamento, a los documentos de la fase de selección y demás normas conexas o complementarias.</a:t>
            </a:r>
          </a:p>
        </p:txBody>
      </p:sp>
      <p:sp>
        <p:nvSpPr>
          <p:cNvPr id="11" name="TextBox 11"/>
          <p:cNvSpPr txBox="1"/>
          <p:nvPr/>
        </p:nvSpPr>
        <p:spPr>
          <a:xfrm>
            <a:off x="9622425" y="3063602"/>
            <a:ext cx="7636875" cy="50078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b) Declara fundado el recurso de apelación y revoca el acto impugnado, cuando en el acto impugnado se advierta la aplicación indebida o interpretación errónea de las disposiciones y principios de la Ley, del Reglamento, de los documentos de la fase de selección o demás normas conexas o complementarias. Cuando el impugnante ha cuestionado actos directamente vinculados a la evaluación, calificación de las ofertas y/u otorgamiento de la buena pro, evalúa si es posible efectuar el análisis sobre el fondo del asunto, otorgando la buena pro a quien corresponda.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028700" y="3139802"/>
            <a:ext cx="7636875" cy="1296364"/>
            <a:chOff x="0" y="0"/>
            <a:chExt cx="2715365" cy="460935"/>
          </a:xfrm>
        </p:grpSpPr>
        <p:sp>
          <p:nvSpPr>
            <p:cNvPr id="5" name="Freeform 5"/>
            <p:cNvSpPr/>
            <p:nvPr/>
          </p:nvSpPr>
          <p:spPr>
            <a:xfrm>
              <a:off x="0" y="0"/>
              <a:ext cx="2715365" cy="460935"/>
            </a:xfrm>
            <a:custGeom>
              <a:avLst/>
              <a:gdLst/>
              <a:ahLst/>
              <a:cxnLst/>
              <a:rect l="l" t="t" r="r" b="b"/>
              <a:pathLst>
                <a:path w="2715365" h="460935">
                  <a:moveTo>
                    <a:pt x="0" y="0"/>
                  </a:moveTo>
                  <a:lnTo>
                    <a:pt x="2715365" y="0"/>
                  </a:lnTo>
                  <a:lnTo>
                    <a:pt x="2715365" y="460935"/>
                  </a:lnTo>
                  <a:lnTo>
                    <a:pt x="0" y="460935"/>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499035"/>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412272" y="3165175"/>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313. Alcances de la resolución</a:t>
            </a:r>
          </a:p>
        </p:txBody>
      </p:sp>
      <p:sp>
        <p:nvSpPr>
          <p:cNvPr id="9" name="TextBox 9"/>
          <p:cNvSpPr txBox="1"/>
          <p:nvPr/>
        </p:nvSpPr>
        <p:spPr>
          <a:xfrm>
            <a:off x="1028700" y="9588208"/>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028700" y="4503492"/>
            <a:ext cx="7636875" cy="50078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c) Declara improcedente el recurso de apelación cuando se incurra en alguna de las causales establecidas en el artículo 308.</a:t>
            </a:r>
          </a:p>
          <a:p>
            <a:pPr algn="just">
              <a:lnSpc>
                <a:spcPts val="3647"/>
              </a:lnSpc>
              <a:spcBef>
                <a:spcPct val="0"/>
              </a:spcBef>
            </a:pPr>
            <a:r>
              <a:rPr lang="en-US" sz="2399">
                <a:solidFill>
                  <a:srgbClr val="F5F3F3"/>
                </a:solidFill>
                <a:latin typeface="TT Ramillas"/>
                <a:ea typeface="TT Ramillas"/>
                <a:cs typeface="TT Ramillas"/>
                <a:sym typeface="TT Ramillas"/>
              </a:rPr>
              <a:t>d) Cuando verifique alguno de los supuestos previstos en el numeral 70.1 del artículo 70 de la Ley, en virtud del recurso interpuesto o de oficio, y no sea posible la conservación del acto, declara la nulidad de los actos que correspondan, debiendo precisar la etapa hasta la que se retrotrae la fase de selección, en cuyo caso puede declarar que carece de objeto pronunciarse sobre el fondo del asunto. (...)</a:t>
            </a:r>
          </a:p>
        </p:txBody>
      </p:sp>
      <p:sp>
        <p:nvSpPr>
          <p:cNvPr id="11" name="TextBox 11"/>
          <p:cNvSpPr txBox="1"/>
          <p:nvPr/>
        </p:nvSpPr>
        <p:spPr>
          <a:xfrm>
            <a:off x="9622425" y="3063602"/>
            <a:ext cx="7636875" cy="68366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Esta potestad se puede ejercer incluso cuando el recurso sea declarado improcedente, sin perjuicio de la ejecución de la garantía presentada conforme al numeral 315.2 del artículo 315.</a:t>
            </a:r>
          </a:p>
          <a:p>
            <a:pPr algn="just">
              <a:lnSpc>
                <a:spcPts val="3647"/>
              </a:lnSpc>
            </a:pPr>
            <a:r>
              <a:rPr lang="en-US" sz="2399">
                <a:solidFill>
                  <a:srgbClr val="F5F3F3"/>
                </a:solidFill>
                <a:latin typeface="TT Ramillas"/>
                <a:ea typeface="TT Ramillas"/>
                <a:cs typeface="TT Ramillas"/>
                <a:sym typeface="TT Ramillas"/>
              </a:rPr>
              <a:t>313.2. Cuando el TCP o la autoridad de la gestión administrativa de la entidad contratante advierta de oficio posibles vicios de nulidad de la fase de selección, corre traslado a las partes, según corresponda, para que se pronuncien en un plazo máximo de cinco días hábiles. En caso de apelaciones ante el TCP, se extiende el plazo previsto en el literal e) del numeral 311.1 del artículo 311. Tratándose de apelaciones ante la entidad contratante, se extiende el plazo previsto para resolver.</a:t>
            </a:r>
          </a:p>
          <a:p>
            <a:pPr algn="just">
              <a:lnSpc>
                <a:spcPts val="3647"/>
              </a:lnSpc>
              <a:spcBef>
                <a:spcPct val="0"/>
              </a:spcBef>
            </a:pPr>
            <a:r>
              <a:rPr lang="en-US" sz="2399">
                <a:solidFill>
                  <a:srgbClr val="F5F3F3"/>
                </a:solidFill>
                <a:latin typeface="TT Ramillas"/>
                <a:ea typeface="TT Ramillas"/>
                <a:cs typeface="TT Ramillas"/>
                <a:sym typeface="TT Ramillas"/>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3" name="Group 3"/>
          <p:cNvGrpSpPr/>
          <p:nvPr/>
        </p:nvGrpSpPr>
        <p:grpSpPr>
          <a:xfrm>
            <a:off x="1412272" y="3142279"/>
            <a:ext cx="7636875" cy="759313"/>
            <a:chOff x="0" y="0"/>
            <a:chExt cx="2715365" cy="269981"/>
          </a:xfrm>
        </p:grpSpPr>
        <p:sp>
          <p:nvSpPr>
            <p:cNvPr id="4" name="Freeform 4"/>
            <p:cNvSpPr/>
            <p:nvPr/>
          </p:nvSpPr>
          <p:spPr>
            <a:xfrm>
              <a:off x="0" y="0"/>
              <a:ext cx="2715365" cy="269981"/>
            </a:xfrm>
            <a:custGeom>
              <a:avLst/>
              <a:gdLst/>
              <a:ahLst/>
              <a:cxnLst/>
              <a:rect l="l" t="t" r="r" b="b"/>
              <a:pathLst>
                <a:path w="2715365" h="269981">
                  <a:moveTo>
                    <a:pt x="0" y="0"/>
                  </a:moveTo>
                  <a:lnTo>
                    <a:pt x="2715365" y="0"/>
                  </a:lnTo>
                  <a:lnTo>
                    <a:pt x="2715365" y="269981"/>
                  </a:lnTo>
                  <a:lnTo>
                    <a:pt x="0" y="269981"/>
                  </a:lnTo>
                  <a:close/>
                </a:path>
              </a:pathLst>
            </a:custGeom>
            <a:solidFill>
              <a:srgbClr val="FFFEF7"/>
            </a:solidFill>
            <a:ln cap="sq">
              <a:noFill/>
              <a:prstDash val="solid"/>
              <a:miter/>
            </a:ln>
          </p:spPr>
          <p:txBody>
            <a:bodyPr/>
            <a:lstStyle/>
            <a:p>
              <a:endParaRPr lang="es-PE"/>
            </a:p>
          </p:txBody>
        </p:sp>
        <p:sp>
          <p:nvSpPr>
            <p:cNvPr id="5" name="TextBox 5"/>
            <p:cNvSpPr txBox="1"/>
            <p:nvPr/>
          </p:nvSpPr>
          <p:spPr>
            <a:xfrm>
              <a:off x="0" y="-38100"/>
              <a:ext cx="2715365" cy="308081"/>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7" name="TextBox 7"/>
          <p:cNvSpPr txBox="1"/>
          <p:nvPr/>
        </p:nvSpPr>
        <p:spPr>
          <a:xfrm>
            <a:off x="1795844" y="3194402"/>
            <a:ext cx="6869731"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314. Desistimiento</a:t>
            </a:r>
          </a:p>
        </p:txBody>
      </p:sp>
      <p:sp>
        <p:nvSpPr>
          <p:cNvPr id="8" name="TextBox 8"/>
          <p:cNvSpPr txBox="1"/>
          <p:nvPr/>
        </p:nvSpPr>
        <p:spPr>
          <a:xfrm>
            <a:off x="1028700" y="9588208"/>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9" name="TextBox 9"/>
          <p:cNvSpPr txBox="1"/>
          <p:nvPr/>
        </p:nvSpPr>
        <p:spPr>
          <a:xfrm>
            <a:off x="1412272" y="4006367"/>
            <a:ext cx="7636875" cy="54650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314.1. El apelante puede desistirse del recurso de apelación mediante escrito con firma legalizada notarialmente o certificada ante el TCP, presentado ante la entidad contratante o ante el TCP, según corresponda, siempre y cuando la respectiva solicitud de desistimiento haya sido formulada hasta antes de haberse declarado que el expediente está listo para resolver y no comprometa el interés público. </a:t>
            </a:r>
          </a:p>
          <a:p>
            <a:pPr algn="just">
              <a:lnSpc>
                <a:spcPts val="3647"/>
              </a:lnSpc>
              <a:spcBef>
                <a:spcPct val="0"/>
              </a:spcBef>
            </a:pPr>
            <a:r>
              <a:rPr lang="en-US" sz="2399">
                <a:solidFill>
                  <a:srgbClr val="F5F3F3"/>
                </a:solidFill>
                <a:latin typeface="TT Ramillas"/>
                <a:ea typeface="TT Ramillas"/>
                <a:cs typeface="TT Ramillas"/>
                <a:sym typeface="TT Ramillas"/>
              </a:rPr>
              <a:t>314.2. El desistimiento es aceptado por el TCP o la autoridad de la gestión administrativa de la entidad contratante, mediante resolución, y pone fin al procedimiento administrativo.</a:t>
            </a:r>
          </a:p>
        </p:txBody>
      </p:sp>
      <p:sp>
        <p:nvSpPr>
          <p:cNvPr id="10" name="Freeform 10"/>
          <p:cNvSpPr/>
          <p:nvPr/>
        </p:nvSpPr>
        <p:spPr>
          <a:xfrm>
            <a:off x="11333959" y="3139802"/>
            <a:ext cx="4587202" cy="7147198"/>
          </a:xfrm>
          <a:custGeom>
            <a:avLst/>
            <a:gdLst/>
            <a:ahLst/>
            <a:cxnLst/>
            <a:rect l="l" t="t" r="r" b="b"/>
            <a:pathLst>
              <a:path w="4587202" h="7147198">
                <a:moveTo>
                  <a:pt x="0" y="0"/>
                </a:moveTo>
                <a:lnTo>
                  <a:pt x="4587201" y="0"/>
                </a:lnTo>
                <a:lnTo>
                  <a:pt x="4587201" y="7147198"/>
                </a:lnTo>
                <a:lnTo>
                  <a:pt x="0" y="7147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P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028700" y="3139802"/>
            <a:ext cx="7636875" cy="1381162"/>
            <a:chOff x="0" y="0"/>
            <a:chExt cx="2715365" cy="491085"/>
          </a:xfrm>
        </p:grpSpPr>
        <p:sp>
          <p:nvSpPr>
            <p:cNvPr id="5" name="Freeform 5"/>
            <p:cNvSpPr/>
            <p:nvPr/>
          </p:nvSpPr>
          <p:spPr>
            <a:xfrm>
              <a:off x="0" y="0"/>
              <a:ext cx="2715365" cy="491085"/>
            </a:xfrm>
            <a:custGeom>
              <a:avLst/>
              <a:gdLst/>
              <a:ahLst/>
              <a:cxnLst/>
              <a:rect l="l" t="t" r="r" b="b"/>
              <a:pathLst>
                <a:path w="2715365" h="491085">
                  <a:moveTo>
                    <a:pt x="0" y="0"/>
                  </a:moveTo>
                  <a:lnTo>
                    <a:pt x="2715365" y="0"/>
                  </a:lnTo>
                  <a:lnTo>
                    <a:pt x="2715365" y="491085"/>
                  </a:lnTo>
                  <a:lnTo>
                    <a:pt x="0" y="491085"/>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715365" cy="529185"/>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412272" y="3207574"/>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315. Ejecución y devolución de la garantía </a:t>
            </a:r>
          </a:p>
        </p:txBody>
      </p:sp>
      <p:sp>
        <p:nvSpPr>
          <p:cNvPr id="9" name="TextBox 9"/>
          <p:cNvSpPr txBox="1"/>
          <p:nvPr/>
        </p:nvSpPr>
        <p:spPr>
          <a:xfrm>
            <a:off x="1028700" y="9588208"/>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0" name="TextBox 10"/>
          <p:cNvSpPr txBox="1"/>
          <p:nvPr/>
        </p:nvSpPr>
        <p:spPr>
          <a:xfrm>
            <a:off x="1028700" y="4701938"/>
            <a:ext cx="7636875" cy="40934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315.1. Cuando el recurso de apelación sea declarado infundado o el impugnante se desista, se procede a ejecutar el íntegro de la garantía. </a:t>
            </a:r>
          </a:p>
          <a:p>
            <a:pPr algn="just">
              <a:lnSpc>
                <a:spcPts val="3647"/>
              </a:lnSpc>
            </a:pPr>
            <a:r>
              <a:rPr lang="en-US" sz="2399">
                <a:solidFill>
                  <a:srgbClr val="F5F3F3"/>
                </a:solidFill>
                <a:latin typeface="TT Ramillas"/>
                <a:ea typeface="TT Ramillas"/>
                <a:cs typeface="TT Ramillas"/>
                <a:sym typeface="TT Ramillas"/>
              </a:rPr>
              <a:t>315.2. En caso el recurso de apelación sea declarado improcedente, se ejecuta el 50% de la garantía. </a:t>
            </a:r>
          </a:p>
          <a:p>
            <a:pPr algn="just">
              <a:lnSpc>
                <a:spcPts val="3647"/>
              </a:lnSpc>
            </a:pPr>
            <a:r>
              <a:rPr lang="en-US" sz="2399">
                <a:solidFill>
                  <a:srgbClr val="F5F3F3"/>
                </a:solidFill>
                <a:latin typeface="TT Ramillas"/>
                <a:ea typeface="TT Ramillas"/>
                <a:cs typeface="TT Ramillas"/>
                <a:sym typeface="TT Ramillas"/>
              </a:rPr>
              <a:t>315.3. Procede la devolución total de la garantía cuando:</a:t>
            </a:r>
          </a:p>
          <a:p>
            <a:pPr algn="just">
              <a:lnSpc>
                <a:spcPts val="3647"/>
              </a:lnSpc>
              <a:spcBef>
                <a:spcPct val="0"/>
              </a:spcBef>
            </a:pPr>
            <a:r>
              <a:rPr lang="en-US" sz="2399">
                <a:solidFill>
                  <a:srgbClr val="F5F3F3"/>
                </a:solidFill>
                <a:latin typeface="TT Ramillas"/>
                <a:ea typeface="TT Ramillas"/>
                <a:cs typeface="TT Ramillas"/>
                <a:sym typeface="TT Ramillas"/>
              </a:rPr>
              <a:t>a) El recurso sea declarado fundado en todo o en parte. b) Se declare la nulidad y/o carece de objeto pronunciarse sobre el fondo del asunto.</a:t>
            </a:r>
          </a:p>
        </p:txBody>
      </p:sp>
      <p:sp>
        <p:nvSpPr>
          <p:cNvPr id="11" name="TextBox 11"/>
          <p:cNvSpPr txBox="1"/>
          <p:nvPr/>
        </p:nvSpPr>
        <p:spPr>
          <a:xfrm>
            <a:off x="9622425" y="3063602"/>
            <a:ext cx="7636875" cy="31790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c) Con posterioridad a la interposición del recurso de apelación sobrevenga un impedimento para contratar con el Estado aplicable al Impugnante. </a:t>
            </a:r>
          </a:p>
          <a:p>
            <a:pPr algn="just">
              <a:lnSpc>
                <a:spcPts val="3647"/>
              </a:lnSpc>
            </a:pPr>
            <a:r>
              <a:rPr lang="en-US" sz="2399">
                <a:solidFill>
                  <a:srgbClr val="F5F3F3"/>
                </a:solidFill>
                <a:latin typeface="TT Ramillas"/>
                <a:ea typeface="TT Ramillas"/>
                <a:cs typeface="TT Ramillas"/>
                <a:sym typeface="TT Ramillas"/>
              </a:rPr>
              <a:t>d) Opere la denegatoria ficta por no resolver y notificar la resolución dentro del plazo legal.</a:t>
            </a:r>
          </a:p>
          <a:p>
            <a:pPr algn="just">
              <a:lnSpc>
                <a:spcPts val="3647"/>
              </a:lnSpc>
              <a:spcBef>
                <a:spcPct val="0"/>
              </a:spcBef>
            </a:pPr>
            <a:r>
              <a:rPr lang="en-US" sz="2399">
                <a:solidFill>
                  <a:srgbClr val="F5F3F3"/>
                </a:solidFill>
                <a:latin typeface="TT Ramillas"/>
                <a:ea typeface="TT Ramillas"/>
                <a:cs typeface="TT Ramillas"/>
                <a:sym typeface="TT Ramillas"/>
              </a:rPr>
              <a:t>315.4. El plazo para la devolución de la garantía es de cinco días hábiles de solicitada.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028700" y="3139802"/>
            <a:ext cx="7919534" cy="781087"/>
            <a:chOff x="0" y="0"/>
            <a:chExt cx="2815867" cy="277723"/>
          </a:xfrm>
        </p:grpSpPr>
        <p:sp>
          <p:nvSpPr>
            <p:cNvPr id="5" name="Freeform 5"/>
            <p:cNvSpPr/>
            <p:nvPr/>
          </p:nvSpPr>
          <p:spPr>
            <a:xfrm>
              <a:off x="0" y="0"/>
              <a:ext cx="2815867" cy="277723"/>
            </a:xfrm>
            <a:custGeom>
              <a:avLst/>
              <a:gdLst/>
              <a:ahLst/>
              <a:cxnLst/>
              <a:rect l="l" t="t" r="r" b="b"/>
              <a:pathLst>
                <a:path w="2815867" h="277723">
                  <a:moveTo>
                    <a:pt x="0" y="0"/>
                  </a:moveTo>
                  <a:lnTo>
                    <a:pt x="2815867" y="0"/>
                  </a:lnTo>
                  <a:lnTo>
                    <a:pt x="2815867" y="277723"/>
                  </a:lnTo>
                  <a:lnTo>
                    <a:pt x="0" y="277723"/>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815867" cy="315823"/>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419281" y="3139802"/>
            <a:ext cx="5501879" cy="5171767"/>
          </a:xfrm>
          <a:custGeom>
            <a:avLst/>
            <a:gdLst/>
            <a:ahLst/>
            <a:cxnLst/>
            <a:rect l="l" t="t" r="r" b="b"/>
            <a:pathLst>
              <a:path w="5501879" h="5171767">
                <a:moveTo>
                  <a:pt x="0" y="0"/>
                </a:moveTo>
                <a:lnTo>
                  <a:pt x="5501879" y="0"/>
                </a:lnTo>
                <a:lnTo>
                  <a:pt x="5501879" y="5171766"/>
                </a:lnTo>
                <a:lnTo>
                  <a:pt x="0" y="51717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PE"/>
          </a:p>
        </p:txBody>
      </p:sp>
      <p:sp>
        <p:nvSpPr>
          <p:cNvPr id="8" name="TextBox 8"/>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9" name="TextBox 9"/>
          <p:cNvSpPr txBox="1"/>
          <p:nvPr/>
        </p:nvSpPr>
        <p:spPr>
          <a:xfrm>
            <a:off x="1412272" y="3202812"/>
            <a:ext cx="6869731"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316. Denegatoria ficta</a:t>
            </a:r>
          </a:p>
        </p:txBody>
      </p:sp>
      <p:sp>
        <p:nvSpPr>
          <p:cNvPr id="10" name="TextBox 10"/>
          <p:cNvSpPr txBox="1"/>
          <p:nvPr/>
        </p:nvSpPr>
        <p:spPr>
          <a:xfrm>
            <a:off x="1028700" y="9672818"/>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1" name="TextBox 11"/>
          <p:cNvSpPr txBox="1"/>
          <p:nvPr/>
        </p:nvSpPr>
        <p:spPr>
          <a:xfrm>
            <a:off x="1028700" y="4017254"/>
            <a:ext cx="7919534" cy="54650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316.1. Cuando vence el plazo para que el TCP o la autoridad de la gestión administrativa de la entidad contratante resuelva y notifique la resolución que se pronuncia sobre el recurso de apelación, el impugnante debe considerar que el mismo fue desestimado, operando la denegatoria ficta, a efectos de la interposición de la demanda contencioso-administrativa. </a:t>
            </a:r>
          </a:p>
          <a:p>
            <a:pPr algn="just">
              <a:lnSpc>
                <a:spcPts val="3647"/>
              </a:lnSpc>
              <a:spcBef>
                <a:spcPct val="0"/>
              </a:spcBef>
            </a:pPr>
            <a:r>
              <a:rPr lang="en-US" sz="2399">
                <a:solidFill>
                  <a:srgbClr val="F5F3F3"/>
                </a:solidFill>
                <a:latin typeface="TT Ramillas"/>
                <a:ea typeface="TT Ramillas"/>
                <a:cs typeface="TT Ramillas"/>
                <a:sym typeface="TT Ramillas"/>
              </a:rPr>
              <a:t>316.2. La omisión de resolver y notificar el recurso de apelación dentro del plazo establecido genera responsabilidad administrativa debiendo procederse al deslinde respectivo al interior del TCP o de la entidad contratante, según corresponda.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028700" y="3139802"/>
            <a:ext cx="7919534" cy="1213377"/>
            <a:chOff x="0" y="0"/>
            <a:chExt cx="2815867" cy="431428"/>
          </a:xfrm>
        </p:grpSpPr>
        <p:sp>
          <p:nvSpPr>
            <p:cNvPr id="5" name="Freeform 5"/>
            <p:cNvSpPr/>
            <p:nvPr/>
          </p:nvSpPr>
          <p:spPr>
            <a:xfrm>
              <a:off x="0" y="0"/>
              <a:ext cx="2815867" cy="431428"/>
            </a:xfrm>
            <a:custGeom>
              <a:avLst/>
              <a:gdLst/>
              <a:ahLst/>
              <a:cxnLst/>
              <a:rect l="l" t="t" r="r" b="b"/>
              <a:pathLst>
                <a:path w="2815867" h="431428">
                  <a:moveTo>
                    <a:pt x="0" y="0"/>
                  </a:moveTo>
                  <a:lnTo>
                    <a:pt x="2815867" y="0"/>
                  </a:lnTo>
                  <a:lnTo>
                    <a:pt x="2815867" y="431428"/>
                  </a:lnTo>
                  <a:lnTo>
                    <a:pt x="0" y="431428"/>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815867" cy="469528"/>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flipH="1">
            <a:off x="10476245" y="3139802"/>
            <a:ext cx="5994917" cy="5330026"/>
          </a:xfrm>
          <a:custGeom>
            <a:avLst/>
            <a:gdLst/>
            <a:ahLst/>
            <a:cxnLst/>
            <a:rect l="l" t="t" r="r" b="b"/>
            <a:pathLst>
              <a:path w="5994917" h="5330026">
                <a:moveTo>
                  <a:pt x="5994917" y="0"/>
                </a:moveTo>
                <a:lnTo>
                  <a:pt x="0" y="0"/>
                </a:lnTo>
                <a:lnTo>
                  <a:pt x="0" y="5330026"/>
                </a:lnTo>
                <a:lnTo>
                  <a:pt x="5994917" y="5330026"/>
                </a:lnTo>
                <a:lnTo>
                  <a:pt x="599491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PE"/>
          </a:p>
        </p:txBody>
      </p:sp>
      <p:sp>
        <p:nvSpPr>
          <p:cNvPr id="8" name="TextBox 8"/>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TÍTULO X</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9" name="TextBox 9"/>
          <p:cNvSpPr txBox="1"/>
          <p:nvPr/>
        </p:nvSpPr>
        <p:spPr>
          <a:xfrm>
            <a:off x="1553601" y="3123682"/>
            <a:ext cx="6869731"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317. Agotamiento de la vía administrativa</a:t>
            </a:r>
          </a:p>
        </p:txBody>
      </p:sp>
      <p:sp>
        <p:nvSpPr>
          <p:cNvPr id="10" name="TextBox 10"/>
          <p:cNvSpPr txBox="1"/>
          <p:nvPr/>
        </p:nvSpPr>
        <p:spPr>
          <a:xfrm>
            <a:off x="1028700" y="9669888"/>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*Reglamento de la Ley N° 32069</a:t>
            </a:r>
          </a:p>
        </p:txBody>
      </p:sp>
      <p:sp>
        <p:nvSpPr>
          <p:cNvPr id="11" name="TextBox 11"/>
          <p:cNvSpPr txBox="1"/>
          <p:nvPr/>
        </p:nvSpPr>
        <p:spPr>
          <a:xfrm>
            <a:off x="1028700" y="4461999"/>
            <a:ext cx="7919534" cy="50078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317.1. La resolución que resuelve el recurso de apelación o la denegatoria ficta, por no resolver ni notificar su pronunciamiento dentro del plazo respectivo, agotan la vía administrativa, por lo que no cabe interponer recurso administrativo alguno. </a:t>
            </a:r>
          </a:p>
          <a:p>
            <a:pPr algn="just">
              <a:lnSpc>
                <a:spcPts val="3647"/>
              </a:lnSpc>
              <a:spcBef>
                <a:spcPct val="0"/>
              </a:spcBef>
            </a:pPr>
            <a:r>
              <a:rPr lang="en-US" sz="2399">
                <a:solidFill>
                  <a:srgbClr val="F5F3F3"/>
                </a:solidFill>
                <a:latin typeface="TT Ramillas"/>
                <a:ea typeface="TT Ramillas"/>
                <a:cs typeface="TT Ramillas"/>
                <a:sym typeface="TT Ramillas"/>
              </a:rPr>
              <a:t>317.2. La interposición de la acción contenciosoadministrativa cabe únicamente contra la resolución o denegatoria ficta, que agotan la vía administrativa, y no suspende lo resuelto por la entidad contratante o por el TCP. Dicha acción se interpone dentro del plazo de la ley de la materia.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056329" y="3003448"/>
            <a:ext cx="761046" cy="7610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1</a:t>
              </a:r>
            </a:p>
          </p:txBody>
        </p:sp>
      </p:grpSp>
      <p:grpSp>
        <p:nvGrpSpPr>
          <p:cNvPr id="10" name="Group 10"/>
          <p:cNvGrpSpPr/>
          <p:nvPr/>
        </p:nvGrpSpPr>
        <p:grpSpPr>
          <a:xfrm>
            <a:off x="6302103" y="642858"/>
            <a:ext cx="5645695" cy="1379704"/>
            <a:chOff x="0" y="0"/>
            <a:chExt cx="1486932" cy="363379"/>
          </a:xfrm>
        </p:grpSpPr>
        <p:sp>
          <p:nvSpPr>
            <p:cNvPr id="11" name="Freeform 11"/>
            <p:cNvSpPr/>
            <p:nvPr/>
          </p:nvSpPr>
          <p:spPr>
            <a:xfrm>
              <a:off x="0" y="0"/>
              <a:ext cx="1486932" cy="363379"/>
            </a:xfrm>
            <a:custGeom>
              <a:avLst/>
              <a:gdLst/>
              <a:ahLst/>
              <a:cxnLst/>
              <a:rect l="l" t="t" r="r" b="b"/>
              <a:pathLst>
                <a:path w="1486932" h="363379">
                  <a:moveTo>
                    <a:pt x="0" y="0"/>
                  </a:moveTo>
                  <a:lnTo>
                    <a:pt x="1486932" y="0"/>
                  </a:lnTo>
                  <a:lnTo>
                    <a:pt x="1486932" y="363379"/>
                  </a:lnTo>
                  <a:lnTo>
                    <a:pt x="0" y="363379"/>
                  </a:lnTo>
                  <a:close/>
                </a:path>
              </a:pathLst>
            </a:custGeom>
            <a:solidFill>
              <a:srgbClr val="094C69"/>
            </a:solidFill>
          </p:spPr>
          <p:txBody>
            <a:bodyPr/>
            <a:lstStyle/>
            <a:p>
              <a:endParaRPr lang="es-PE"/>
            </a:p>
          </p:txBody>
        </p:sp>
        <p:sp>
          <p:nvSpPr>
            <p:cNvPr id="12" name="TextBox 12"/>
            <p:cNvSpPr txBox="1"/>
            <p:nvPr/>
          </p:nvSpPr>
          <p:spPr>
            <a:xfrm>
              <a:off x="0" y="-38100"/>
              <a:ext cx="1486932" cy="401479"/>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2751543" y="4178738"/>
            <a:ext cx="3294419" cy="20822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presentación del recurso de apelación se registra en la Pladicop al día siguiente de haber sido interpuesto.</a:t>
            </a:r>
          </a:p>
        </p:txBody>
      </p:sp>
      <p:sp>
        <p:nvSpPr>
          <p:cNvPr id="14" name="TextBox 14"/>
          <p:cNvSpPr txBox="1"/>
          <p:nvPr/>
        </p:nvSpPr>
        <p:spPr>
          <a:xfrm>
            <a:off x="6600592" y="892224"/>
            <a:ext cx="5048716" cy="900021"/>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ANTE LA ENTIDAD CONTRATANTE</a:t>
            </a:r>
          </a:p>
        </p:txBody>
      </p:sp>
      <p:sp>
        <p:nvSpPr>
          <p:cNvPr id="15" name="AutoShape 15"/>
          <p:cNvSpPr/>
          <p:nvPr/>
        </p:nvSpPr>
        <p:spPr>
          <a:xfrm>
            <a:off x="9124950" y="202256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6" name="AutoShape 16"/>
          <p:cNvSpPr/>
          <p:nvPr/>
        </p:nvSpPr>
        <p:spPr>
          <a:xfrm>
            <a:off x="4417803" y="2525641"/>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7" name="AutoShape 17"/>
          <p:cNvSpPr/>
          <p:nvPr/>
        </p:nvSpPr>
        <p:spPr>
          <a:xfrm>
            <a:off x="4436853" y="254469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8" name="AutoShape 18"/>
          <p:cNvSpPr/>
          <p:nvPr/>
        </p:nvSpPr>
        <p:spPr>
          <a:xfrm>
            <a:off x="4436853" y="3764494"/>
            <a:ext cx="0" cy="490443"/>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9" name="Group 19"/>
          <p:cNvGrpSpPr/>
          <p:nvPr/>
        </p:nvGrpSpPr>
        <p:grpSpPr>
          <a:xfrm>
            <a:off x="4018229" y="6699180"/>
            <a:ext cx="761046" cy="76104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2</a:t>
              </a:r>
            </a:p>
          </p:txBody>
        </p:sp>
      </p:grpSp>
      <p:sp>
        <p:nvSpPr>
          <p:cNvPr id="22" name="AutoShape 22"/>
          <p:cNvSpPr/>
          <p:nvPr/>
        </p:nvSpPr>
        <p:spPr>
          <a:xfrm>
            <a:off x="4398753" y="6261030"/>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23" name="TextBox 23"/>
          <p:cNvSpPr txBox="1"/>
          <p:nvPr/>
        </p:nvSpPr>
        <p:spPr>
          <a:xfrm>
            <a:off x="2770593" y="7869801"/>
            <a:ext cx="6573257" cy="20822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De haberse interpuesto dos o más recursos de apelación respecto de un mismo procedimiento de selección o ítem, la entidad contratante los acumula a fin de resolverlos de manera conjunta, siempre que los mismos guarden correspondencia. </a:t>
            </a:r>
          </a:p>
        </p:txBody>
      </p:sp>
      <p:sp>
        <p:nvSpPr>
          <p:cNvPr id="24" name="AutoShape 24"/>
          <p:cNvSpPr/>
          <p:nvPr/>
        </p:nvSpPr>
        <p:spPr>
          <a:xfrm flipH="1">
            <a:off x="4398753" y="7460226"/>
            <a:ext cx="0" cy="485775"/>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25" name="Group 25"/>
          <p:cNvGrpSpPr/>
          <p:nvPr/>
        </p:nvGrpSpPr>
        <p:grpSpPr>
          <a:xfrm>
            <a:off x="7922049" y="3003448"/>
            <a:ext cx="761046" cy="76104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3</a:t>
              </a:r>
            </a:p>
          </p:txBody>
        </p:sp>
      </p:grpSp>
      <p:sp>
        <p:nvSpPr>
          <p:cNvPr id="28" name="TextBox 28"/>
          <p:cNvSpPr txBox="1"/>
          <p:nvPr/>
        </p:nvSpPr>
        <p:spPr>
          <a:xfrm>
            <a:off x="6674412" y="4178738"/>
            <a:ext cx="3294419" cy="25013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entidad contratante corre traslado de la apelación a los postores que tengan interés directo en la resolución del recurso</a:t>
            </a:r>
          </a:p>
        </p:txBody>
      </p:sp>
      <p:sp>
        <p:nvSpPr>
          <p:cNvPr id="29" name="AutoShape 29"/>
          <p:cNvSpPr/>
          <p:nvPr/>
        </p:nvSpPr>
        <p:spPr>
          <a:xfrm>
            <a:off x="8302572" y="252564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30" name="AutoShape 30"/>
          <p:cNvSpPr/>
          <p:nvPr/>
        </p:nvSpPr>
        <p:spPr>
          <a:xfrm>
            <a:off x="8321622" y="3764494"/>
            <a:ext cx="0" cy="490443"/>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31" name="Group 31"/>
          <p:cNvGrpSpPr/>
          <p:nvPr/>
        </p:nvGrpSpPr>
        <p:grpSpPr>
          <a:xfrm>
            <a:off x="13232383" y="6726976"/>
            <a:ext cx="761046" cy="761046"/>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33" name="TextBox 33"/>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5</a:t>
              </a:r>
            </a:p>
          </p:txBody>
        </p:sp>
      </p:grpSp>
      <p:sp>
        <p:nvSpPr>
          <p:cNvPr id="34" name="AutoShape 34"/>
          <p:cNvSpPr/>
          <p:nvPr/>
        </p:nvSpPr>
        <p:spPr>
          <a:xfrm flipH="1">
            <a:off x="13612906" y="7460226"/>
            <a:ext cx="0" cy="485775"/>
          </a:xfrm>
          <a:prstGeom prst="line">
            <a:avLst/>
          </a:prstGeom>
          <a:ln w="38100" cap="flat">
            <a:solidFill>
              <a:srgbClr val="000000"/>
            </a:solidFill>
            <a:prstDash val="solid"/>
            <a:headEnd type="none" w="sm" len="sm"/>
            <a:tailEnd type="none" w="sm" len="sm"/>
          </a:ln>
        </p:spPr>
        <p:txBody>
          <a:bodyPr/>
          <a:lstStyle/>
          <a:p>
            <a:endParaRPr lang="es-PE"/>
          </a:p>
        </p:txBody>
      </p:sp>
      <p:sp>
        <p:nvSpPr>
          <p:cNvPr id="35" name="AutoShape 35"/>
          <p:cNvSpPr/>
          <p:nvPr/>
        </p:nvSpPr>
        <p:spPr>
          <a:xfrm flipH="1" flipV="1">
            <a:off x="13593856" y="2544691"/>
            <a:ext cx="0" cy="490443"/>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36" name="Group 36"/>
          <p:cNvGrpSpPr/>
          <p:nvPr/>
        </p:nvGrpSpPr>
        <p:grpSpPr>
          <a:xfrm>
            <a:off x="13213333" y="3003448"/>
            <a:ext cx="761046" cy="761046"/>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38" name="TextBox 38"/>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4</a:t>
              </a:r>
            </a:p>
          </p:txBody>
        </p:sp>
      </p:grpSp>
      <p:sp>
        <p:nvSpPr>
          <p:cNvPr id="39" name="TextBox 39"/>
          <p:cNvSpPr txBox="1"/>
          <p:nvPr/>
        </p:nvSpPr>
        <p:spPr>
          <a:xfrm>
            <a:off x="10509966" y="4186706"/>
            <a:ext cx="6091580" cy="20822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El postor o postores emplazados pueden absolver el traslado del recurso interpuesto en un plazo no mayor a tres días hábiles. La entidad contratante resuelve con la absolución del traslado o sin ella.</a:t>
            </a:r>
          </a:p>
        </p:txBody>
      </p:sp>
      <p:sp>
        <p:nvSpPr>
          <p:cNvPr id="40" name="AutoShape 40"/>
          <p:cNvSpPr/>
          <p:nvPr/>
        </p:nvSpPr>
        <p:spPr>
          <a:xfrm flipH="1" flipV="1">
            <a:off x="13612906" y="379618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41" name="AutoShape 41"/>
          <p:cNvSpPr/>
          <p:nvPr/>
        </p:nvSpPr>
        <p:spPr>
          <a:xfrm flipH="1" flipV="1">
            <a:off x="13593856" y="6236533"/>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42" name="TextBox 42"/>
          <p:cNvSpPr txBox="1"/>
          <p:nvPr/>
        </p:nvSpPr>
        <p:spPr>
          <a:xfrm>
            <a:off x="10509966" y="7869801"/>
            <a:ext cx="6112421" cy="20822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Las partes formulan sus pretensiones y ofrecen los medios probatorios en el escrito que contiene el recurso de apelación y en el escrito de absolución de traslado del recurso de apelación, presentados dentro del plazo legal.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056329" y="3003448"/>
            <a:ext cx="761046" cy="7610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6</a:t>
              </a:r>
            </a:p>
          </p:txBody>
        </p:sp>
      </p:grpSp>
      <p:grpSp>
        <p:nvGrpSpPr>
          <p:cNvPr id="10" name="Group 10"/>
          <p:cNvGrpSpPr/>
          <p:nvPr/>
        </p:nvGrpSpPr>
        <p:grpSpPr>
          <a:xfrm>
            <a:off x="6302103" y="642858"/>
            <a:ext cx="5645695" cy="1379704"/>
            <a:chOff x="0" y="0"/>
            <a:chExt cx="1486932" cy="363379"/>
          </a:xfrm>
        </p:grpSpPr>
        <p:sp>
          <p:nvSpPr>
            <p:cNvPr id="11" name="Freeform 11"/>
            <p:cNvSpPr/>
            <p:nvPr/>
          </p:nvSpPr>
          <p:spPr>
            <a:xfrm>
              <a:off x="0" y="0"/>
              <a:ext cx="1486932" cy="363379"/>
            </a:xfrm>
            <a:custGeom>
              <a:avLst/>
              <a:gdLst/>
              <a:ahLst/>
              <a:cxnLst/>
              <a:rect l="l" t="t" r="r" b="b"/>
              <a:pathLst>
                <a:path w="1486932" h="363379">
                  <a:moveTo>
                    <a:pt x="0" y="0"/>
                  </a:moveTo>
                  <a:lnTo>
                    <a:pt x="1486932" y="0"/>
                  </a:lnTo>
                  <a:lnTo>
                    <a:pt x="1486932" y="363379"/>
                  </a:lnTo>
                  <a:lnTo>
                    <a:pt x="0" y="363379"/>
                  </a:lnTo>
                  <a:close/>
                </a:path>
              </a:pathLst>
            </a:custGeom>
            <a:solidFill>
              <a:srgbClr val="094C69"/>
            </a:solidFill>
          </p:spPr>
          <p:txBody>
            <a:bodyPr/>
            <a:lstStyle/>
            <a:p>
              <a:endParaRPr lang="es-PE"/>
            </a:p>
          </p:txBody>
        </p:sp>
        <p:sp>
          <p:nvSpPr>
            <p:cNvPr id="12" name="TextBox 12"/>
            <p:cNvSpPr txBox="1"/>
            <p:nvPr/>
          </p:nvSpPr>
          <p:spPr>
            <a:xfrm>
              <a:off x="0" y="-38100"/>
              <a:ext cx="1486932" cy="401479"/>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a:off x="9124950" y="202256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4" name="AutoShape 14"/>
          <p:cNvSpPr/>
          <p:nvPr/>
        </p:nvSpPr>
        <p:spPr>
          <a:xfrm>
            <a:off x="4417803" y="2525641"/>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5" name="AutoShape 15"/>
          <p:cNvSpPr/>
          <p:nvPr/>
        </p:nvSpPr>
        <p:spPr>
          <a:xfrm>
            <a:off x="4436853" y="254469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6" name="AutoShape 16"/>
          <p:cNvSpPr/>
          <p:nvPr/>
        </p:nvSpPr>
        <p:spPr>
          <a:xfrm>
            <a:off x="4436853" y="3764494"/>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7" name="AutoShape 17"/>
          <p:cNvSpPr/>
          <p:nvPr/>
        </p:nvSpPr>
        <p:spPr>
          <a:xfrm flipH="1" flipV="1">
            <a:off x="13593856" y="2544691"/>
            <a:ext cx="0" cy="490443"/>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8" name="Group 18"/>
          <p:cNvGrpSpPr/>
          <p:nvPr/>
        </p:nvGrpSpPr>
        <p:grpSpPr>
          <a:xfrm>
            <a:off x="13213333" y="3003448"/>
            <a:ext cx="761046" cy="76104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7</a:t>
              </a:r>
            </a:p>
          </p:txBody>
        </p:sp>
      </p:grpSp>
      <p:sp>
        <p:nvSpPr>
          <p:cNvPr id="21" name="TextBox 21"/>
          <p:cNvSpPr txBox="1"/>
          <p:nvPr/>
        </p:nvSpPr>
        <p:spPr>
          <a:xfrm>
            <a:off x="10509966" y="4186706"/>
            <a:ext cx="6091580" cy="12440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entidad contratante resuelve la apelación y notifi ca su decisión a través de la Pladicop en un plazo no mayor de diez días hábiles.</a:t>
            </a:r>
          </a:p>
        </p:txBody>
      </p:sp>
      <p:sp>
        <p:nvSpPr>
          <p:cNvPr id="22" name="AutoShape 22"/>
          <p:cNvSpPr/>
          <p:nvPr/>
        </p:nvSpPr>
        <p:spPr>
          <a:xfrm flipH="1" flipV="1">
            <a:off x="13612906" y="379618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23" name="Freeform 23"/>
          <p:cNvSpPr/>
          <p:nvPr/>
        </p:nvSpPr>
        <p:spPr>
          <a:xfrm>
            <a:off x="11104955" y="5926098"/>
            <a:ext cx="4901603" cy="3600450"/>
          </a:xfrm>
          <a:custGeom>
            <a:avLst/>
            <a:gdLst/>
            <a:ahLst/>
            <a:cxnLst/>
            <a:rect l="l" t="t" r="r" b="b"/>
            <a:pathLst>
              <a:path w="4901603" h="3600450">
                <a:moveTo>
                  <a:pt x="0" y="0"/>
                </a:moveTo>
                <a:lnTo>
                  <a:pt x="4901602" y="0"/>
                </a:lnTo>
                <a:lnTo>
                  <a:pt x="4901602" y="3600450"/>
                </a:lnTo>
                <a:lnTo>
                  <a:pt x="0" y="36004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PE"/>
          </a:p>
        </p:txBody>
      </p:sp>
      <p:sp>
        <p:nvSpPr>
          <p:cNvPr id="24" name="TextBox 24"/>
          <p:cNvSpPr txBox="1"/>
          <p:nvPr/>
        </p:nvSpPr>
        <p:spPr>
          <a:xfrm>
            <a:off x="2751543" y="4178738"/>
            <a:ext cx="5264421" cy="29204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Al interponer el recurso o al absolverlo, el impugnante o los postores pueden solicitar el uso de la palabra, actuación que se realiza dentro de los tres días hábiles siguientes de culminado el plazo para la absolución del traslado del recurso de apelación.</a:t>
            </a:r>
          </a:p>
        </p:txBody>
      </p:sp>
      <p:sp>
        <p:nvSpPr>
          <p:cNvPr id="25" name="TextBox 25"/>
          <p:cNvSpPr txBox="1"/>
          <p:nvPr/>
        </p:nvSpPr>
        <p:spPr>
          <a:xfrm>
            <a:off x="6600592" y="892224"/>
            <a:ext cx="5048716" cy="900021"/>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ANTE LA ENTIDAD CONTRATANTE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056329" y="3003448"/>
            <a:ext cx="761046" cy="7610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1</a:t>
              </a:r>
            </a:p>
          </p:txBody>
        </p:sp>
      </p:grpSp>
      <p:grpSp>
        <p:nvGrpSpPr>
          <p:cNvPr id="10" name="Group 10"/>
          <p:cNvGrpSpPr/>
          <p:nvPr/>
        </p:nvGrpSpPr>
        <p:grpSpPr>
          <a:xfrm>
            <a:off x="6302103" y="642858"/>
            <a:ext cx="5645695" cy="1379704"/>
            <a:chOff x="0" y="0"/>
            <a:chExt cx="1486932" cy="363379"/>
          </a:xfrm>
        </p:grpSpPr>
        <p:sp>
          <p:nvSpPr>
            <p:cNvPr id="11" name="Freeform 11"/>
            <p:cNvSpPr/>
            <p:nvPr/>
          </p:nvSpPr>
          <p:spPr>
            <a:xfrm>
              <a:off x="0" y="0"/>
              <a:ext cx="1486932" cy="363379"/>
            </a:xfrm>
            <a:custGeom>
              <a:avLst/>
              <a:gdLst/>
              <a:ahLst/>
              <a:cxnLst/>
              <a:rect l="l" t="t" r="r" b="b"/>
              <a:pathLst>
                <a:path w="1486932" h="363379">
                  <a:moveTo>
                    <a:pt x="0" y="0"/>
                  </a:moveTo>
                  <a:lnTo>
                    <a:pt x="1486932" y="0"/>
                  </a:lnTo>
                  <a:lnTo>
                    <a:pt x="1486932" y="363379"/>
                  </a:lnTo>
                  <a:lnTo>
                    <a:pt x="0" y="363379"/>
                  </a:lnTo>
                  <a:close/>
                </a:path>
              </a:pathLst>
            </a:custGeom>
            <a:solidFill>
              <a:srgbClr val="094C69"/>
            </a:solidFill>
          </p:spPr>
          <p:txBody>
            <a:bodyPr/>
            <a:lstStyle/>
            <a:p>
              <a:endParaRPr lang="es-PE"/>
            </a:p>
          </p:txBody>
        </p:sp>
        <p:sp>
          <p:nvSpPr>
            <p:cNvPr id="12" name="TextBox 12"/>
            <p:cNvSpPr txBox="1"/>
            <p:nvPr/>
          </p:nvSpPr>
          <p:spPr>
            <a:xfrm>
              <a:off x="0" y="-38100"/>
              <a:ext cx="1486932" cy="401479"/>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2146887" y="4174069"/>
            <a:ext cx="4541830"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Al día hábil siguiente de la presentación del recurso  el TCP notifica a través de la Pladicop el recurso de apelación, a efectos que, dentro de un plazo no mayor de tres días hábiles, la entidad contratante registre el sustento técnico legal en el cual indique su posición.</a:t>
            </a:r>
          </a:p>
        </p:txBody>
      </p:sp>
      <p:sp>
        <p:nvSpPr>
          <p:cNvPr id="14" name="TextBox 14"/>
          <p:cNvSpPr txBox="1"/>
          <p:nvPr/>
        </p:nvSpPr>
        <p:spPr>
          <a:xfrm>
            <a:off x="6600592" y="892224"/>
            <a:ext cx="5048716" cy="900021"/>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ANTE EL TCP</a:t>
            </a:r>
          </a:p>
        </p:txBody>
      </p:sp>
      <p:sp>
        <p:nvSpPr>
          <p:cNvPr id="15" name="AutoShape 15"/>
          <p:cNvSpPr/>
          <p:nvPr/>
        </p:nvSpPr>
        <p:spPr>
          <a:xfrm>
            <a:off x="9124950" y="202256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6" name="AutoShape 16"/>
          <p:cNvSpPr/>
          <p:nvPr/>
        </p:nvSpPr>
        <p:spPr>
          <a:xfrm>
            <a:off x="4417803" y="2525641"/>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7" name="AutoShape 17"/>
          <p:cNvSpPr/>
          <p:nvPr/>
        </p:nvSpPr>
        <p:spPr>
          <a:xfrm>
            <a:off x="4436853" y="254469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8" name="AutoShape 18"/>
          <p:cNvSpPr/>
          <p:nvPr/>
        </p:nvSpPr>
        <p:spPr>
          <a:xfrm>
            <a:off x="4436853" y="3764494"/>
            <a:ext cx="0" cy="490443"/>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9" name="Group 19"/>
          <p:cNvGrpSpPr/>
          <p:nvPr/>
        </p:nvGrpSpPr>
        <p:grpSpPr>
          <a:xfrm>
            <a:off x="8763477" y="3003448"/>
            <a:ext cx="761046" cy="76104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2</a:t>
              </a:r>
            </a:p>
          </p:txBody>
        </p:sp>
      </p:grpSp>
      <p:sp>
        <p:nvSpPr>
          <p:cNvPr id="22" name="AutoShape 22"/>
          <p:cNvSpPr/>
          <p:nvPr/>
        </p:nvSpPr>
        <p:spPr>
          <a:xfrm>
            <a:off x="9124950" y="2513005"/>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23" name="AutoShape 23"/>
          <p:cNvSpPr/>
          <p:nvPr/>
        </p:nvSpPr>
        <p:spPr>
          <a:xfrm flipH="1" flipV="1">
            <a:off x="13593856" y="2544691"/>
            <a:ext cx="0" cy="490443"/>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24" name="Group 24"/>
          <p:cNvGrpSpPr/>
          <p:nvPr/>
        </p:nvGrpSpPr>
        <p:grpSpPr>
          <a:xfrm>
            <a:off x="13213333" y="3003448"/>
            <a:ext cx="761046" cy="761046"/>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3</a:t>
              </a:r>
            </a:p>
          </p:txBody>
        </p:sp>
      </p:grpSp>
      <p:sp>
        <p:nvSpPr>
          <p:cNvPr id="27" name="TextBox 27"/>
          <p:cNvSpPr txBox="1"/>
          <p:nvPr/>
        </p:nvSpPr>
        <p:spPr>
          <a:xfrm>
            <a:off x="7231032" y="4190420"/>
            <a:ext cx="3864036" cy="37586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En la misma oportunidad que se realiza dicha notificación, el expediente de apelación es remitido a la Sala respectiva, junto con la programación de la audiencia pública, la cual debe efectuarse en un plazo no menor de tres ni mayor de cinco días hábiles.</a:t>
            </a:r>
          </a:p>
        </p:txBody>
      </p:sp>
      <p:sp>
        <p:nvSpPr>
          <p:cNvPr id="28" name="AutoShape 28"/>
          <p:cNvSpPr/>
          <p:nvPr/>
        </p:nvSpPr>
        <p:spPr>
          <a:xfrm flipH="1" flipV="1">
            <a:off x="13612906" y="379618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29" name="TextBox 29"/>
          <p:cNvSpPr txBox="1"/>
          <p:nvPr/>
        </p:nvSpPr>
        <p:spPr>
          <a:xfrm>
            <a:off x="11448491" y="4238999"/>
            <a:ext cx="4328830" cy="20822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Las partes formulan sus pretensiones y ofrecen los medios probatorios en el escrito que contiene el recurso de apelación o al absolver el traslado</a:t>
            </a:r>
          </a:p>
        </p:txBody>
      </p:sp>
      <p:sp>
        <p:nvSpPr>
          <p:cNvPr id="30" name="AutoShape 30"/>
          <p:cNvSpPr/>
          <p:nvPr/>
        </p:nvSpPr>
        <p:spPr>
          <a:xfrm flipH="1" flipV="1">
            <a:off x="9163050" y="379618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31" name="AutoShape 31"/>
          <p:cNvSpPr/>
          <p:nvPr/>
        </p:nvSpPr>
        <p:spPr>
          <a:xfrm flipH="1" flipV="1">
            <a:off x="13631956" y="6321291"/>
            <a:ext cx="0" cy="490443"/>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32" name="Group 32"/>
          <p:cNvGrpSpPr/>
          <p:nvPr/>
        </p:nvGrpSpPr>
        <p:grpSpPr>
          <a:xfrm>
            <a:off x="13232383" y="6840310"/>
            <a:ext cx="761046" cy="761046"/>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4</a:t>
              </a:r>
            </a:p>
          </p:txBody>
        </p:sp>
      </p:grpSp>
      <p:sp>
        <p:nvSpPr>
          <p:cNvPr id="35" name="TextBox 35"/>
          <p:cNvSpPr txBox="1"/>
          <p:nvPr/>
        </p:nvSpPr>
        <p:spPr>
          <a:xfrm>
            <a:off x="11006908" y="8044174"/>
            <a:ext cx="5173896" cy="20822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La sala puede solicitar información adicional a la entidad contratante, al impugnante y a terceros a fin de recabar la documentación necesaria para mejor resolver.</a:t>
            </a:r>
          </a:p>
        </p:txBody>
      </p:sp>
      <p:sp>
        <p:nvSpPr>
          <p:cNvPr id="36" name="AutoShape 36"/>
          <p:cNvSpPr/>
          <p:nvPr/>
        </p:nvSpPr>
        <p:spPr>
          <a:xfrm flipH="1" flipV="1">
            <a:off x="13612906" y="7601356"/>
            <a:ext cx="0" cy="490443"/>
          </a:xfrm>
          <a:prstGeom prst="line">
            <a:avLst/>
          </a:prstGeom>
          <a:ln w="38100" cap="flat">
            <a:solidFill>
              <a:srgbClr val="000000"/>
            </a:solidFill>
            <a:prstDash val="solid"/>
            <a:headEnd type="none" w="sm" len="sm"/>
            <a:tailEnd type="none" w="sm" len="sm"/>
          </a:ln>
        </p:spPr>
        <p:txBody>
          <a:bodyPr/>
          <a:lstStyle/>
          <a:p>
            <a:endParaRPr lang="es-P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957480" y="3309881"/>
            <a:ext cx="10373041" cy="5179413"/>
          </a:xfrm>
          <a:prstGeom prst="rect">
            <a:avLst/>
          </a:prstGeom>
        </p:spPr>
        <p:txBody>
          <a:bodyPr lIns="0" tIns="0" rIns="0" bIns="0" rtlCol="0" anchor="t">
            <a:spAutoFit/>
          </a:bodyPr>
          <a:lstStyle/>
          <a:p>
            <a:pPr algn="ctr">
              <a:lnSpc>
                <a:spcPts val="7766"/>
              </a:lnSpc>
            </a:pPr>
            <a:r>
              <a:rPr lang="en-US" sz="6812">
                <a:solidFill>
                  <a:srgbClr val="000000"/>
                </a:solidFill>
                <a:latin typeface="TT Ramillas"/>
                <a:ea typeface="TT Ramillas"/>
                <a:cs typeface="TT Ramillas"/>
                <a:sym typeface="TT Ramillas"/>
              </a:rPr>
              <a:t>RECURSO DE APELACIÓN</a:t>
            </a:r>
          </a:p>
          <a:p>
            <a:pPr algn="ctr">
              <a:lnSpc>
                <a:spcPts val="4916"/>
              </a:lnSpc>
            </a:pPr>
            <a:endParaRPr lang="en-US" sz="6812">
              <a:solidFill>
                <a:srgbClr val="000000"/>
              </a:solidFill>
              <a:latin typeface="TT Ramillas"/>
              <a:ea typeface="TT Ramillas"/>
              <a:cs typeface="TT Ramillas"/>
              <a:sym typeface="TT Ramillas"/>
            </a:endParaRPr>
          </a:p>
          <a:p>
            <a:pPr algn="ctr">
              <a:lnSpc>
                <a:spcPts val="4916"/>
              </a:lnSpc>
            </a:pPr>
            <a:r>
              <a:rPr lang="en-US" sz="4313" i="1">
                <a:solidFill>
                  <a:srgbClr val="000000"/>
                </a:solidFill>
                <a:latin typeface="TT Ramillas Italics"/>
                <a:ea typeface="TT Ramillas Italics"/>
                <a:cs typeface="TT Ramillas Italics"/>
                <a:sym typeface="TT Ramillas Italics"/>
              </a:rPr>
              <a:t>REVISAREMOS:</a:t>
            </a:r>
          </a:p>
          <a:p>
            <a:pPr algn="ctr">
              <a:lnSpc>
                <a:spcPts val="4916"/>
              </a:lnSpc>
            </a:pPr>
            <a:r>
              <a:rPr lang="en-US" sz="4313" i="1">
                <a:solidFill>
                  <a:srgbClr val="000000"/>
                </a:solidFill>
                <a:latin typeface="TT Ramillas Italics"/>
                <a:ea typeface="TT Ramillas Italics"/>
                <a:cs typeface="TT Ramillas Italics"/>
                <a:sym typeface="TT Ramillas Italics"/>
              </a:rPr>
              <a:t>LEY N° 32069, LEY GENERAL DE CONTRATACIONES PÚBLICAS.</a:t>
            </a:r>
          </a:p>
          <a:p>
            <a:pPr marL="0" lvl="0" indent="0" algn="ctr">
              <a:lnSpc>
                <a:spcPts val="2978"/>
              </a:lnSpc>
              <a:spcBef>
                <a:spcPct val="0"/>
              </a:spcBef>
            </a:pPr>
            <a:r>
              <a:rPr lang="en-US" sz="2613" b="1" i="1">
                <a:solidFill>
                  <a:srgbClr val="000000"/>
                </a:solidFill>
                <a:latin typeface="TT Ramillas Bold Italics"/>
                <a:ea typeface="TT Ramillas Bold Italics"/>
                <a:cs typeface="TT Ramillas Bold Italics"/>
                <a:sym typeface="TT Ramillas Bold Italics"/>
              </a:rPr>
              <a:t>PUBLICADA EN EL DIARIO OFICIAL EL PERUANO EL 24 DE JUNIO DEL 2024</a:t>
            </a:r>
          </a:p>
        </p:txBody>
      </p:sp>
      <p:sp>
        <p:nvSpPr>
          <p:cNvPr id="3" name="Freeform 3"/>
          <p:cNvSpPr/>
          <p:nvPr/>
        </p:nvSpPr>
        <p:spPr>
          <a:xfrm>
            <a:off x="7918632" y="1763721"/>
            <a:ext cx="2450737" cy="1234559"/>
          </a:xfrm>
          <a:custGeom>
            <a:avLst/>
            <a:gdLst/>
            <a:ahLst/>
            <a:cxnLst/>
            <a:rect l="l" t="t" r="r" b="b"/>
            <a:pathLst>
              <a:path w="2450737" h="1234559">
                <a:moveTo>
                  <a:pt x="0" y="0"/>
                </a:moveTo>
                <a:lnTo>
                  <a:pt x="2450736" y="0"/>
                </a:lnTo>
                <a:lnTo>
                  <a:pt x="2450736" y="1234559"/>
                </a:lnTo>
                <a:lnTo>
                  <a:pt x="0" y="12345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TextBox 4"/>
          <p:cNvSpPr txBox="1"/>
          <p:nvPr/>
        </p:nvSpPr>
        <p:spPr>
          <a:xfrm>
            <a:off x="12912686" y="6792003"/>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grpSp>
        <p:nvGrpSpPr>
          <p:cNvPr id="2" name="Group 2"/>
          <p:cNvGrpSpPr/>
          <p:nvPr/>
        </p:nvGrpSpPr>
        <p:grpSpPr>
          <a:xfrm>
            <a:off x="-1307930" y="-535143"/>
            <a:ext cx="3020465" cy="11934400"/>
            <a:chOff x="0" y="0"/>
            <a:chExt cx="795514" cy="3143216"/>
          </a:xfrm>
        </p:grpSpPr>
        <p:sp>
          <p:nvSpPr>
            <p:cNvPr id="3" name="Freeform 3"/>
            <p:cNvSpPr/>
            <p:nvPr/>
          </p:nvSpPr>
          <p:spPr>
            <a:xfrm>
              <a:off x="0" y="0"/>
              <a:ext cx="795514" cy="3143216"/>
            </a:xfrm>
            <a:custGeom>
              <a:avLst/>
              <a:gdLst/>
              <a:ahLst/>
              <a:cxnLst/>
              <a:rect l="l" t="t" r="r" b="b"/>
              <a:pathLst>
                <a:path w="795514" h="3143216">
                  <a:moveTo>
                    <a:pt x="0" y="0"/>
                  </a:moveTo>
                  <a:lnTo>
                    <a:pt x="795514" y="0"/>
                  </a:lnTo>
                  <a:lnTo>
                    <a:pt x="795514" y="3143216"/>
                  </a:lnTo>
                  <a:lnTo>
                    <a:pt x="0" y="3143216"/>
                  </a:lnTo>
                  <a:close/>
                </a:path>
              </a:pathLst>
            </a:custGeom>
            <a:solidFill>
              <a:srgbClr val="094C69"/>
            </a:solidFill>
          </p:spPr>
          <p:txBody>
            <a:bodyPr/>
            <a:lstStyle/>
            <a:p>
              <a:endParaRPr lang="es-PE"/>
            </a:p>
          </p:txBody>
        </p:sp>
        <p:sp>
          <p:nvSpPr>
            <p:cNvPr id="4" name="TextBox 4"/>
            <p:cNvSpPr txBox="1"/>
            <p:nvPr/>
          </p:nvSpPr>
          <p:spPr>
            <a:xfrm>
              <a:off x="0" y="-38100"/>
              <a:ext cx="795514" cy="318131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a:off x="15452394" y="-293807"/>
            <a:ext cx="2339986" cy="3677778"/>
          </a:xfrm>
          <a:custGeom>
            <a:avLst/>
            <a:gdLst/>
            <a:ahLst/>
            <a:cxnLst/>
            <a:rect l="l" t="t" r="r" b="b"/>
            <a:pathLst>
              <a:path w="2339986" h="3677778">
                <a:moveTo>
                  <a:pt x="0" y="0"/>
                </a:moveTo>
                <a:lnTo>
                  <a:pt x="2339986" y="0"/>
                </a:lnTo>
                <a:lnTo>
                  <a:pt x="2339986" y="3677778"/>
                </a:lnTo>
                <a:lnTo>
                  <a:pt x="0" y="3677778"/>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a:off x="14068362" y="-215044"/>
            <a:ext cx="2304584" cy="1760126"/>
          </a:xfrm>
          <a:custGeom>
            <a:avLst/>
            <a:gdLst/>
            <a:ahLst/>
            <a:cxnLst/>
            <a:rect l="l" t="t" r="r" b="b"/>
            <a:pathLst>
              <a:path w="2304584" h="1760126">
                <a:moveTo>
                  <a:pt x="0" y="0"/>
                </a:moveTo>
                <a:lnTo>
                  <a:pt x="2304584" y="0"/>
                </a:lnTo>
                <a:lnTo>
                  <a:pt x="2304584" y="1760126"/>
                </a:lnTo>
                <a:lnTo>
                  <a:pt x="0" y="1760126"/>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grpSp>
        <p:nvGrpSpPr>
          <p:cNvPr id="7" name="Group 7"/>
          <p:cNvGrpSpPr/>
          <p:nvPr/>
        </p:nvGrpSpPr>
        <p:grpSpPr>
          <a:xfrm>
            <a:off x="4056329" y="3003448"/>
            <a:ext cx="761046" cy="7610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5</a:t>
              </a:r>
            </a:p>
          </p:txBody>
        </p:sp>
      </p:grpSp>
      <p:grpSp>
        <p:nvGrpSpPr>
          <p:cNvPr id="10" name="Group 10"/>
          <p:cNvGrpSpPr/>
          <p:nvPr/>
        </p:nvGrpSpPr>
        <p:grpSpPr>
          <a:xfrm>
            <a:off x="6302103" y="642858"/>
            <a:ext cx="5645695" cy="1379704"/>
            <a:chOff x="0" y="0"/>
            <a:chExt cx="1486932" cy="363379"/>
          </a:xfrm>
        </p:grpSpPr>
        <p:sp>
          <p:nvSpPr>
            <p:cNvPr id="11" name="Freeform 11"/>
            <p:cNvSpPr/>
            <p:nvPr/>
          </p:nvSpPr>
          <p:spPr>
            <a:xfrm>
              <a:off x="0" y="0"/>
              <a:ext cx="1486932" cy="363379"/>
            </a:xfrm>
            <a:custGeom>
              <a:avLst/>
              <a:gdLst/>
              <a:ahLst/>
              <a:cxnLst/>
              <a:rect l="l" t="t" r="r" b="b"/>
              <a:pathLst>
                <a:path w="1486932" h="363379">
                  <a:moveTo>
                    <a:pt x="0" y="0"/>
                  </a:moveTo>
                  <a:lnTo>
                    <a:pt x="1486932" y="0"/>
                  </a:lnTo>
                  <a:lnTo>
                    <a:pt x="1486932" y="363379"/>
                  </a:lnTo>
                  <a:lnTo>
                    <a:pt x="0" y="363379"/>
                  </a:lnTo>
                  <a:close/>
                </a:path>
              </a:pathLst>
            </a:custGeom>
            <a:solidFill>
              <a:srgbClr val="094C69"/>
            </a:solidFill>
          </p:spPr>
          <p:txBody>
            <a:bodyPr/>
            <a:lstStyle/>
            <a:p>
              <a:endParaRPr lang="es-PE"/>
            </a:p>
          </p:txBody>
        </p:sp>
        <p:sp>
          <p:nvSpPr>
            <p:cNvPr id="12" name="TextBox 12"/>
            <p:cNvSpPr txBox="1"/>
            <p:nvPr/>
          </p:nvSpPr>
          <p:spPr>
            <a:xfrm>
              <a:off x="0" y="-38100"/>
              <a:ext cx="1486932" cy="401479"/>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2146887" y="4174069"/>
            <a:ext cx="4541830" cy="16631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Al día siguiente de recibida la información adicional, de realizada la audiencia pública, se declara el expediente listo para resolver.</a:t>
            </a:r>
          </a:p>
        </p:txBody>
      </p:sp>
      <p:sp>
        <p:nvSpPr>
          <p:cNvPr id="14" name="AutoShape 14"/>
          <p:cNvSpPr/>
          <p:nvPr/>
        </p:nvSpPr>
        <p:spPr>
          <a:xfrm>
            <a:off x="9124950" y="202256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5" name="AutoShape 15"/>
          <p:cNvSpPr/>
          <p:nvPr/>
        </p:nvSpPr>
        <p:spPr>
          <a:xfrm>
            <a:off x="4417803" y="2525641"/>
            <a:ext cx="9176053" cy="9525"/>
          </a:xfrm>
          <a:prstGeom prst="line">
            <a:avLst/>
          </a:prstGeom>
          <a:ln w="38100" cap="flat">
            <a:solidFill>
              <a:srgbClr val="000000"/>
            </a:solidFill>
            <a:prstDash val="solid"/>
            <a:headEnd type="none" w="sm" len="sm"/>
            <a:tailEnd type="none" w="sm" len="sm"/>
          </a:ln>
        </p:spPr>
        <p:txBody>
          <a:bodyPr/>
          <a:lstStyle/>
          <a:p>
            <a:endParaRPr lang="es-PE"/>
          </a:p>
        </p:txBody>
      </p:sp>
      <p:sp>
        <p:nvSpPr>
          <p:cNvPr id="16" name="AutoShape 16"/>
          <p:cNvSpPr/>
          <p:nvPr/>
        </p:nvSpPr>
        <p:spPr>
          <a:xfrm>
            <a:off x="4436853" y="2544691"/>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7" name="AutoShape 17"/>
          <p:cNvSpPr/>
          <p:nvPr/>
        </p:nvSpPr>
        <p:spPr>
          <a:xfrm>
            <a:off x="4436853" y="3764494"/>
            <a:ext cx="0" cy="490443"/>
          </a:xfrm>
          <a:prstGeom prst="line">
            <a:avLst/>
          </a:prstGeom>
          <a:ln w="38100" cap="flat">
            <a:solidFill>
              <a:srgbClr val="000000"/>
            </a:solidFill>
            <a:prstDash val="solid"/>
            <a:headEnd type="none" w="sm" len="sm"/>
            <a:tailEnd type="none" w="sm" len="sm"/>
          </a:ln>
        </p:spPr>
        <p:txBody>
          <a:bodyPr/>
          <a:lstStyle/>
          <a:p>
            <a:endParaRPr lang="es-PE"/>
          </a:p>
        </p:txBody>
      </p:sp>
      <p:sp>
        <p:nvSpPr>
          <p:cNvPr id="18" name="AutoShape 18"/>
          <p:cNvSpPr/>
          <p:nvPr/>
        </p:nvSpPr>
        <p:spPr>
          <a:xfrm flipH="1" flipV="1">
            <a:off x="13593856" y="2544691"/>
            <a:ext cx="0" cy="490443"/>
          </a:xfrm>
          <a:prstGeom prst="line">
            <a:avLst/>
          </a:prstGeom>
          <a:ln w="38100" cap="flat">
            <a:solidFill>
              <a:srgbClr val="000000"/>
            </a:solidFill>
            <a:prstDash val="solid"/>
            <a:headEnd type="none" w="sm" len="sm"/>
            <a:tailEnd type="none" w="sm" len="sm"/>
          </a:ln>
        </p:spPr>
        <p:txBody>
          <a:bodyPr/>
          <a:lstStyle/>
          <a:p>
            <a:endParaRPr lang="es-PE"/>
          </a:p>
        </p:txBody>
      </p:sp>
      <p:grpSp>
        <p:nvGrpSpPr>
          <p:cNvPr id="19" name="Group 19"/>
          <p:cNvGrpSpPr/>
          <p:nvPr/>
        </p:nvGrpSpPr>
        <p:grpSpPr>
          <a:xfrm>
            <a:off x="13213333" y="3003448"/>
            <a:ext cx="761046" cy="76104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4C69"/>
            </a:solidFill>
          </p:spPr>
          <p:txBody>
            <a:bodyPr/>
            <a:lstStyle/>
            <a:p>
              <a:endParaRPr lang="es-PE"/>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779"/>
                </a:lnSpc>
              </a:pPr>
              <a:r>
                <a:rPr lang="en-US" sz="2699">
                  <a:solidFill>
                    <a:srgbClr val="FFFFFF"/>
                  </a:solidFill>
                  <a:latin typeface="TT Ramillas"/>
                  <a:ea typeface="TT Ramillas"/>
                  <a:cs typeface="TT Ramillas"/>
                  <a:sym typeface="TT Ramillas"/>
                </a:rPr>
                <a:t>6</a:t>
              </a:r>
            </a:p>
          </p:txBody>
        </p:sp>
      </p:grpSp>
      <p:sp>
        <p:nvSpPr>
          <p:cNvPr id="22" name="AutoShape 22"/>
          <p:cNvSpPr/>
          <p:nvPr/>
        </p:nvSpPr>
        <p:spPr>
          <a:xfrm flipH="1" flipV="1">
            <a:off x="13612906" y="3796181"/>
            <a:ext cx="0" cy="490443"/>
          </a:xfrm>
          <a:prstGeom prst="line">
            <a:avLst/>
          </a:prstGeom>
          <a:ln w="38100" cap="flat">
            <a:solidFill>
              <a:srgbClr val="000000"/>
            </a:solidFill>
            <a:prstDash val="solid"/>
            <a:headEnd type="none" w="sm" len="sm"/>
            <a:tailEnd type="none" w="sm" len="sm"/>
          </a:ln>
        </p:spPr>
        <p:txBody>
          <a:bodyPr/>
          <a:lstStyle/>
          <a:p>
            <a:endParaRPr lang="es-PE"/>
          </a:p>
        </p:txBody>
      </p:sp>
      <p:pic>
        <p:nvPicPr>
          <p:cNvPr id="23" name="Picture 23"/>
          <p:cNvPicPr>
            <a:picLocks noChangeAspect="1"/>
          </p:cNvPicPr>
          <p:nvPr/>
        </p:nvPicPr>
        <p:blipFill>
          <a:blip r:embed="rId6"/>
          <a:srcRect/>
          <a:stretch>
            <a:fillRect/>
          </a:stretch>
        </p:blipFill>
        <p:spPr>
          <a:xfrm>
            <a:off x="4644083" y="6284936"/>
            <a:ext cx="4499917" cy="3419328"/>
          </a:xfrm>
          <a:prstGeom prst="rect">
            <a:avLst/>
          </a:prstGeom>
        </p:spPr>
      </p:pic>
      <p:sp>
        <p:nvSpPr>
          <p:cNvPr id="24" name="TextBox 24"/>
          <p:cNvSpPr txBox="1"/>
          <p:nvPr/>
        </p:nvSpPr>
        <p:spPr>
          <a:xfrm>
            <a:off x="6600592" y="892224"/>
            <a:ext cx="5048716" cy="900021"/>
          </a:xfrm>
          <a:prstGeom prst="rect">
            <a:avLst/>
          </a:prstGeom>
        </p:spPr>
        <p:txBody>
          <a:bodyPr lIns="0" tIns="0" rIns="0" bIns="0" rtlCol="0" anchor="t">
            <a:spAutoFit/>
          </a:bodyPr>
          <a:lstStyle/>
          <a:p>
            <a:pPr marL="0" lvl="0" indent="0" algn="ctr">
              <a:lnSpc>
                <a:spcPts val="3548"/>
              </a:lnSpc>
              <a:spcBef>
                <a:spcPct val="0"/>
              </a:spcBef>
            </a:pPr>
            <a:r>
              <a:rPr lang="en-US" sz="3113">
                <a:solidFill>
                  <a:srgbClr val="FFFFFF"/>
                </a:solidFill>
                <a:latin typeface="TT Ramillas"/>
                <a:ea typeface="TT Ramillas"/>
                <a:cs typeface="TT Ramillas"/>
                <a:sym typeface="TT Ramillas"/>
              </a:rPr>
              <a:t>PROCEDIMIENTO ANTE EL TCP</a:t>
            </a:r>
          </a:p>
        </p:txBody>
      </p:sp>
      <p:sp>
        <p:nvSpPr>
          <p:cNvPr id="25" name="TextBox 25"/>
          <p:cNvSpPr txBox="1"/>
          <p:nvPr/>
        </p:nvSpPr>
        <p:spPr>
          <a:xfrm>
            <a:off x="10996474" y="4238999"/>
            <a:ext cx="5194764" cy="3339592"/>
          </a:xfrm>
          <a:prstGeom prst="rect">
            <a:avLst/>
          </a:prstGeom>
        </p:spPr>
        <p:txBody>
          <a:bodyPr lIns="0" tIns="0" rIns="0" bIns="0" rtlCol="0" anchor="t">
            <a:spAutoFit/>
          </a:bodyPr>
          <a:lstStyle/>
          <a:p>
            <a:pPr marL="0" lvl="0" indent="0" algn="just">
              <a:lnSpc>
                <a:spcPts val="3343"/>
              </a:lnSpc>
              <a:spcBef>
                <a:spcPct val="0"/>
              </a:spcBef>
            </a:pPr>
            <a:r>
              <a:rPr lang="en-US" sz="2199">
                <a:solidFill>
                  <a:srgbClr val="000000"/>
                </a:solidFill>
                <a:latin typeface="TT Ramillas"/>
                <a:ea typeface="TT Ramillas"/>
                <a:cs typeface="TT Ramillas"/>
                <a:sym typeface="TT Ramillas"/>
              </a:rPr>
              <a:t>El TCP expide la resolución dentro del plazo de cinco días hábiles, contabilizados desde el día siguiente de la fecha de emisión del decreto que declara que el expediente está listo para resolver. La resolución es notifi cada a través de la Pladicop, a más tardar al día siguiente hábil de emitida.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5338704" y="4673163"/>
            <a:ext cx="7610591" cy="1915100"/>
          </a:xfrm>
          <a:prstGeom prst="rect">
            <a:avLst/>
          </a:prstGeom>
        </p:spPr>
        <p:txBody>
          <a:bodyPr lIns="0" tIns="0" rIns="0" bIns="0" rtlCol="0" anchor="t">
            <a:spAutoFit/>
          </a:bodyPr>
          <a:lstStyle/>
          <a:p>
            <a:pPr marL="0" lvl="0" indent="0" algn="ctr">
              <a:lnSpc>
                <a:spcPts val="7444"/>
              </a:lnSpc>
              <a:spcBef>
                <a:spcPct val="0"/>
              </a:spcBef>
            </a:pPr>
            <a:r>
              <a:rPr lang="en-US" sz="6957" b="1">
                <a:solidFill>
                  <a:srgbClr val="094C69"/>
                </a:solidFill>
                <a:latin typeface="TT Ramillas Bold"/>
                <a:ea typeface="TT Ramillas Bold"/>
                <a:cs typeface="TT Ramillas Bold"/>
                <a:sym typeface="TT Ramillas Bold"/>
              </a:rPr>
              <a:t>Muchas gracias por su atención</a:t>
            </a:r>
          </a:p>
        </p:txBody>
      </p:sp>
      <p:sp>
        <p:nvSpPr>
          <p:cNvPr id="3" name="Freeform 3"/>
          <p:cNvSpPr/>
          <p:nvPr/>
        </p:nvSpPr>
        <p:spPr>
          <a:xfrm>
            <a:off x="7918632" y="3157556"/>
            <a:ext cx="2450737" cy="1234559"/>
          </a:xfrm>
          <a:custGeom>
            <a:avLst/>
            <a:gdLst/>
            <a:ahLst/>
            <a:cxnLst/>
            <a:rect l="l" t="t" r="r" b="b"/>
            <a:pathLst>
              <a:path w="2450737" h="1234559">
                <a:moveTo>
                  <a:pt x="0" y="0"/>
                </a:moveTo>
                <a:lnTo>
                  <a:pt x="2450736" y="0"/>
                </a:lnTo>
                <a:lnTo>
                  <a:pt x="2450736" y="1234559"/>
                </a:lnTo>
                <a:lnTo>
                  <a:pt x="0" y="12345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5801693" y="7478191"/>
            <a:ext cx="6684613" cy="564786"/>
            <a:chOff x="0" y="0"/>
            <a:chExt cx="2371596" cy="200377"/>
          </a:xfrm>
        </p:grpSpPr>
        <p:sp>
          <p:nvSpPr>
            <p:cNvPr id="5" name="Freeform 5"/>
            <p:cNvSpPr/>
            <p:nvPr/>
          </p:nvSpPr>
          <p:spPr>
            <a:xfrm>
              <a:off x="0" y="0"/>
              <a:ext cx="2371596" cy="200377"/>
            </a:xfrm>
            <a:custGeom>
              <a:avLst/>
              <a:gdLst/>
              <a:ahLst/>
              <a:cxnLst/>
              <a:rect l="l" t="t" r="r" b="b"/>
              <a:pathLst>
                <a:path w="2371596" h="200377">
                  <a:moveTo>
                    <a:pt x="0" y="0"/>
                  </a:moveTo>
                  <a:lnTo>
                    <a:pt x="2371596" y="0"/>
                  </a:lnTo>
                  <a:lnTo>
                    <a:pt x="2371596" y="200377"/>
                  </a:lnTo>
                  <a:lnTo>
                    <a:pt x="0" y="200377"/>
                  </a:lnTo>
                  <a:close/>
                </a:path>
              </a:pathLst>
            </a:custGeom>
            <a:solidFill>
              <a:srgbClr val="094C69"/>
            </a:solidFill>
            <a:ln cap="sq">
              <a:noFill/>
              <a:prstDash val="solid"/>
              <a:miter/>
            </a:ln>
          </p:spPr>
          <p:txBody>
            <a:bodyPr/>
            <a:lstStyle/>
            <a:p>
              <a:endParaRPr lang="es-PE"/>
            </a:p>
          </p:txBody>
        </p:sp>
        <p:sp>
          <p:nvSpPr>
            <p:cNvPr id="6" name="TextBox 6"/>
            <p:cNvSpPr txBox="1"/>
            <p:nvPr/>
          </p:nvSpPr>
          <p:spPr>
            <a:xfrm>
              <a:off x="0" y="-38100"/>
              <a:ext cx="2371596" cy="238477"/>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6038475" y="7479339"/>
            <a:ext cx="6211050" cy="505340"/>
          </a:xfrm>
          <a:prstGeom prst="rect">
            <a:avLst/>
          </a:prstGeom>
        </p:spPr>
        <p:txBody>
          <a:bodyPr lIns="0" tIns="0" rIns="0" bIns="0" rtlCol="0" anchor="t">
            <a:spAutoFit/>
          </a:bodyPr>
          <a:lstStyle/>
          <a:p>
            <a:pPr algn="ctr">
              <a:lnSpc>
                <a:spcPts val="4171"/>
              </a:lnSpc>
              <a:spcBef>
                <a:spcPct val="0"/>
              </a:spcBef>
            </a:pPr>
            <a:r>
              <a:rPr lang="en-US" sz="2979" i="1">
                <a:solidFill>
                  <a:srgbClr val="F5F3F3"/>
                </a:solidFill>
                <a:latin typeface="TT Ramillas Italics"/>
                <a:ea typeface="TT Ramillas Italics"/>
                <a:cs typeface="TT Ramillas Italics"/>
                <a:sym typeface="TT Ramillas Italics"/>
              </a:rPr>
              <a:t>Ponente: Dr. Jorge Abel Ruiz Bautista</a:t>
            </a:r>
          </a:p>
        </p:txBody>
      </p:sp>
      <p:sp>
        <p:nvSpPr>
          <p:cNvPr id="8" name="TextBox 8"/>
          <p:cNvSpPr txBox="1"/>
          <p:nvPr/>
        </p:nvSpPr>
        <p:spPr>
          <a:xfrm>
            <a:off x="4972872" y="8871652"/>
            <a:ext cx="8342256" cy="505340"/>
          </a:xfrm>
          <a:prstGeom prst="rect">
            <a:avLst/>
          </a:prstGeom>
        </p:spPr>
        <p:txBody>
          <a:bodyPr lIns="0" tIns="0" rIns="0" bIns="0" rtlCol="0" anchor="t">
            <a:spAutoFit/>
          </a:bodyPr>
          <a:lstStyle/>
          <a:p>
            <a:pPr algn="ctr">
              <a:lnSpc>
                <a:spcPts val="4171"/>
              </a:lnSpc>
              <a:spcBef>
                <a:spcPct val="0"/>
              </a:spcBef>
            </a:pPr>
            <a:r>
              <a:rPr lang="en-US" sz="2979" i="1">
                <a:solidFill>
                  <a:srgbClr val="000000"/>
                </a:solidFill>
                <a:latin typeface="TT Ramillas Italics"/>
                <a:ea typeface="TT Ramillas Italics"/>
                <a:cs typeface="TT Ramillas Italics"/>
                <a:sym typeface="TT Ramillas Italics"/>
              </a:rPr>
              <a:t>Correo electrónico: </a:t>
            </a:r>
            <a:r>
              <a:rPr lang="en-US" sz="2979" i="1">
                <a:solidFill>
                  <a:srgbClr val="000000"/>
                </a:solidFill>
                <a:latin typeface="TT Ramillas Italics"/>
                <a:ea typeface="TT Ramillas Italics"/>
                <a:cs typeface="TT Ramillas Italics"/>
                <a:sym typeface="TT Ramillas Italics"/>
                <a:hlinkClick r:id="rId4" tooltip="mailto:directorgeneral@caeperu.com"/>
              </a:rPr>
              <a:t>directorgeneral@caeperu.com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348867" cy="1397114"/>
            <a:chOff x="0" y="0"/>
            <a:chExt cx="2612961" cy="496757"/>
          </a:xfrm>
        </p:grpSpPr>
        <p:sp>
          <p:nvSpPr>
            <p:cNvPr id="5" name="Freeform 5"/>
            <p:cNvSpPr/>
            <p:nvPr/>
          </p:nvSpPr>
          <p:spPr>
            <a:xfrm>
              <a:off x="0" y="0"/>
              <a:ext cx="2612961" cy="496757"/>
            </a:xfrm>
            <a:custGeom>
              <a:avLst/>
              <a:gdLst/>
              <a:ahLst/>
              <a:cxnLst/>
              <a:rect l="l" t="t" r="r" b="b"/>
              <a:pathLst>
                <a:path w="2612961" h="496757">
                  <a:moveTo>
                    <a:pt x="0" y="0"/>
                  </a:moveTo>
                  <a:lnTo>
                    <a:pt x="2612961" y="0"/>
                  </a:lnTo>
                  <a:lnTo>
                    <a:pt x="2612961" y="496757"/>
                  </a:lnTo>
                  <a:lnTo>
                    <a:pt x="0" y="496757"/>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534857"/>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CAPITULO I</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338821" y="3359920"/>
            <a:ext cx="7016633"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73. Oportunidad de presentación de recurso de apelación</a:t>
            </a:r>
          </a:p>
        </p:txBody>
      </p:sp>
      <p:sp>
        <p:nvSpPr>
          <p:cNvPr id="9" name="TextBox 9"/>
          <p:cNvSpPr txBox="1"/>
          <p:nvPr/>
        </p:nvSpPr>
        <p:spPr>
          <a:xfrm>
            <a:off x="1172704" y="9373279"/>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*Ley N° 32069</a:t>
            </a:r>
          </a:p>
        </p:txBody>
      </p:sp>
      <p:sp>
        <p:nvSpPr>
          <p:cNvPr id="10" name="TextBox 10"/>
          <p:cNvSpPr txBox="1"/>
          <p:nvPr/>
        </p:nvSpPr>
        <p:spPr>
          <a:xfrm>
            <a:off x="1172704" y="5204388"/>
            <a:ext cx="7348867" cy="36362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73.1. El recurso de apelación solo puede interponerse después de los siguientes hechos: </a:t>
            </a:r>
          </a:p>
          <a:p>
            <a:pPr marL="518158" lvl="1" indent="-259079" algn="just">
              <a:lnSpc>
                <a:spcPts val="3647"/>
              </a:lnSpc>
              <a:buAutoNum type="arabicPeriod"/>
            </a:pPr>
            <a:r>
              <a:rPr lang="en-US" sz="2399" b="1" i="1">
                <a:solidFill>
                  <a:srgbClr val="F5F3F3"/>
                </a:solidFill>
                <a:latin typeface="TT Ramillas Bold Italics"/>
                <a:ea typeface="TT Ramillas Bold Italics"/>
                <a:cs typeface="TT Ramillas Bold Italics"/>
                <a:sym typeface="TT Ramillas Bold Italics"/>
              </a:rPr>
              <a:t>Otorgamiento de la buena pro.</a:t>
            </a:r>
          </a:p>
          <a:p>
            <a:pPr marL="518158" lvl="1" indent="-259079" algn="just">
              <a:lnSpc>
                <a:spcPts val="3647"/>
              </a:lnSpc>
              <a:buAutoNum type="arabicPeriod"/>
            </a:pPr>
            <a:r>
              <a:rPr lang="en-US" sz="2399" b="1" i="1">
                <a:solidFill>
                  <a:srgbClr val="F5F3F3"/>
                </a:solidFill>
                <a:latin typeface="TT Ramillas Bold Italics"/>
                <a:ea typeface="TT Ramillas Bold Italics"/>
                <a:cs typeface="TT Ramillas Bold Italics"/>
                <a:sym typeface="TT Ramillas Bold Italics"/>
              </a:rPr>
              <a:t>Declaración de desierto.</a:t>
            </a:r>
          </a:p>
          <a:p>
            <a:pPr marL="518158" lvl="1" indent="-259079" algn="just">
              <a:lnSpc>
                <a:spcPts val="3647"/>
              </a:lnSpc>
              <a:spcBef>
                <a:spcPct val="0"/>
              </a:spcBef>
              <a:buAutoNum type="arabicPeriod"/>
            </a:pPr>
            <a:r>
              <a:rPr lang="en-US" sz="2399" b="1" i="1">
                <a:solidFill>
                  <a:srgbClr val="F5F3F3"/>
                </a:solidFill>
                <a:latin typeface="TT Ramillas Bold Italics"/>
                <a:ea typeface="TT Ramillas Bold Italics"/>
                <a:cs typeface="TT Ramillas Bold Italics"/>
                <a:sym typeface="TT Ramillas Bold Italics"/>
              </a:rPr>
              <a:t>Publicación de los resultados de adjudicación, en los procedimientos para implementar o extender la vigencia de los catálogos electrónicos de acuerdos marco. </a:t>
            </a:r>
          </a:p>
        </p:txBody>
      </p:sp>
      <p:sp>
        <p:nvSpPr>
          <p:cNvPr id="11" name="TextBox 11"/>
          <p:cNvSpPr txBox="1"/>
          <p:nvPr/>
        </p:nvSpPr>
        <p:spPr>
          <a:xfrm>
            <a:off x="9910433" y="3207972"/>
            <a:ext cx="7348867" cy="4550664"/>
          </a:xfrm>
          <a:prstGeom prst="rect">
            <a:avLst/>
          </a:prstGeom>
        </p:spPr>
        <p:txBody>
          <a:bodyPr lIns="0" tIns="0" rIns="0" bIns="0" rtlCol="0" anchor="t">
            <a:spAutoFit/>
          </a:bodyPr>
          <a:lstStyle/>
          <a:p>
            <a:pPr marL="0" lvl="0" indent="0" algn="just">
              <a:lnSpc>
                <a:spcPts val="3647"/>
              </a:lnSpc>
              <a:spcBef>
                <a:spcPct val="0"/>
              </a:spcBef>
            </a:pPr>
            <a:r>
              <a:rPr lang="en-US" sz="2399">
                <a:solidFill>
                  <a:srgbClr val="F5F3F3"/>
                </a:solidFill>
                <a:latin typeface="TT Ramillas"/>
                <a:ea typeface="TT Ramillas"/>
                <a:cs typeface="TT Ramillas"/>
                <a:sym typeface="TT Ramillas"/>
              </a:rPr>
              <a:t>73.2. La garantía por interposición del recurso de apelación debe otorgarse a favor de la entidad contratante o del OECE, según corresponda. </a:t>
            </a:r>
            <a:r>
              <a:rPr lang="en-US" sz="2399" b="1" i="1" u="sng">
                <a:solidFill>
                  <a:srgbClr val="F5F3F3"/>
                </a:solidFill>
                <a:latin typeface="TT Ramillas Bold Italics"/>
                <a:ea typeface="TT Ramillas Bold Italics"/>
                <a:cs typeface="TT Ramillas Bold Italics"/>
                <a:sym typeface="TT Ramillas Bold Italics"/>
              </a:rPr>
              <a:t>El monto de la garantía es de hasta el 0.5 % de la cuantía del procedimiento de selección o del ítem que se decida impugnar</a:t>
            </a:r>
            <a:r>
              <a:rPr lang="en-US" sz="2399" u="sng">
                <a:solidFill>
                  <a:srgbClr val="F5F3F3"/>
                </a:solidFill>
                <a:latin typeface="TT Ramillas"/>
                <a:ea typeface="TT Ramillas"/>
                <a:cs typeface="TT Ramillas"/>
                <a:sym typeface="TT Ramillas"/>
              </a:rPr>
              <a:t>.</a:t>
            </a:r>
            <a:r>
              <a:rPr lang="en-US" sz="2399">
                <a:solidFill>
                  <a:srgbClr val="F5F3F3"/>
                </a:solidFill>
                <a:latin typeface="TT Ramillas"/>
                <a:ea typeface="TT Ramillas"/>
                <a:cs typeface="TT Ramillas"/>
                <a:sym typeface="TT Ramillas"/>
              </a:rPr>
              <a:t> En ningún caso la garantía es mayor de cincuenta UIT. Salvo para las micro y pequeñas empresas cuyo límite es veinticinco UIT vigentes al momento de interponer el recurso de apelación.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348867" cy="1397114"/>
            <a:chOff x="0" y="0"/>
            <a:chExt cx="2612961" cy="496757"/>
          </a:xfrm>
        </p:grpSpPr>
        <p:sp>
          <p:nvSpPr>
            <p:cNvPr id="5" name="Freeform 5"/>
            <p:cNvSpPr/>
            <p:nvPr/>
          </p:nvSpPr>
          <p:spPr>
            <a:xfrm>
              <a:off x="0" y="0"/>
              <a:ext cx="2612961" cy="496757"/>
            </a:xfrm>
            <a:custGeom>
              <a:avLst/>
              <a:gdLst/>
              <a:ahLst/>
              <a:cxnLst/>
              <a:rect l="l" t="t" r="r" b="b"/>
              <a:pathLst>
                <a:path w="2612961" h="496757">
                  <a:moveTo>
                    <a:pt x="0" y="0"/>
                  </a:moveTo>
                  <a:lnTo>
                    <a:pt x="2612961" y="0"/>
                  </a:lnTo>
                  <a:lnTo>
                    <a:pt x="2612961" y="496757"/>
                  </a:lnTo>
                  <a:lnTo>
                    <a:pt x="0" y="496757"/>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534857"/>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CAPITULO I</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338821" y="3359920"/>
            <a:ext cx="7016633"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74. Órgano competente para resolver el recurso de apelación</a:t>
            </a:r>
          </a:p>
        </p:txBody>
      </p:sp>
      <p:sp>
        <p:nvSpPr>
          <p:cNvPr id="9" name="TextBox 9"/>
          <p:cNvSpPr txBox="1"/>
          <p:nvPr/>
        </p:nvSpPr>
        <p:spPr>
          <a:xfrm>
            <a:off x="1172704" y="9373279"/>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*Ley N° 32069</a:t>
            </a:r>
          </a:p>
        </p:txBody>
      </p:sp>
      <p:sp>
        <p:nvSpPr>
          <p:cNvPr id="10" name="TextBox 10"/>
          <p:cNvSpPr txBox="1"/>
          <p:nvPr/>
        </p:nvSpPr>
        <p:spPr>
          <a:xfrm>
            <a:off x="1172704" y="4975788"/>
            <a:ext cx="7348867" cy="40934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74.1. El recurso de apelación es conocido y resuelto por las siguientes autoridades:</a:t>
            </a:r>
          </a:p>
          <a:p>
            <a:pPr algn="just">
              <a:lnSpc>
                <a:spcPts val="3647"/>
              </a:lnSpc>
              <a:spcBef>
                <a:spcPct val="0"/>
              </a:spcBef>
            </a:pPr>
            <a:r>
              <a:rPr lang="en-US" sz="2399" b="1" i="1">
                <a:solidFill>
                  <a:srgbClr val="F5F3F3"/>
                </a:solidFill>
                <a:latin typeface="TT Ramillas Bold Italics"/>
                <a:ea typeface="TT Ramillas Bold Italics"/>
                <a:cs typeface="TT Ramillas Bold Italics"/>
                <a:sym typeface="TT Ramillas Bold Italics"/>
              </a:rPr>
              <a:t>a) El Tribunal de Contrataciones del Estado, cuando se trate de procedimientos de selección cuya cuantía sea superior a cincuenta UIT y de procedimientos para implementar o extender la vigencia de los catálogos electrónicos de acuerdos marco. Los actos que declaren la nulidad de oficio u otros emitidos por la autoridad (...)</a:t>
            </a:r>
          </a:p>
        </p:txBody>
      </p:sp>
      <p:sp>
        <p:nvSpPr>
          <p:cNvPr id="11" name="TextBox 11"/>
          <p:cNvSpPr txBox="1"/>
          <p:nvPr/>
        </p:nvSpPr>
        <p:spPr>
          <a:xfrm>
            <a:off x="9910433" y="3207972"/>
            <a:ext cx="7348867" cy="5922264"/>
          </a:xfrm>
          <a:prstGeom prst="rect">
            <a:avLst/>
          </a:prstGeom>
        </p:spPr>
        <p:txBody>
          <a:bodyPr lIns="0" tIns="0" rIns="0" bIns="0" rtlCol="0" anchor="t">
            <a:spAutoFit/>
          </a:bodyPr>
          <a:lstStyle/>
          <a:p>
            <a:pPr algn="just">
              <a:lnSpc>
                <a:spcPts val="3647"/>
              </a:lnSpc>
            </a:pPr>
            <a:r>
              <a:rPr lang="en-US" sz="2399" b="1" i="1">
                <a:solidFill>
                  <a:srgbClr val="F5F3F3"/>
                </a:solidFill>
                <a:latin typeface="TT Ramillas Bold Italics"/>
                <a:ea typeface="TT Ramillas Bold Italics"/>
                <a:cs typeface="TT Ramillas Bold Italics"/>
                <a:sym typeface="TT Ramillas Bold Italics"/>
              </a:rPr>
              <a:t>de la gestión administrativa o el titular de la entidad que afecten la continuidad del procedimiento de selección, distintos de aquellos que resuelven los recursos de apelación, solo pueden impugnarse ante el Tribunal de Contrataciones del Estado. </a:t>
            </a:r>
          </a:p>
          <a:p>
            <a:pPr algn="just">
              <a:lnSpc>
                <a:spcPts val="3647"/>
              </a:lnSpc>
            </a:pPr>
            <a:r>
              <a:rPr lang="en-US" sz="2399" b="1" i="1">
                <a:solidFill>
                  <a:srgbClr val="F5F3F3"/>
                </a:solidFill>
                <a:latin typeface="TT Ramillas Bold Italics"/>
                <a:ea typeface="TT Ramillas Bold Italics"/>
                <a:cs typeface="TT Ramillas Bold Italics"/>
                <a:sym typeface="TT Ramillas Bold Italics"/>
              </a:rPr>
              <a:t>b) La autoridad de la gestión administrativa de la entidad contratante, en los demás casos. Esta autoridad verifica que, en las actuaciones del recurso, al interior de la entidad contratante, no participen quienes hayan intervenido en el mismo proceso de contratación. </a:t>
            </a:r>
          </a:p>
          <a:p>
            <a:pPr marL="0" lvl="0" indent="0" algn="just">
              <a:lnSpc>
                <a:spcPts val="3647"/>
              </a:lnSpc>
              <a:spcBef>
                <a:spcPct val="0"/>
              </a:spcBef>
            </a:pPr>
            <a:r>
              <a:rPr lang="en-US" sz="2399" b="1" i="1">
                <a:solidFill>
                  <a:srgbClr val="F5F3F3"/>
                </a:solidFill>
                <a:latin typeface="TT Ramillas Bold Italics"/>
                <a:ea typeface="TT Ramillas Bold Italics"/>
                <a:cs typeface="TT Ramillas Bold Italics"/>
                <a:sym typeface="TT Ramillas Bold Italics"/>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172704" y="3284172"/>
            <a:ext cx="7348867" cy="1397114"/>
            <a:chOff x="0" y="0"/>
            <a:chExt cx="2612961" cy="496757"/>
          </a:xfrm>
        </p:grpSpPr>
        <p:sp>
          <p:nvSpPr>
            <p:cNvPr id="5" name="Freeform 5"/>
            <p:cNvSpPr/>
            <p:nvPr/>
          </p:nvSpPr>
          <p:spPr>
            <a:xfrm>
              <a:off x="0" y="0"/>
              <a:ext cx="2612961" cy="496757"/>
            </a:xfrm>
            <a:custGeom>
              <a:avLst/>
              <a:gdLst/>
              <a:ahLst/>
              <a:cxnLst/>
              <a:rect l="l" t="t" r="r" b="b"/>
              <a:pathLst>
                <a:path w="2612961" h="496757">
                  <a:moveTo>
                    <a:pt x="0" y="0"/>
                  </a:moveTo>
                  <a:lnTo>
                    <a:pt x="2612961" y="0"/>
                  </a:lnTo>
                  <a:lnTo>
                    <a:pt x="2612961" y="496757"/>
                  </a:lnTo>
                  <a:lnTo>
                    <a:pt x="0" y="496757"/>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12961" cy="534857"/>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577518"/>
            <a:ext cx="13554321" cy="2303563"/>
          </a:xfrm>
          <a:prstGeom prst="rect">
            <a:avLst/>
          </a:prstGeom>
        </p:spPr>
        <p:txBody>
          <a:bodyPr lIns="0" tIns="0" rIns="0" bIns="0" rtlCol="0" anchor="t">
            <a:spAutoFit/>
          </a:bodyPr>
          <a:lstStyle/>
          <a:p>
            <a:pPr algn="ctr">
              <a:lnSpc>
                <a:spcPts val="6188"/>
              </a:lnSpc>
            </a:pPr>
            <a:r>
              <a:rPr lang="en-US" sz="4210">
                <a:solidFill>
                  <a:srgbClr val="FFFFFF"/>
                </a:solidFill>
                <a:latin typeface="TT Ramillas"/>
                <a:ea typeface="TT Ramillas"/>
                <a:cs typeface="TT Ramillas"/>
                <a:sym typeface="TT Ramillas"/>
              </a:rPr>
              <a:t>CAPITULO I</a:t>
            </a:r>
          </a:p>
          <a:p>
            <a:pPr algn="ctr">
              <a:lnSpc>
                <a:spcPts val="6188"/>
              </a:lnSpc>
            </a:pPr>
            <a:r>
              <a:rPr lang="en-US" sz="4210">
                <a:solidFill>
                  <a:srgbClr val="FFFFFF"/>
                </a:solidFill>
                <a:latin typeface="TT Ramillas"/>
                <a:ea typeface="TT Ramillas"/>
                <a:cs typeface="TT Ramillas"/>
                <a:sym typeface="TT Ramillas"/>
              </a:rPr>
              <a:t>SOLUCIÓN DE CONTROVERSIAS PREVIAS AL</a:t>
            </a:r>
          </a:p>
          <a:p>
            <a:pPr marL="0" lvl="0" indent="0" algn="ctr">
              <a:lnSpc>
                <a:spcPts val="6188"/>
              </a:lnSpc>
              <a:spcBef>
                <a:spcPct val="0"/>
              </a:spcBef>
            </a:pPr>
            <a:r>
              <a:rPr lang="en-US" sz="4210">
                <a:solidFill>
                  <a:srgbClr val="FFFFFF"/>
                </a:solidFill>
                <a:latin typeface="TT Ramillas"/>
                <a:ea typeface="TT Ramillas"/>
                <a:cs typeface="TT Ramillas"/>
                <a:sym typeface="TT Ramillas"/>
              </a:rPr>
              <a:t>PERFECCIONAMIENTO DEL CONTRATO*</a:t>
            </a:r>
          </a:p>
        </p:txBody>
      </p:sp>
      <p:sp>
        <p:nvSpPr>
          <p:cNvPr id="8" name="TextBox 8"/>
          <p:cNvSpPr txBox="1"/>
          <p:nvPr/>
        </p:nvSpPr>
        <p:spPr>
          <a:xfrm>
            <a:off x="1338821" y="3359920"/>
            <a:ext cx="7016633" cy="115036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Artículo 75. Efectos del recurso de apelación</a:t>
            </a:r>
          </a:p>
        </p:txBody>
      </p:sp>
      <p:sp>
        <p:nvSpPr>
          <p:cNvPr id="9" name="TextBox 9"/>
          <p:cNvSpPr txBox="1"/>
          <p:nvPr/>
        </p:nvSpPr>
        <p:spPr>
          <a:xfrm>
            <a:off x="1172704" y="9373279"/>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*Ley N° 32069</a:t>
            </a:r>
          </a:p>
        </p:txBody>
      </p:sp>
      <p:sp>
        <p:nvSpPr>
          <p:cNvPr id="10" name="TextBox 10"/>
          <p:cNvSpPr txBox="1"/>
          <p:nvPr/>
        </p:nvSpPr>
        <p:spPr>
          <a:xfrm>
            <a:off x="1172704" y="4975788"/>
            <a:ext cx="7348867" cy="4093464"/>
          </a:xfrm>
          <a:prstGeom prst="rect">
            <a:avLst/>
          </a:prstGeom>
        </p:spPr>
        <p:txBody>
          <a:bodyPr lIns="0" tIns="0" rIns="0" bIns="0" rtlCol="0" anchor="t">
            <a:spAutoFit/>
          </a:bodyPr>
          <a:lstStyle/>
          <a:p>
            <a:pPr algn="just">
              <a:lnSpc>
                <a:spcPts val="3647"/>
              </a:lnSpc>
              <a:spcBef>
                <a:spcPct val="0"/>
              </a:spcBef>
            </a:pPr>
            <a:r>
              <a:rPr lang="en-US" sz="2399">
                <a:solidFill>
                  <a:srgbClr val="F5F3F3"/>
                </a:solidFill>
                <a:latin typeface="TT Ramillas"/>
                <a:ea typeface="TT Ramillas"/>
                <a:cs typeface="TT Ramillas"/>
                <a:sym typeface="TT Ramillas"/>
              </a:rPr>
              <a:t>75.1. El recurso interpuesto deja en suspenso el procedimiento de selección hasta que sea resuelto, siendo nulos los actos posteriores practicados hasta antes de la expedición de la respectiva resolución. 75.2. La resolución que resuelve el recurso de apelación agota la vía administrativa. La interposición de la acción contenciosoadministrativa procede contra lo resuelto en última instancia administrativa, sin suspender su ejecución.</a:t>
            </a:r>
          </a:p>
        </p:txBody>
      </p:sp>
      <p:sp>
        <p:nvSpPr>
          <p:cNvPr id="11" name="TextBox 11"/>
          <p:cNvSpPr txBox="1"/>
          <p:nvPr/>
        </p:nvSpPr>
        <p:spPr>
          <a:xfrm>
            <a:off x="9910433" y="3207972"/>
            <a:ext cx="7348867" cy="5007864"/>
          </a:xfrm>
          <a:prstGeom prst="rect">
            <a:avLst/>
          </a:prstGeom>
        </p:spPr>
        <p:txBody>
          <a:bodyPr lIns="0" tIns="0" rIns="0" bIns="0" rtlCol="0" anchor="t">
            <a:spAutoFit/>
          </a:bodyPr>
          <a:lstStyle/>
          <a:p>
            <a:pPr marL="0" lvl="0" indent="0" algn="just">
              <a:lnSpc>
                <a:spcPts val="3647"/>
              </a:lnSpc>
              <a:spcBef>
                <a:spcPct val="0"/>
              </a:spcBef>
            </a:pPr>
            <a:r>
              <a:rPr lang="en-US" sz="2399">
                <a:solidFill>
                  <a:srgbClr val="F5F3F3"/>
                </a:solidFill>
                <a:latin typeface="TT Ramillas"/>
                <a:ea typeface="TT Ramillas"/>
                <a:cs typeface="TT Ramillas"/>
                <a:sym typeface="TT Ramillas"/>
              </a:rPr>
              <a:t>75.3. En el caso de que la entidad contratante o el Tribunal de Contrataciones del Estado, según corresponda, no resuelvan ni notifiquen sus resoluciones dentro del plazo establecido en el reglamento, los interesados consideran denegados sus recursos, pudiendo interponer la acción contencioso-administrativa contra la denegatoria ficta dentro del plazo legal correspondiente, debiendo la entidad que debió resolver el recurso de apelación, devolver la garantía a la que hace referencia el párrafo 73.2 del artículo 73.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F7"/>
        </a:solidFill>
        <a:effectLst/>
      </p:bgPr>
    </p:bg>
    <p:spTree>
      <p:nvGrpSpPr>
        <p:cNvPr id="1" name=""/>
        <p:cNvGrpSpPr/>
        <p:nvPr/>
      </p:nvGrpSpPr>
      <p:grpSpPr>
        <a:xfrm>
          <a:off x="0" y="0"/>
          <a:ext cx="0" cy="0"/>
          <a:chOff x="0" y="0"/>
          <a:chExt cx="0" cy="0"/>
        </a:xfrm>
      </p:grpSpPr>
      <p:sp>
        <p:nvSpPr>
          <p:cNvPr id="2" name="TextBox 2"/>
          <p:cNvSpPr txBox="1"/>
          <p:nvPr/>
        </p:nvSpPr>
        <p:spPr>
          <a:xfrm>
            <a:off x="3957480" y="3309881"/>
            <a:ext cx="10373041" cy="5798538"/>
          </a:xfrm>
          <a:prstGeom prst="rect">
            <a:avLst/>
          </a:prstGeom>
        </p:spPr>
        <p:txBody>
          <a:bodyPr lIns="0" tIns="0" rIns="0" bIns="0" rtlCol="0" anchor="t">
            <a:spAutoFit/>
          </a:bodyPr>
          <a:lstStyle/>
          <a:p>
            <a:pPr algn="ctr">
              <a:lnSpc>
                <a:spcPts val="7766"/>
              </a:lnSpc>
            </a:pPr>
            <a:r>
              <a:rPr lang="en-US" sz="6812">
                <a:solidFill>
                  <a:srgbClr val="000000"/>
                </a:solidFill>
                <a:latin typeface="TT Ramillas"/>
                <a:ea typeface="TT Ramillas"/>
                <a:cs typeface="TT Ramillas"/>
                <a:sym typeface="TT Ramillas"/>
              </a:rPr>
              <a:t>RECURSO DE APELACIÓN</a:t>
            </a:r>
          </a:p>
          <a:p>
            <a:pPr algn="ctr">
              <a:lnSpc>
                <a:spcPts val="4916"/>
              </a:lnSpc>
            </a:pPr>
            <a:endParaRPr lang="en-US" sz="6812">
              <a:solidFill>
                <a:srgbClr val="000000"/>
              </a:solidFill>
              <a:latin typeface="TT Ramillas"/>
              <a:ea typeface="TT Ramillas"/>
              <a:cs typeface="TT Ramillas"/>
              <a:sym typeface="TT Ramillas"/>
            </a:endParaRPr>
          </a:p>
          <a:p>
            <a:pPr algn="ctr">
              <a:lnSpc>
                <a:spcPts val="4916"/>
              </a:lnSpc>
            </a:pPr>
            <a:r>
              <a:rPr lang="en-US" sz="4313" i="1">
                <a:solidFill>
                  <a:srgbClr val="000000"/>
                </a:solidFill>
                <a:latin typeface="TT Ramillas Italics"/>
                <a:ea typeface="TT Ramillas Italics"/>
                <a:cs typeface="TT Ramillas Italics"/>
                <a:sym typeface="TT Ramillas Italics"/>
              </a:rPr>
              <a:t>REVISAREMOS:</a:t>
            </a:r>
          </a:p>
          <a:p>
            <a:pPr algn="ctr">
              <a:lnSpc>
                <a:spcPts val="4916"/>
              </a:lnSpc>
            </a:pPr>
            <a:r>
              <a:rPr lang="en-US" sz="4313" i="1">
                <a:solidFill>
                  <a:srgbClr val="000000"/>
                </a:solidFill>
                <a:latin typeface="TT Ramillas Italics"/>
                <a:ea typeface="TT Ramillas Italics"/>
                <a:cs typeface="TT Ramillas Italics"/>
                <a:sym typeface="TT Ramillas Italics"/>
              </a:rPr>
              <a:t>LEY N° 32187, LEY DE ENDEUDAMIENTO DEL SECTOR PÚBLICO PARA EL AÑO FISCAL 2025.</a:t>
            </a:r>
          </a:p>
          <a:p>
            <a:pPr marL="0" lvl="0" indent="0" algn="ctr">
              <a:lnSpc>
                <a:spcPts val="2978"/>
              </a:lnSpc>
              <a:spcBef>
                <a:spcPct val="0"/>
              </a:spcBef>
            </a:pPr>
            <a:r>
              <a:rPr lang="en-US" sz="2613" i="1">
                <a:solidFill>
                  <a:srgbClr val="000000"/>
                </a:solidFill>
                <a:latin typeface="TT Ramillas Italics"/>
                <a:ea typeface="TT Ramillas Italics"/>
                <a:cs typeface="TT Ramillas Italics"/>
                <a:sym typeface="TT Ramillas Italics"/>
              </a:rPr>
              <a:t>PUBLICADA EN EL DIARIO OFICIAL EL PERUANO EL 11 DE DICIEMBRE DEL 2024</a:t>
            </a:r>
          </a:p>
        </p:txBody>
      </p:sp>
      <p:sp>
        <p:nvSpPr>
          <p:cNvPr id="3" name="Freeform 3"/>
          <p:cNvSpPr/>
          <p:nvPr/>
        </p:nvSpPr>
        <p:spPr>
          <a:xfrm>
            <a:off x="7918632" y="1763721"/>
            <a:ext cx="2450737" cy="1234559"/>
          </a:xfrm>
          <a:custGeom>
            <a:avLst/>
            <a:gdLst/>
            <a:ahLst/>
            <a:cxnLst/>
            <a:rect l="l" t="t" r="r" b="b"/>
            <a:pathLst>
              <a:path w="2450737" h="1234559">
                <a:moveTo>
                  <a:pt x="0" y="0"/>
                </a:moveTo>
                <a:lnTo>
                  <a:pt x="2450736" y="0"/>
                </a:lnTo>
                <a:lnTo>
                  <a:pt x="2450736" y="1234559"/>
                </a:lnTo>
                <a:lnTo>
                  <a:pt x="0" y="12345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TextBox 4"/>
          <p:cNvSpPr txBox="1"/>
          <p:nvPr/>
        </p:nvSpPr>
        <p:spPr>
          <a:xfrm>
            <a:off x="12912686" y="6792003"/>
            <a:ext cx="245362" cy="5598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FFFFFF"/>
                </a:solidFill>
                <a:latin typeface="TT Ramillas Bold"/>
                <a:ea typeface="TT Ramillas Bold"/>
                <a:cs typeface="TT Ramillas Bold"/>
                <a:sym typeface="TT Ramillas Bold"/>
              </a:rP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94C69"/>
        </a:solidFill>
        <a:effectLst/>
      </p:bgPr>
    </p:bg>
    <p:spTree>
      <p:nvGrpSpPr>
        <p:cNvPr id="1" name=""/>
        <p:cNvGrpSpPr/>
        <p:nvPr/>
      </p:nvGrpSpPr>
      <p:grpSpPr>
        <a:xfrm>
          <a:off x="0" y="0"/>
          <a:ext cx="0" cy="0"/>
          <a:chOff x="0" y="0"/>
          <a:chExt cx="0" cy="0"/>
        </a:xfrm>
      </p:grpSpPr>
      <p:sp>
        <p:nvSpPr>
          <p:cNvPr id="2" name="Freeform 2"/>
          <p:cNvSpPr/>
          <p:nvPr/>
        </p:nvSpPr>
        <p:spPr>
          <a:xfrm>
            <a:off x="14144369" y="8469828"/>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a:off x="848639" y="-35485"/>
            <a:ext cx="3607289" cy="1817172"/>
          </a:xfrm>
          <a:custGeom>
            <a:avLst/>
            <a:gdLst/>
            <a:ahLst/>
            <a:cxnLst/>
            <a:rect l="l" t="t" r="r" b="b"/>
            <a:pathLst>
              <a:path w="3607289" h="1817172">
                <a:moveTo>
                  <a:pt x="0" y="0"/>
                </a:moveTo>
                <a:lnTo>
                  <a:pt x="3607289" y="0"/>
                </a:lnTo>
                <a:lnTo>
                  <a:pt x="3607289" y="1817172"/>
                </a:lnTo>
                <a:lnTo>
                  <a:pt x="0" y="1817172"/>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4" name="Group 4"/>
          <p:cNvGrpSpPr/>
          <p:nvPr/>
        </p:nvGrpSpPr>
        <p:grpSpPr>
          <a:xfrm>
            <a:off x="1028700" y="2667379"/>
            <a:ext cx="7492871" cy="2108665"/>
            <a:chOff x="0" y="0"/>
            <a:chExt cx="2664163" cy="749756"/>
          </a:xfrm>
        </p:grpSpPr>
        <p:sp>
          <p:nvSpPr>
            <p:cNvPr id="5" name="Freeform 5"/>
            <p:cNvSpPr/>
            <p:nvPr/>
          </p:nvSpPr>
          <p:spPr>
            <a:xfrm>
              <a:off x="0" y="0"/>
              <a:ext cx="2664163" cy="749756"/>
            </a:xfrm>
            <a:custGeom>
              <a:avLst/>
              <a:gdLst/>
              <a:ahLst/>
              <a:cxnLst/>
              <a:rect l="l" t="t" r="r" b="b"/>
              <a:pathLst>
                <a:path w="2664163" h="749756">
                  <a:moveTo>
                    <a:pt x="0" y="0"/>
                  </a:moveTo>
                  <a:lnTo>
                    <a:pt x="2664163" y="0"/>
                  </a:lnTo>
                  <a:lnTo>
                    <a:pt x="2664163" y="749756"/>
                  </a:lnTo>
                  <a:lnTo>
                    <a:pt x="0" y="749756"/>
                  </a:lnTo>
                  <a:close/>
                </a:path>
              </a:pathLst>
            </a:custGeom>
            <a:solidFill>
              <a:srgbClr val="FFFEF7"/>
            </a:solidFill>
            <a:ln cap="sq">
              <a:noFill/>
              <a:prstDash val="solid"/>
              <a:miter/>
            </a:ln>
          </p:spPr>
          <p:txBody>
            <a:bodyPr/>
            <a:lstStyle/>
            <a:p>
              <a:endParaRPr lang="es-PE"/>
            </a:p>
          </p:txBody>
        </p:sp>
        <p:sp>
          <p:nvSpPr>
            <p:cNvPr id="6" name="TextBox 6"/>
            <p:cNvSpPr txBox="1"/>
            <p:nvPr/>
          </p:nvSpPr>
          <p:spPr>
            <a:xfrm>
              <a:off x="0" y="-38100"/>
              <a:ext cx="2664163" cy="78785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366840" y="768326"/>
            <a:ext cx="13554321" cy="1522513"/>
          </a:xfrm>
          <a:prstGeom prst="rect">
            <a:avLst/>
          </a:prstGeom>
        </p:spPr>
        <p:txBody>
          <a:bodyPr lIns="0" tIns="0" rIns="0" bIns="0" rtlCol="0" anchor="t">
            <a:spAutoFit/>
          </a:bodyPr>
          <a:lstStyle/>
          <a:p>
            <a:pPr marL="0" lvl="0" indent="0" algn="ctr">
              <a:lnSpc>
                <a:spcPts val="6188"/>
              </a:lnSpc>
              <a:spcBef>
                <a:spcPct val="0"/>
              </a:spcBef>
            </a:pPr>
            <a:r>
              <a:rPr lang="en-US" sz="4210">
                <a:solidFill>
                  <a:srgbClr val="FFFFFF"/>
                </a:solidFill>
                <a:latin typeface="TT Ramillas"/>
                <a:ea typeface="TT Ramillas"/>
                <a:cs typeface="TT Ramillas"/>
                <a:sym typeface="TT Ramillas"/>
              </a:rPr>
              <a:t>DISPOSICIONES COMPLEMENTARIAS MODIFICATORIAS*</a:t>
            </a:r>
          </a:p>
        </p:txBody>
      </p:sp>
      <p:sp>
        <p:nvSpPr>
          <p:cNvPr id="8" name="TextBox 8"/>
          <p:cNvSpPr txBox="1"/>
          <p:nvPr/>
        </p:nvSpPr>
        <p:spPr>
          <a:xfrm>
            <a:off x="1147759" y="2803628"/>
            <a:ext cx="7254752" cy="1740917"/>
          </a:xfrm>
          <a:prstGeom prst="rect">
            <a:avLst/>
          </a:prstGeom>
        </p:spPr>
        <p:txBody>
          <a:bodyPr lIns="0" tIns="0" rIns="0" bIns="0" rtlCol="0" anchor="t">
            <a:spAutoFit/>
          </a:bodyPr>
          <a:lstStyle/>
          <a:p>
            <a:pPr marL="0" lvl="0" indent="0" algn="ctr">
              <a:lnSpc>
                <a:spcPts val="4711"/>
              </a:lnSpc>
              <a:spcBef>
                <a:spcPct val="0"/>
              </a:spcBef>
            </a:pPr>
            <a:r>
              <a:rPr lang="en-US" sz="3099" b="1">
                <a:solidFill>
                  <a:srgbClr val="000000"/>
                </a:solidFill>
                <a:latin typeface="TT Ramillas Bold"/>
                <a:ea typeface="TT Ramillas Bold"/>
                <a:cs typeface="TT Ramillas Bold"/>
                <a:sym typeface="TT Ramillas Bold"/>
              </a:rPr>
              <a:t>DÉCIMO SEXTA.- Modifica el numeral 2 del artículo 73 de la Ley Nº 32069, Ley General de Contrataciones Públicas</a:t>
            </a:r>
          </a:p>
        </p:txBody>
      </p:sp>
      <p:sp>
        <p:nvSpPr>
          <p:cNvPr id="9" name="TextBox 9"/>
          <p:cNvSpPr txBox="1"/>
          <p:nvPr/>
        </p:nvSpPr>
        <p:spPr>
          <a:xfrm>
            <a:off x="1172704" y="9373279"/>
            <a:ext cx="7636875" cy="411353"/>
          </a:xfrm>
          <a:prstGeom prst="rect">
            <a:avLst/>
          </a:prstGeom>
        </p:spPr>
        <p:txBody>
          <a:bodyPr lIns="0" tIns="0" rIns="0" bIns="0" rtlCol="0" anchor="t">
            <a:spAutoFit/>
          </a:bodyPr>
          <a:lstStyle/>
          <a:p>
            <a:pPr marL="0" lvl="0" indent="0" algn="just">
              <a:lnSpc>
                <a:spcPts val="3495"/>
              </a:lnSpc>
              <a:spcBef>
                <a:spcPct val="0"/>
              </a:spcBef>
            </a:pPr>
            <a:r>
              <a:rPr lang="en-US" sz="2299">
                <a:solidFill>
                  <a:srgbClr val="FFFFFF"/>
                </a:solidFill>
                <a:latin typeface="TT Ramillas"/>
                <a:ea typeface="TT Ramillas"/>
                <a:cs typeface="TT Ramillas"/>
                <a:sym typeface="TT Ramillas"/>
              </a:rPr>
              <a:t>*Ley N° 32187</a:t>
            </a:r>
          </a:p>
        </p:txBody>
      </p:sp>
      <p:sp>
        <p:nvSpPr>
          <p:cNvPr id="10" name="TextBox 10"/>
          <p:cNvSpPr txBox="1"/>
          <p:nvPr/>
        </p:nvSpPr>
        <p:spPr>
          <a:xfrm>
            <a:off x="1028700" y="5067300"/>
            <a:ext cx="7348867" cy="3636264"/>
          </a:xfrm>
          <a:prstGeom prst="rect">
            <a:avLst/>
          </a:prstGeom>
        </p:spPr>
        <p:txBody>
          <a:bodyPr lIns="0" tIns="0" rIns="0" bIns="0" rtlCol="0" anchor="t">
            <a:spAutoFit/>
          </a:bodyPr>
          <a:lstStyle/>
          <a:p>
            <a:pPr algn="just">
              <a:lnSpc>
                <a:spcPts val="3647"/>
              </a:lnSpc>
            </a:pPr>
            <a:r>
              <a:rPr lang="en-US" sz="2399">
                <a:solidFill>
                  <a:srgbClr val="F5F3F3"/>
                </a:solidFill>
                <a:latin typeface="TT Ramillas"/>
                <a:ea typeface="TT Ramillas"/>
                <a:cs typeface="TT Ramillas"/>
                <a:sym typeface="TT Ramillas"/>
              </a:rPr>
              <a:t>En los siguientes términos: </a:t>
            </a:r>
          </a:p>
          <a:p>
            <a:pPr algn="just">
              <a:lnSpc>
                <a:spcPts val="3647"/>
              </a:lnSpc>
              <a:spcBef>
                <a:spcPct val="0"/>
              </a:spcBef>
            </a:pPr>
            <a:r>
              <a:rPr lang="en-US" sz="2399" b="1" i="1">
                <a:solidFill>
                  <a:srgbClr val="F5F3F3"/>
                </a:solidFill>
                <a:latin typeface="TT Ramillas Bold Italics"/>
                <a:ea typeface="TT Ramillas Bold Italics"/>
                <a:cs typeface="TT Ramillas Bold Italics"/>
                <a:sym typeface="TT Ramillas Bold Italics"/>
              </a:rPr>
              <a:t>“Artículo 73. Oportunidad de presentación de recurso de apelación (…) 73.2 La garantía por interposición del recurso de apelación debe otorgarse a favor de la entidad contratante o del OECE, según corresponda. </a:t>
            </a:r>
            <a:r>
              <a:rPr lang="en-US" sz="2399" b="1" i="1" u="sng">
                <a:solidFill>
                  <a:srgbClr val="F5F3F3"/>
                </a:solidFill>
                <a:latin typeface="TT Ramillas Bold Italics"/>
                <a:ea typeface="TT Ramillas Bold Italics"/>
                <a:cs typeface="TT Ramillas Bold Italics"/>
                <a:sym typeface="TT Ramillas Bold Italics"/>
              </a:rPr>
              <a:t>El monto de la garantía es de hasta el 3% de la cuantía del procedimiento de selección o del ítem que se decida impugnar.</a:t>
            </a:r>
            <a:r>
              <a:rPr lang="en-US" sz="2399" b="1" i="1">
                <a:solidFill>
                  <a:srgbClr val="F5F3F3"/>
                </a:solidFill>
                <a:latin typeface="TT Ramillas Bold Italics"/>
                <a:ea typeface="TT Ramillas Bold Italics"/>
                <a:cs typeface="TT Ramillas Bold Italics"/>
                <a:sym typeface="TT Ramillas Bold Italics"/>
              </a:rPr>
              <a:t> </a:t>
            </a:r>
          </a:p>
        </p:txBody>
      </p:sp>
      <p:sp>
        <p:nvSpPr>
          <p:cNvPr id="11" name="TextBox 11"/>
          <p:cNvSpPr txBox="1"/>
          <p:nvPr/>
        </p:nvSpPr>
        <p:spPr>
          <a:xfrm>
            <a:off x="9910433" y="2591179"/>
            <a:ext cx="7348867" cy="2721864"/>
          </a:xfrm>
          <a:prstGeom prst="rect">
            <a:avLst/>
          </a:prstGeom>
        </p:spPr>
        <p:txBody>
          <a:bodyPr lIns="0" tIns="0" rIns="0" bIns="0" rtlCol="0" anchor="t">
            <a:spAutoFit/>
          </a:bodyPr>
          <a:lstStyle/>
          <a:p>
            <a:pPr marL="0" lvl="0" indent="0" algn="just">
              <a:lnSpc>
                <a:spcPts val="3647"/>
              </a:lnSpc>
              <a:spcBef>
                <a:spcPct val="0"/>
              </a:spcBef>
            </a:pPr>
            <a:r>
              <a:rPr lang="en-US" sz="2399" b="1" i="1">
                <a:solidFill>
                  <a:srgbClr val="F5F3F3"/>
                </a:solidFill>
                <a:latin typeface="TT Ramillas Bold Italics"/>
                <a:ea typeface="TT Ramillas Bold Italics"/>
                <a:cs typeface="TT Ramillas Bold Italics"/>
                <a:sym typeface="TT Ramillas Bold Italics"/>
              </a:rPr>
              <a:t>En el caso de las micro y pequeñas empresas, el monto de la garantía es del 0.5% de la cuantía del procedimiento de selección o del ítem que se decida impugnar hasta el límite de veinticinco (25) UIT vigentes al momento de interponer el recurso de apelación. (…)“.</a:t>
            </a:r>
          </a:p>
        </p:txBody>
      </p:sp>
      <p:sp>
        <p:nvSpPr>
          <p:cNvPr id="12" name="Freeform 12"/>
          <p:cNvSpPr/>
          <p:nvPr/>
        </p:nvSpPr>
        <p:spPr>
          <a:xfrm>
            <a:off x="8950115" y="6151825"/>
            <a:ext cx="5053718" cy="4135175"/>
          </a:xfrm>
          <a:custGeom>
            <a:avLst/>
            <a:gdLst/>
            <a:ahLst/>
            <a:cxnLst/>
            <a:rect l="l" t="t" r="r" b="b"/>
            <a:pathLst>
              <a:path w="5053718" h="4135175">
                <a:moveTo>
                  <a:pt x="0" y="0"/>
                </a:moveTo>
                <a:lnTo>
                  <a:pt x="5053718" y="0"/>
                </a:lnTo>
                <a:lnTo>
                  <a:pt x="5053718" y="4135175"/>
                </a:lnTo>
                <a:lnTo>
                  <a:pt x="0" y="4135175"/>
                </a:lnTo>
                <a:lnTo>
                  <a:pt x="0" y="0"/>
                </a:lnTo>
                <a:close/>
              </a:path>
            </a:pathLst>
          </a:custGeom>
          <a:blipFill>
            <a:blip r:embed="rId4"/>
            <a:stretch>
              <a:fillRect/>
            </a:stretch>
          </a:blipFill>
        </p:spPr>
        <p:txBody>
          <a:bodyPr/>
          <a:lstStyle/>
          <a:p>
            <a:endParaRPr lang="es-P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5761</Words>
  <Application>Microsoft Office PowerPoint</Application>
  <PresentationFormat>Personalizado</PresentationFormat>
  <Paragraphs>338</Paragraphs>
  <Slides>41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41</vt:i4>
      </vt:variant>
    </vt:vector>
  </HeadingPairs>
  <TitlesOfParts>
    <vt:vector size="50" baseType="lpstr">
      <vt:lpstr>Arimo Bold Italics</vt:lpstr>
      <vt:lpstr>TT Ramillas Bold</vt:lpstr>
      <vt:lpstr>TT Ramillas Bold Italics</vt:lpstr>
      <vt:lpstr>Raleway Medium</vt:lpstr>
      <vt:lpstr>TT Ramillas</vt:lpstr>
      <vt:lpstr>TT Ramillas Italics</vt:lpstr>
      <vt:lpstr>Calibri</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Etapas de Los Procedimientos de Selección – La Junta de Prevención y Resolución de Disputas: Una revisión técnica y práctica</dc:title>
  <dc:creator>Estudio Juridico Rui</dc:creator>
  <cp:lastModifiedBy>Estudio Ruiz</cp:lastModifiedBy>
  <cp:revision>1</cp:revision>
  <dcterms:created xsi:type="dcterms:W3CDTF">2006-08-16T00:00:00Z</dcterms:created>
  <dcterms:modified xsi:type="dcterms:W3CDTF">2025-02-04T21:01:22Z</dcterms:modified>
  <dc:identifier>DAGc16djNWY</dc:identifier>
</cp:coreProperties>
</file>