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87" r:id="rId3"/>
    <p:sldId id="268" r:id="rId4"/>
    <p:sldId id="316" r:id="rId5"/>
    <p:sldId id="291" r:id="rId6"/>
    <p:sldId id="293" r:id="rId7"/>
    <p:sldId id="294" r:id="rId8"/>
    <p:sldId id="295" r:id="rId9"/>
    <p:sldId id="296" r:id="rId10"/>
    <p:sldId id="297" r:id="rId11"/>
    <p:sldId id="298" r:id="rId12"/>
    <p:sldId id="307" r:id="rId13"/>
    <p:sldId id="272" r:id="rId14"/>
    <p:sldId id="303" r:id="rId15"/>
    <p:sldId id="299" r:id="rId16"/>
    <p:sldId id="300" r:id="rId17"/>
    <p:sldId id="435" r:id="rId18"/>
    <p:sldId id="436" r:id="rId19"/>
    <p:sldId id="312" r:id="rId20"/>
    <p:sldId id="309" r:id="rId21"/>
    <p:sldId id="315" r:id="rId22"/>
    <p:sldId id="437" r:id="rId23"/>
    <p:sldId id="438" r:id="rId24"/>
    <p:sldId id="439" r:id="rId25"/>
    <p:sldId id="440" r:id="rId26"/>
    <p:sldId id="313" r:id="rId27"/>
    <p:sldId id="274" r:id="rId28"/>
    <p:sldId id="275" r:id="rId29"/>
    <p:sldId id="276" r:id="rId30"/>
    <p:sldId id="277" r:id="rId31"/>
    <p:sldId id="278" r:id="rId32"/>
    <p:sldId id="280" r:id="rId33"/>
    <p:sldId id="428" r:id="rId34"/>
    <p:sldId id="330" r:id="rId35"/>
    <p:sldId id="429" r:id="rId36"/>
    <p:sldId id="430" r:id="rId37"/>
    <p:sldId id="431" r:id="rId38"/>
    <p:sldId id="433" r:id="rId39"/>
    <p:sldId id="434" r:id="rId40"/>
    <p:sldId id="432" r:id="rId41"/>
    <p:sldId id="441" r:id="rId42"/>
    <p:sldId id="442" r:id="rId43"/>
    <p:sldId id="443" r:id="rId44"/>
    <p:sldId id="444" r:id="rId45"/>
    <p:sldId id="445" r:id="rId46"/>
    <p:sldId id="446" r:id="rId47"/>
    <p:sldId id="447" r:id="rId48"/>
    <p:sldId id="427" r:id="rId49"/>
    <p:sldId id="400" r:id="rId50"/>
    <p:sldId id="426" r:id="rId51"/>
    <p:sldId id="423" r:id="rId52"/>
    <p:sldId id="424" r:id="rId53"/>
    <p:sldId id="425" r:id="rId54"/>
    <p:sldId id="422" r:id="rId55"/>
    <p:sldId id="405" r:id="rId56"/>
    <p:sldId id="410" r:id="rId57"/>
    <p:sldId id="406" r:id="rId58"/>
    <p:sldId id="407" r:id="rId59"/>
    <p:sldId id="409" r:id="rId60"/>
    <p:sldId id="408" r:id="rId61"/>
    <p:sldId id="364" r:id="rId62"/>
    <p:sldId id="412" r:id="rId63"/>
    <p:sldId id="413" r:id="rId64"/>
    <p:sldId id="421" r:id="rId65"/>
    <p:sldId id="420" r:id="rId66"/>
    <p:sldId id="365" r:id="rId67"/>
    <p:sldId id="419" r:id="rId68"/>
    <p:sldId id="418" r:id="rId69"/>
    <p:sldId id="417" r:id="rId70"/>
    <p:sldId id="416" r:id="rId71"/>
    <p:sldId id="281" r:id="rId72"/>
    <p:sldId id="378" r:id="rId73"/>
    <p:sldId id="304" r:id="rId74"/>
    <p:sldId id="283" r:id="rId75"/>
    <p:sldId id="284" r:id="rId76"/>
    <p:sldId id="414" r:id="rId77"/>
    <p:sldId id="331" r:id="rId78"/>
  </p:sldIdLst>
  <p:sldSz cx="12192000" cy="6858000"/>
  <p:notesSz cx="12192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1" autoAdjust="0"/>
    <p:restoredTop sz="94552" autoAdjust="0"/>
  </p:normalViewPr>
  <p:slideViewPr>
    <p:cSldViewPr>
      <p:cViewPr varScale="1">
        <p:scale>
          <a:sx n="82" d="100"/>
          <a:sy n="82" d="100"/>
        </p:scale>
        <p:origin x="84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9D6C5-718A-49A4-9EB5-F8D18CC6026D}" type="doc">
      <dgm:prSet loTypeId="urn:microsoft.com/office/officeart/2005/8/layout/pyramid1" loCatId="pyramid" qsTypeId="urn:microsoft.com/office/officeart/2005/8/quickstyle/simple1" qsCatId="simple" csTypeId="urn:microsoft.com/office/officeart/2005/8/colors/accent1_3" csCatId="accent1" phldr="1"/>
      <dgm:spPr/>
    </dgm:pt>
    <dgm:pt modelId="{AF3D4C0D-6D59-4C96-BBE2-7809DB758C40}">
      <dgm:prSet phldrT="[Texto]"/>
      <dgm:spPr/>
      <dgm:t>
        <a:bodyPr/>
        <a:lstStyle/>
        <a:p>
          <a:r>
            <a:rPr lang="es-PE" dirty="0"/>
            <a:t>Consejo directivo</a:t>
          </a:r>
        </a:p>
      </dgm:t>
    </dgm:pt>
    <dgm:pt modelId="{2EEB2906-20AB-418A-A6D2-B09C1C8C43B8}" type="parTrans" cxnId="{C81706CB-4BB9-4BCA-8928-19BC1F138092}">
      <dgm:prSet/>
      <dgm:spPr/>
      <dgm:t>
        <a:bodyPr/>
        <a:lstStyle/>
        <a:p>
          <a:endParaRPr lang="es-PE"/>
        </a:p>
      </dgm:t>
    </dgm:pt>
    <dgm:pt modelId="{E7D74C96-9177-41C0-9C15-5A0988CB44C6}" type="sibTrans" cxnId="{C81706CB-4BB9-4BCA-8928-19BC1F138092}">
      <dgm:prSet/>
      <dgm:spPr/>
      <dgm:t>
        <a:bodyPr/>
        <a:lstStyle/>
        <a:p>
          <a:endParaRPr lang="es-PE"/>
        </a:p>
      </dgm:t>
    </dgm:pt>
    <dgm:pt modelId="{7108E2BA-55E0-4629-A3FB-74112C3E542F}">
      <dgm:prSet phldrT="[Texto]"/>
      <dgm:spPr/>
      <dgm:t>
        <a:bodyPr/>
        <a:lstStyle/>
        <a:p>
          <a:r>
            <a:rPr lang="es-PE" dirty="0"/>
            <a:t>Presidente ejecutivo</a:t>
          </a:r>
        </a:p>
      </dgm:t>
    </dgm:pt>
    <dgm:pt modelId="{ECDDE77A-558E-4B47-B62B-FC6CE52B17DE}" type="parTrans" cxnId="{54E6172B-8F47-4678-AB49-A57C2EA007D4}">
      <dgm:prSet/>
      <dgm:spPr/>
      <dgm:t>
        <a:bodyPr/>
        <a:lstStyle/>
        <a:p>
          <a:endParaRPr lang="es-PE"/>
        </a:p>
      </dgm:t>
    </dgm:pt>
    <dgm:pt modelId="{D84BA514-C3ED-4974-9647-90E84AA71C36}" type="sibTrans" cxnId="{54E6172B-8F47-4678-AB49-A57C2EA007D4}">
      <dgm:prSet/>
      <dgm:spPr/>
      <dgm:t>
        <a:bodyPr/>
        <a:lstStyle/>
        <a:p>
          <a:endParaRPr lang="es-PE"/>
        </a:p>
      </dgm:t>
    </dgm:pt>
    <dgm:pt modelId="{BE8AFB63-A699-44C0-9E17-5A3853133700}">
      <dgm:prSet phldrT="[Texto]"/>
      <dgm:spPr/>
      <dgm:t>
        <a:bodyPr/>
        <a:lstStyle/>
        <a:p>
          <a:r>
            <a:rPr lang="es-PE" dirty="0"/>
            <a:t>Tribunal de Contrataciones Públicas</a:t>
          </a:r>
        </a:p>
      </dgm:t>
    </dgm:pt>
    <dgm:pt modelId="{06A2F59C-B3B7-48B6-B161-FB3E46CF52FD}" type="parTrans" cxnId="{87631979-11DA-4F81-A32D-0B6110EE83DE}">
      <dgm:prSet/>
      <dgm:spPr/>
      <dgm:t>
        <a:bodyPr/>
        <a:lstStyle/>
        <a:p>
          <a:endParaRPr lang="es-PE"/>
        </a:p>
      </dgm:t>
    </dgm:pt>
    <dgm:pt modelId="{0C22B197-3212-4E51-9AA8-084B6FAABB67}" type="sibTrans" cxnId="{87631979-11DA-4F81-A32D-0B6110EE83DE}">
      <dgm:prSet/>
      <dgm:spPr/>
      <dgm:t>
        <a:bodyPr/>
        <a:lstStyle/>
        <a:p>
          <a:endParaRPr lang="es-PE"/>
        </a:p>
      </dgm:t>
    </dgm:pt>
    <dgm:pt modelId="{72D7605E-F40C-4390-9ACD-FD12C562246D}" type="pres">
      <dgm:prSet presAssocID="{42B9D6C5-718A-49A4-9EB5-F8D18CC6026D}" presName="Name0" presStyleCnt="0">
        <dgm:presLayoutVars>
          <dgm:dir/>
          <dgm:animLvl val="lvl"/>
          <dgm:resizeHandles val="exact"/>
        </dgm:presLayoutVars>
      </dgm:prSet>
      <dgm:spPr/>
    </dgm:pt>
    <dgm:pt modelId="{3F3BB22A-9204-4CCF-A9DF-CBFE41F2509B}" type="pres">
      <dgm:prSet presAssocID="{AF3D4C0D-6D59-4C96-BBE2-7809DB758C40}" presName="Name8" presStyleCnt="0"/>
      <dgm:spPr/>
    </dgm:pt>
    <dgm:pt modelId="{9EAE80AC-46A7-4CE9-B5BB-034F2834F16F}" type="pres">
      <dgm:prSet presAssocID="{AF3D4C0D-6D59-4C96-BBE2-7809DB758C40}" presName="level" presStyleLbl="node1" presStyleIdx="0" presStyleCnt="3">
        <dgm:presLayoutVars>
          <dgm:chMax val="1"/>
          <dgm:bulletEnabled val="1"/>
        </dgm:presLayoutVars>
      </dgm:prSet>
      <dgm:spPr/>
    </dgm:pt>
    <dgm:pt modelId="{8EE433B1-6D8C-4DB9-BADB-8635459D2FDD}" type="pres">
      <dgm:prSet presAssocID="{AF3D4C0D-6D59-4C96-BBE2-7809DB758C40}" presName="levelTx" presStyleLbl="revTx" presStyleIdx="0" presStyleCnt="0">
        <dgm:presLayoutVars>
          <dgm:chMax val="1"/>
          <dgm:bulletEnabled val="1"/>
        </dgm:presLayoutVars>
      </dgm:prSet>
      <dgm:spPr/>
    </dgm:pt>
    <dgm:pt modelId="{9DCE24D8-BCE9-4D65-85A6-BBFCA6CE93E2}" type="pres">
      <dgm:prSet presAssocID="{7108E2BA-55E0-4629-A3FB-74112C3E542F}" presName="Name8" presStyleCnt="0"/>
      <dgm:spPr/>
    </dgm:pt>
    <dgm:pt modelId="{01BEBFB5-331D-4A08-9745-1BC0BB5718C4}" type="pres">
      <dgm:prSet presAssocID="{7108E2BA-55E0-4629-A3FB-74112C3E542F}" presName="level" presStyleLbl="node1" presStyleIdx="1" presStyleCnt="3">
        <dgm:presLayoutVars>
          <dgm:chMax val="1"/>
          <dgm:bulletEnabled val="1"/>
        </dgm:presLayoutVars>
      </dgm:prSet>
      <dgm:spPr/>
    </dgm:pt>
    <dgm:pt modelId="{4327B869-9E09-4055-A79F-7692F343BF53}" type="pres">
      <dgm:prSet presAssocID="{7108E2BA-55E0-4629-A3FB-74112C3E542F}" presName="levelTx" presStyleLbl="revTx" presStyleIdx="0" presStyleCnt="0">
        <dgm:presLayoutVars>
          <dgm:chMax val="1"/>
          <dgm:bulletEnabled val="1"/>
        </dgm:presLayoutVars>
      </dgm:prSet>
      <dgm:spPr/>
    </dgm:pt>
    <dgm:pt modelId="{F1C18231-720E-44F5-B4A3-2E66C94E8F29}" type="pres">
      <dgm:prSet presAssocID="{BE8AFB63-A699-44C0-9E17-5A3853133700}" presName="Name8" presStyleCnt="0"/>
      <dgm:spPr/>
    </dgm:pt>
    <dgm:pt modelId="{273140B0-BF6B-4611-8740-008D6794C7EE}" type="pres">
      <dgm:prSet presAssocID="{BE8AFB63-A699-44C0-9E17-5A3853133700}" presName="level" presStyleLbl="node1" presStyleIdx="2" presStyleCnt="3">
        <dgm:presLayoutVars>
          <dgm:chMax val="1"/>
          <dgm:bulletEnabled val="1"/>
        </dgm:presLayoutVars>
      </dgm:prSet>
      <dgm:spPr/>
    </dgm:pt>
    <dgm:pt modelId="{7B7BEF81-42B4-4C8C-92AF-BC21CAD984D2}" type="pres">
      <dgm:prSet presAssocID="{BE8AFB63-A699-44C0-9E17-5A3853133700}" presName="levelTx" presStyleLbl="revTx" presStyleIdx="0" presStyleCnt="0">
        <dgm:presLayoutVars>
          <dgm:chMax val="1"/>
          <dgm:bulletEnabled val="1"/>
        </dgm:presLayoutVars>
      </dgm:prSet>
      <dgm:spPr/>
    </dgm:pt>
  </dgm:ptLst>
  <dgm:cxnLst>
    <dgm:cxn modelId="{54E6172B-8F47-4678-AB49-A57C2EA007D4}" srcId="{42B9D6C5-718A-49A4-9EB5-F8D18CC6026D}" destId="{7108E2BA-55E0-4629-A3FB-74112C3E542F}" srcOrd="1" destOrd="0" parTransId="{ECDDE77A-558E-4B47-B62B-FC6CE52B17DE}" sibTransId="{D84BA514-C3ED-4974-9647-90E84AA71C36}"/>
    <dgm:cxn modelId="{76CABB38-07F5-4381-94AB-890AF43FD0DF}" type="presOf" srcId="{7108E2BA-55E0-4629-A3FB-74112C3E542F}" destId="{4327B869-9E09-4055-A79F-7692F343BF53}" srcOrd="1" destOrd="0" presId="urn:microsoft.com/office/officeart/2005/8/layout/pyramid1"/>
    <dgm:cxn modelId="{7774EF38-96FF-49E5-ACA7-EB471DF01981}" type="presOf" srcId="{7108E2BA-55E0-4629-A3FB-74112C3E542F}" destId="{01BEBFB5-331D-4A08-9745-1BC0BB5718C4}" srcOrd="0" destOrd="0" presId="urn:microsoft.com/office/officeart/2005/8/layout/pyramid1"/>
    <dgm:cxn modelId="{B3049B61-5F38-4954-89E6-0A24EA4D199E}" type="presOf" srcId="{42B9D6C5-718A-49A4-9EB5-F8D18CC6026D}" destId="{72D7605E-F40C-4390-9ACD-FD12C562246D}" srcOrd="0" destOrd="0" presId="urn:microsoft.com/office/officeart/2005/8/layout/pyramid1"/>
    <dgm:cxn modelId="{BEC8F062-0B17-4932-AD62-62B977806247}" type="presOf" srcId="{AF3D4C0D-6D59-4C96-BBE2-7809DB758C40}" destId="{9EAE80AC-46A7-4CE9-B5BB-034F2834F16F}" srcOrd="0" destOrd="0" presId="urn:microsoft.com/office/officeart/2005/8/layout/pyramid1"/>
    <dgm:cxn modelId="{87631979-11DA-4F81-A32D-0B6110EE83DE}" srcId="{42B9D6C5-718A-49A4-9EB5-F8D18CC6026D}" destId="{BE8AFB63-A699-44C0-9E17-5A3853133700}" srcOrd="2" destOrd="0" parTransId="{06A2F59C-B3B7-48B6-B161-FB3E46CF52FD}" sibTransId="{0C22B197-3212-4E51-9AA8-084B6FAABB67}"/>
    <dgm:cxn modelId="{BA9BE95A-59A2-4375-99D9-61EF910AC79D}" type="presOf" srcId="{BE8AFB63-A699-44C0-9E17-5A3853133700}" destId="{7B7BEF81-42B4-4C8C-92AF-BC21CAD984D2}" srcOrd="1" destOrd="0" presId="urn:microsoft.com/office/officeart/2005/8/layout/pyramid1"/>
    <dgm:cxn modelId="{FDC8F9BB-0C24-495F-A20F-40FDF953E521}" type="presOf" srcId="{BE8AFB63-A699-44C0-9E17-5A3853133700}" destId="{273140B0-BF6B-4611-8740-008D6794C7EE}" srcOrd="0" destOrd="0" presId="urn:microsoft.com/office/officeart/2005/8/layout/pyramid1"/>
    <dgm:cxn modelId="{C81706CB-4BB9-4BCA-8928-19BC1F138092}" srcId="{42B9D6C5-718A-49A4-9EB5-F8D18CC6026D}" destId="{AF3D4C0D-6D59-4C96-BBE2-7809DB758C40}" srcOrd="0" destOrd="0" parTransId="{2EEB2906-20AB-418A-A6D2-B09C1C8C43B8}" sibTransId="{E7D74C96-9177-41C0-9C15-5A0988CB44C6}"/>
    <dgm:cxn modelId="{53ACA7F8-AB16-4E45-82BB-5D90C8956B37}" type="presOf" srcId="{AF3D4C0D-6D59-4C96-BBE2-7809DB758C40}" destId="{8EE433B1-6D8C-4DB9-BADB-8635459D2FDD}" srcOrd="1" destOrd="0" presId="urn:microsoft.com/office/officeart/2005/8/layout/pyramid1"/>
    <dgm:cxn modelId="{186A0E62-571D-4A07-8AF8-99AC7C60C238}" type="presParOf" srcId="{72D7605E-F40C-4390-9ACD-FD12C562246D}" destId="{3F3BB22A-9204-4CCF-A9DF-CBFE41F2509B}" srcOrd="0" destOrd="0" presId="urn:microsoft.com/office/officeart/2005/8/layout/pyramid1"/>
    <dgm:cxn modelId="{067A5E3B-B5BF-454C-944A-6C9DF1CFE66A}" type="presParOf" srcId="{3F3BB22A-9204-4CCF-A9DF-CBFE41F2509B}" destId="{9EAE80AC-46A7-4CE9-B5BB-034F2834F16F}" srcOrd="0" destOrd="0" presId="urn:microsoft.com/office/officeart/2005/8/layout/pyramid1"/>
    <dgm:cxn modelId="{3CC963F8-5C02-4690-A53C-C86731D9093D}" type="presParOf" srcId="{3F3BB22A-9204-4CCF-A9DF-CBFE41F2509B}" destId="{8EE433B1-6D8C-4DB9-BADB-8635459D2FDD}" srcOrd="1" destOrd="0" presId="urn:microsoft.com/office/officeart/2005/8/layout/pyramid1"/>
    <dgm:cxn modelId="{9B4CF7B1-7544-41D6-B4E6-C564A828A4C9}" type="presParOf" srcId="{72D7605E-F40C-4390-9ACD-FD12C562246D}" destId="{9DCE24D8-BCE9-4D65-85A6-BBFCA6CE93E2}" srcOrd="1" destOrd="0" presId="urn:microsoft.com/office/officeart/2005/8/layout/pyramid1"/>
    <dgm:cxn modelId="{0DCE6C5D-3A8C-4D70-812F-E8A020DDECFA}" type="presParOf" srcId="{9DCE24D8-BCE9-4D65-85A6-BBFCA6CE93E2}" destId="{01BEBFB5-331D-4A08-9745-1BC0BB5718C4}" srcOrd="0" destOrd="0" presId="urn:microsoft.com/office/officeart/2005/8/layout/pyramid1"/>
    <dgm:cxn modelId="{F60268CC-23B5-431B-9F79-83236A46772B}" type="presParOf" srcId="{9DCE24D8-BCE9-4D65-85A6-BBFCA6CE93E2}" destId="{4327B869-9E09-4055-A79F-7692F343BF53}" srcOrd="1" destOrd="0" presId="urn:microsoft.com/office/officeart/2005/8/layout/pyramid1"/>
    <dgm:cxn modelId="{6AC264E7-7933-4F71-9F31-EA2B7B973A00}" type="presParOf" srcId="{72D7605E-F40C-4390-9ACD-FD12C562246D}" destId="{F1C18231-720E-44F5-B4A3-2E66C94E8F29}" srcOrd="2" destOrd="0" presId="urn:microsoft.com/office/officeart/2005/8/layout/pyramid1"/>
    <dgm:cxn modelId="{02D0F193-42BC-4BEB-861E-9D91BE0CD389}" type="presParOf" srcId="{F1C18231-720E-44F5-B4A3-2E66C94E8F29}" destId="{273140B0-BF6B-4611-8740-008D6794C7EE}" srcOrd="0" destOrd="0" presId="urn:microsoft.com/office/officeart/2005/8/layout/pyramid1"/>
    <dgm:cxn modelId="{5C823633-CB14-41E4-83A1-FD29C02BBB32}" type="presParOf" srcId="{F1C18231-720E-44F5-B4A3-2E66C94E8F29}" destId="{7B7BEF81-42B4-4C8C-92AF-BC21CAD984D2}"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E80AC-46A7-4CE9-B5BB-034F2834F16F}">
      <dsp:nvSpPr>
        <dsp:cNvPr id="0" name=""/>
        <dsp:cNvSpPr/>
      </dsp:nvSpPr>
      <dsp:spPr>
        <a:xfrm>
          <a:off x="2700866" y="0"/>
          <a:ext cx="2700866" cy="1651000"/>
        </a:xfrm>
        <a:prstGeom prst="trapezoid">
          <a:avLst>
            <a:gd name="adj" fmla="val 81795"/>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s-PE" sz="4200" kern="1200" dirty="0"/>
            <a:t>Consejo directivo</a:t>
          </a:r>
        </a:p>
      </dsp:txBody>
      <dsp:txXfrm>
        <a:off x="2700866" y="0"/>
        <a:ext cx="2700866" cy="1651000"/>
      </dsp:txXfrm>
    </dsp:sp>
    <dsp:sp modelId="{01BEBFB5-331D-4A08-9745-1BC0BB5718C4}">
      <dsp:nvSpPr>
        <dsp:cNvPr id="0" name=""/>
        <dsp:cNvSpPr/>
      </dsp:nvSpPr>
      <dsp:spPr>
        <a:xfrm>
          <a:off x="1350433" y="1651000"/>
          <a:ext cx="5401733" cy="1651000"/>
        </a:xfrm>
        <a:prstGeom prst="trapezoid">
          <a:avLst>
            <a:gd name="adj" fmla="val 81795"/>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s-PE" sz="4200" kern="1200" dirty="0"/>
            <a:t>Presidente ejecutivo</a:t>
          </a:r>
        </a:p>
      </dsp:txBody>
      <dsp:txXfrm>
        <a:off x="2295736" y="1651000"/>
        <a:ext cx="3511126" cy="1651000"/>
      </dsp:txXfrm>
    </dsp:sp>
    <dsp:sp modelId="{273140B0-BF6B-4611-8740-008D6794C7EE}">
      <dsp:nvSpPr>
        <dsp:cNvPr id="0" name=""/>
        <dsp:cNvSpPr/>
      </dsp:nvSpPr>
      <dsp:spPr>
        <a:xfrm>
          <a:off x="0" y="3302000"/>
          <a:ext cx="8102600" cy="1651000"/>
        </a:xfrm>
        <a:prstGeom prst="trapezoid">
          <a:avLst>
            <a:gd name="adj" fmla="val 81795"/>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s-PE" sz="4200" kern="1200" dirty="0"/>
            <a:t>Tribunal de Contrataciones Públicas</a:t>
          </a:r>
        </a:p>
      </dsp:txBody>
      <dsp:txXfrm>
        <a:off x="1417954" y="3302000"/>
        <a:ext cx="5266690" cy="1651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FE44EF-4D1C-4833-9E62-46CC0C9840AC}" type="datetimeFigureOut">
              <a:rPr lang="es-ES" smtClean="0"/>
              <a:t>13/05/2025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00CD588-35A7-4F4D-A9BC-B332FD402758}" type="slidenum">
              <a:rPr lang="es-ES" smtClean="0"/>
              <a:t>‹Nº›</a:t>
            </a:fld>
            <a:endParaRPr lang="es-ES"/>
          </a:p>
        </p:txBody>
      </p:sp>
    </p:spTree>
    <p:extLst>
      <p:ext uri="{BB962C8B-B14F-4D97-AF65-F5344CB8AC3E}">
        <p14:creationId xmlns:p14="http://schemas.microsoft.com/office/powerpoint/2010/main" val="188325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EETT:  Especificaciones Técnicas.</a:t>
            </a:r>
          </a:p>
          <a:p>
            <a:pPr algn="just"/>
            <a:r>
              <a:rPr lang="es-ES" dirty="0"/>
              <a:t>OEC:  Órgano Encargado de las Contrataciones.</a:t>
            </a:r>
          </a:p>
          <a:p>
            <a:pPr algn="just"/>
            <a:r>
              <a:rPr lang="es-ES" dirty="0"/>
              <a:t>OSCE: Organismo Supervisor de las Contrataciones del Estado.</a:t>
            </a:r>
          </a:p>
          <a:p>
            <a:pPr algn="just"/>
            <a:r>
              <a:rPr lang="es-ES" dirty="0"/>
              <a:t>PAC: Plan Anual de Contrataciones.</a:t>
            </a:r>
          </a:p>
          <a:p>
            <a:pPr algn="just"/>
            <a:r>
              <a:rPr lang="es-ES" dirty="0"/>
              <a:t>POI: Plan Operativo Institucional.</a:t>
            </a:r>
          </a:p>
          <a:p>
            <a:pPr algn="just"/>
            <a:r>
              <a:rPr lang="es-ES" dirty="0"/>
              <a:t>PIA: Presupuesto Institucional de Apertura.</a:t>
            </a:r>
          </a:p>
          <a:p>
            <a:pPr algn="just"/>
            <a:r>
              <a:rPr lang="es-ES" dirty="0"/>
              <a:t>SEACE: Sistema Electrónico de Contrataciones del Estado.</a:t>
            </a:r>
          </a:p>
          <a:p>
            <a:pPr algn="just"/>
            <a:r>
              <a:rPr lang="es-ES" dirty="0"/>
              <a:t>SNIP: Sistema Nacional de Inversión Pública.</a:t>
            </a:r>
          </a:p>
          <a:p>
            <a:pPr algn="just"/>
            <a:r>
              <a:rPr lang="es-ES" dirty="0"/>
              <a:t>TDR: Términos de Referencia.</a:t>
            </a:r>
          </a:p>
          <a:p>
            <a:endParaRPr lang="es-ES" dirty="0"/>
          </a:p>
        </p:txBody>
      </p:sp>
      <p:sp>
        <p:nvSpPr>
          <p:cNvPr id="4" name="Marcador de número de diapositiva 3"/>
          <p:cNvSpPr>
            <a:spLocks noGrp="1"/>
          </p:cNvSpPr>
          <p:nvPr>
            <p:ph type="sldNum" sz="quarter" idx="5"/>
          </p:nvPr>
        </p:nvSpPr>
        <p:spPr/>
        <p:txBody>
          <a:bodyPr/>
          <a:lstStyle/>
          <a:p>
            <a:fld id="{A9446CF9-FC7C-4B88-995D-E50F49A3539C}" type="slidenum">
              <a:rPr lang="es-ES" smtClean="0"/>
              <a:t>68</a:t>
            </a:fld>
            <a:endParaRPr lang="es-ES" dirty="0"/>
          </a:p>
        </p:txBody>
      </p:sp>
    </p:spTree>
    <p:extLst>
      <p:ext uri="{BB962C8B-B14F-4D97-AF65-F5344CB8AC3E}">
        <p14:creationId xmlns:p14="http://schemas.microsoft.com/office/powerpoint/2010/main" val="204637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EETT:  Especificaciones Técnicas.</a:t>
            </a:r>
          </a:p>
          <a:p>
            <a:pPr algn="just"/>
            <a:r>
              <a:rPr lang="es-ES" dirty="0"/>
              <a:t>OEC:  Órgano Encargado de las Contrataciones.</a:t>
            </a:r>
          </a:p>
          <a:p>
            <a:pPr algn="just"/>
            <a:r>
              <a:rPr lang="es-ES" dirty="0"/>
              <a:t>OSCE: Organismo Supervisor de las Contrataciones del Estado.</a:t>
            </a:r>
          </a:p>
          <a:p>
            <a:pPr algn="just"/>
            <a:r>
              <a:rPr lang="es-ES" dirty="0"/>
              <a:t>PAC: Plan Anual de Contrataciones.</a:t>
            </a:r>
          </a:p>
          <a:p>
            <a:pPr algn="just"/>
            <a:r>
              <a:rPr lang="es-ES" dirty="0"/>
              <a:t>PEI: Plan Estratégico Institucional.</a:t>
            </a:r>
          </a:p>
          <a:p>
            <a:pPr algn="just"/>
            <a:r>
              <a:rPr lang="es-ES" dirty="0"/>
              <a:t>PIA: Presupuesto Institucional de Apertura.</a:t>
            </a:r>
          </a:p>
          <a:p>
            <a:pPr algn="just"/>
            <a:r>
              <a:rPr lang="es-ES" dirty="0"/>
              <a:t>POI: Plan Operativo Institucional.</a:t>
            </a:r>
          </a:p>
          <a:p>
            <a:pPr algn="just"/>
            <a:r>
              <a:rPr lang="es-ES" dirty="0"/>
              <a:t>SEACE: Sistema Electrónico de Contrataciones del Estado.</a:t>
            </a:r>
          </a:p>
          <a:p>
            <a:pPr algn="just"/>
            <a:r>
              <a:rPr lang="es-ES" dirty="0"/>
              <a:t>SNIP: Sistema Nacional de Inversión Pública.</a:t>
            </a:r>
          </a:p>
          <a:p>
            <a:pPr algn="just"/>
            <a:r>
              <a:rPr lang="es-ES" dirty="0"/>
              <a:t>TDR: Términos de Referencia.</a:t>
            </a:r>
          </a:p>
          <a:p>
            <a:endParaRPr lang="es-ES" dirty="0"/>
          </a:p>
        </p:txBody>
      </p:sp>
      <p:sp>
        <p:nvSpPr>
          <p:cNvPr id="4" name="Marcador de número de diapositiva 3"/>
          <p:cNvSpPr>
            <a:spLocks noGrp="1"/>
          </p:cNvSpPr>
          <p:nvPr>
            <p:ph type="sldNum" sz="quarter" idx="5"/>
          </p:nvPr>
        </p:nvSpPr>
        <p:spPr/>
        <p:txBody>
          <a:bodyPr/>
          <a:lstStyle/>
          <a:p>
            <a:fld id="{A9446CF9-FC7C-4B88-995D-E50F49A3539C}" type="slidenum">
              <a:rPr lang="es-ES" smtClean="0"/>
              <a:t>69</a:t>
            </a:fld>
            <a:endParaRPr lang="es-ES" dirty="0"/>
          </a:p>
        </p:txBody>
      </p:sp>
    </p:spTree>
    <p:extLst>
      <p:ext uri="{BB962C8B-B14F-4D97-AF65-F5344CB8AC3E}">
        <p14:creationId xmlns:p14="http://schemas.microsoft.com/office/powerpoint/2010/main" val="20380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EETT:  Especificaciones Técnicas.</a:t>
            </a:r>
          </a:p>
          <a:p>
            <a:pPr algn="just"/>
            <a:r>
              <a:rPr lang="es-ES" dirty="0"/>
              <a:t>OEC:  Órgano Encargado de las Contrataciones.</a:t>
            </a:r>
          </a:p>
          <a:p>
            <a:pPr algn="just"/>
            <a:r>
              <a:rPr lang="es-ES" dirty="0"/>
              <a:t>OSCE: Organismo Supervisor de las Contrataciones del Estado.</a:t>
            </a:r>
          </a:p>
          <a:p>
            <a:pPr algn="just"/>
            <a:r>
              <a:rPr lang="es-ES" dirty="0"/>
              <a:t>PAC: Plan Anual de Contrataciones.</a:t>
            </a:r>
          </a:p>
          <a:p>
            <a:pPr algn="just"/>
            <a:r>
              <a:rPr lang="es-ES" dirty="0"/>
              <a:t>PEI: Plan Estratégico Institucional.</a:t>
            </a:r>
          </a:p>
          <a:p>
            <a:pPr algn="just"/>
            <a:r>
              <a:rPr lang="es-ES" dirty="0"/>
              <a:t>PIA: Presupuesto Institucional de Apertura.</a:t>
            </a:r>
          </a:p>
          <a:p>
            <a:pPr algn="just"/>
            <a:r>
              <a:rPr lang="es-ES" dirty="0"/>
              <a:t>POI: Plan Operativo Institucional.</a:t>
            </a:r>
          </a:p>
          <a:p>
            <a:pPr algn="just"/>
            <a:r>
              <a:rPr lang="es-ES" dirty="0"/>
              <a:t>SEACE: Sistema Electrónico de Contrataciones del Estado.</a:t>
            </a:r>
          </a:p>
          <a:p>
            <a:pPr algn="just"/>
            <a:r>
              <a:rPr lang="es-ES" dirty="0"/>
              <a:t>SNIP: Sistema Nacional de Inversión Pública.</a:t>
            </a:r>
          </a:p>
          <a:p>
            <a:pPr algn="just"/>
            <a:r>
              <a:rPr lang="es-ES" dirty="0"/>
              <a:t>TDR: Términos de Referencia.</a:t>
            </a:r>
          </a:p>
          <a:p>
            <a:endParaRPr lang="es-ES" dirty="0"/>
          </a:p>
        </p:txBody>
      </p:sp>
      <p:sp>
        <p:nvSpPr>
          <p:cNvPr id="4" name="Marcador de número de diapositiva 3"/>
          <p:cNvSpPr>
            <a:spLocks noGrp="1"/>
          </p:cNvSpPr>
          <p:nvPr>
            <p:ph type="sldNum" sz="quarter" idx="5"/>
          </p:nvPr>
        </p:nvSpPr>
        <p:spPr/>
        <p:txBody>
          <a:bodyPr/>
          <a:lstStyle/>
          <a:p>
            <a:fld id="{A9446CF9-FC7C-4B88-995D-E50F49A3539C}" type="slidenum">
              <a:rPr lang="es-ES" smtClean="0"/>
              <a:t>75</a:t>
            </a:fld>
            <a:endParaRPr lang="es-ES" dirty="0"/>
          </a:p>
        </p:txBody>
      </p:sp>
    </p:spTree>
    <p:extLst>
      <p:ext uri="{BB962C8B-B14F-4D97-AF65-F5344CB8AC3E}">
        <p14:creationId xmlns:p14="http://schemas.microsoft.com/office/powerpoint/2010/main" val="108593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EETT:  Especificaciones Técnicas.</a:t>
            </a:r>
          </a:p>
          <a:p>
            <a:pPr algn="just"/>
            <a:r>
              <a:rPr lang="es-ES" dirty="0"/>
              <a:t>OEC:  Órgano Encargado de las Contrataciones.</a:t>
            </a:r>
          </a:p>
          <a:p>
            <a:pPr algn="just"/>
            <a:r>
              <a:rPr lang="es-ES" dirty="0"/>
              <a:t>OSCE: Organismo Supervisor de las Contrataciones del Estado.</a:t>
            </a:r>
          </a:p>
          <a:p>
            <a:pPr algn="just"/>
            <a:r>
              <a:rPr lang="es-ES" dirty="0"/>
              <a:t>PAC: Plan Anual de Contrataciones.</a:t>
            </a:r>
          </a:p>
          <a:p>
            <a:pPr algn="just"/>
            <a:r>
              <a:rPr lang="es-ES" dirty="0"/>
              <a:t>PEI: Plan Estratégico Institucional.</a:t>
            </a:r>
          </a:p>
          <a:p>
            <a:pPr algn="just"/>
            <a:r>
              <a:rPr lang="es-ES" dirty="0"/>
              <a:t>PIA: Presupuesto Institucional de Apertura.</a:t>
            </a:r>
          </a:p>
          <a:p>
            <a:pPr algn="just"/>
            <a:r>
              <a:rPr lang="es-ES" dirty="0"/>
              <a:t>POI: Plan Operativo Institucional.</a:t>
            </a:r>
          </a:p>
          <a:p>
            <a:pPr algn="just"/>
            <a:r>
              <a:rPr lang="es-ES" dirty="0"/>
              <a:t>SEACE: Sistema Electrónico de Contrataciones del Estado.</a:t>
            </a:r>
          </a:p>
          <a:p>
            <a:pPr algn="just"/>
            <a:r>
              <a:rPr lang="es-ES" dirty="0"/>
              <a:t>SNIP: Sistema Nacional de Inversión Pública.</a:t>
            </a:r>
          </a:p>
          <a:p>
            <a:pPr algn="just"/>
            <a:r>
              <a:rPr lang="es-ES" dirty="0"/>
              <a:t>TDR: Términos de Referencia.</a:t>
            </a:r>
          </a:p>
          <a:p>
            <a:endParaRPr lang="es-ES" dirty="0"/>
          </a:p>
        </p:txBody>
      </p:sp>
      <p:sp>
        <p:nvSpPr>
          <p:cNvPr id="4" name="Marcador de número de diapositiva 3"/>
          <p:cNvSpPr>
            <a:spLocks noGrp="1"/>
          </p:cNvSpPr>
          <p:nvPr>
            <p:ph type="sldNum" sz="quarter" idx="5"/>
          </p:nvPr>
        </p:nvSpPr>
        <p:spPr/>
        <p:txBody>
          <a:bodyPr/>
          <a:lstStyle/>
          <a:p>
            <a:fld id="{A9446CF9-FC7C-4B88-995D-E50F49A3539C}" type="slidenum">
              <a:rPr lang="es-ES" smtClean="0"/>
              <a:t>76</a:t>
            </a:fld>
            <a:endParaRPr lang="es-ES" dirty="0"/>
          </a:p>
        </p:txBody>
      </p:sp>
    </p:spTree>
    <p:extLst>
      <p:ext uri="{BB962C8B-B14F-4D97-AF65-F5344CB8AC3E}">
        <p14:creationId xmlns:p14="http://schemas.microsoft.com/office/powerpoint/2010/main" val="273270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0" y="0"/>
            <a:ext cx="12190476"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B066CE8-3B12-4104-BC20-EE1A8B601AE0}" type="datetimeFigureOut">
              <a:rPr lang="es-PE" smtClean="0"/>
              <a:t>13/05/2025</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AF209C2C-0B73-415D-BB4C-CF23522CE8CF}" type="slidenum">
              <a:rPr lang="es-PE" smtClean="0"/>
              <a:t>‹Nº›</a:t>
            </a:fld>
            <a:endParaRPr lang="es-PE"/>
          </a:p>
        </p:txBody>
      </p:sp>
    </p:spTree>
    <p:extLst>
      <p:ext uri="{BB962C8B-B14F-4D97-AF65-F5344CB8AC3E}">
        <p14:creationId xmlns:p14="http://schemas.microsoft.com/office/powerpoint/2010/main" val="213506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2206"/>
            <a:ext cx="12190476" cy="623579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42289" y="612140"/>
            <a:ext cx="10107421" cy="635000"/>
          </a:xfrm>
          <a:prstGeom prst="rect">
            <a:avLst/>
          </a:prstGeom>
        </p:spPr>
        <p:txBody>
          <a:bodyPr wrap="square" lIns="0" tIns="0" rIns="0" bIns="0">
            <a:spAutoFit/>
          </a:bodyPr>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352425" y="1398269"/>
            <a:ext cx="11487149" cy="2032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9.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46546" y="2229954"/>
            <a:ext cx="10820400" cy="2398092"/>
          </a:xfrm>
          <a:prstGeom prst="rect">
            <a:avLst/>
          </a:prstGeom>
        </p:spPr>
        <p:txBody>
          <a:bodyPr vert="horz" wrap="square" lIns="0" tIns="12700" rIns="0" bIns="0" rtlCol="0">
            <a:spAutoFit/>
          </a:bodyPr>
          <a:lstStyle/>
          <a:p>
            <a:pPr marL="12700">
              <a:lnSpc>
                <a:spcPts val="6155"/>
              </a:lnSpc>
              <a:spcBef>
                <a:spcPts val="100"/>
              </a:spcBef>
            </a:pPr>
            <a:r>
              <a:rPr sz="5400" b="1" spc="-50" dirty="0">
                <a:latin typeface="Calibri Light"/>
                <a:cs typeface="Calibri Light"/>
              </a:rPr>
              <a:t>UNIDAD</a:t>
            </a:r>
            <a:r>
              <a:rPr sz="5400" b="1" spc="-130" dirty="0">
                <a:latin typeface="Calibri Light"/>
                <a:cs typeface="Calibri Light"/>
              </a:rPr>
              <a:t> </a:t>
            </a:r>
            <a:r>
              <a:rPr sz="5400" b="1" spc="-20" dirty="0">
                <a:latin typeface="Calibri Light"/>
                <a:cs typeface="Calibri Light"/>
              </a:rPr>
              <a:t>1:</a:t>
            </a:r>
            <a:r>
              <a:rPr lang="es-ES" sz="5400" b="1" spc="-20" dirty="0">
                <a:latin typeface="Calibri Light"/>
                <a:cs typeface="Calibri Light"/>
              </a:rPr>
              <a:t> </a:t>
            </a:r>
            <a:r>
              <a:rPr lang="es-ES" sz="5400" b="1" dirty="0">
                <a:latin typeface="Calibri Light"/>
                <a:cs typeface="Calibri Light"/>
              </a:rPr>
              <a:t>CONTRATACIÓN PÚBLICA, PRINCIPIOS, PLANIFICACIÓN Y NORMATIVA APLICABLE</a:t>
            </a:r>
            <a:endParaRPr sz="5400" b="1" dirty="0">
              <a:latin typeface="Calibri Light"/>
              <a:cs typeface="Calibri Light"/>
            </a:endParaRPr>
          </a:p>
        </p:txBody>
      </p:sp>
      <p:sp>
        <p:nvSpPr>
          <p:cNvPr id="4" name="object 4"/>
          <p:cNvSpPr txBox="1"/>
          <p:nvPr/>
        </p:nvSpPr>
        <p:spPr>
          <a:xfrm>
            <a:off x="1080312" y="5407863"/>
            <a:ext cx="5244288" cy="946412"/>
          </a:xfrm>
          <a:prstGeom prst="rect">
            <a:avLst/>
          </a:prstGeom>
        </p:spPr>
        <p:txBody>
          <a:bodyPr vert="horz" wrap="square" lIns="0" tIns="104139" rIns="0" bIns="0" rtlCol="0">
            <a:spAutoFit/>
          </a:bodyPr>
          <a:lstStyle/>
          <a:p>
            <a:pPr marL="12700">
              <a:lnSpc>
                <a:spcPct val="100000"/>
              </a:lnSpc>
              <a:spcBef>
                <a:spcPts val="819"/>
              </a:spcBef>
            </a:pPr>
            <a:r>
              <a:rPr lang="es-PE" sz="2400" b="1" spc="-10" dirty="0">
                <a:latin typeface="Calibri"/>
                <a:cs typeface="Calibri"/>
              </a:rPr>
              <a:t>Curso</a:t>
            </a:r>
            <a:r>
              <a:rPr sz="2400" b="1" spc="-10" dirty="0">
                <a:latin typeface="Calibri"/>
                <a:cs typeface="Calibri"/>
              </a:rPr>
              <a:t>:</a:t>
            </a:r>
            <a:r>
              <a:rPr sz="2400" b="1" spc="5" dirty="0">
                <a:latin typeface="Calibri"/>
                <a:cs typeface="Calibri"/>
              </a:rPr>
              <a:t> </a:t>
            </a:r>
            <a:r>
              <a:rPr lang="es-ES" sz="2400" b="1" spc="5" dirty="0">
                <a:latin typeface="Calibri"/>
                <a:cs typeface="Calibri"/>
              </a:rPr>
              <a:t>  </a:t>
            </a:r>
            <a:r>
              <a:rPr lang="es-ES" sz="2400" spc="5" dirty="0">
                <a:latin typeface="Calibri"/>
                <a:cs typeface="Calibri"/>
              </a:rPr>
              <a:t>Contrataciones con el Estado</a:t>
            </a:r>
            <a:endParaRPr lang="es-ES" sz="2400" b="1" spc="5" dirty="0">
              <a:latin typeface="Calibri"/>
              <a:cs typeface="Calibri"/>
            </a:endParaRPr>
          </a:p>
          <a:p>
            <a:pPr marL="12700">
              <a:lnSpc>
                <a:spcPct val="100000"/>
              </a:lnSpc>
              <a:spcBef>
                <a:spcPts val="819"/>
              </a:spcBef>
            </a:pPr>
            <a:r>
              <a:rPr sz="2400" b="1" spc="-10" dirty="0" err="1">
                <a:latin typeface="Calibri"/>
                <a:cs typeface="Calibri"/>
              </a:rPr>
              <a:t>Docente</a:t>
            </a:r>
            <a:r>
              <a:rPr sz="2400" b="1" spc="-10" dirty="0">
                <a:latin typeface="Calibri"/>
                <a:cs typeface="Calibri"/>
              </a:rPr>
              <a:t>: </a:t>
            </a:r>
            <a:r>
              <a:rPr lang="es-PE" sz="2400" spc="-10" dirty="0" err="1">
                <a:latin typeface="Calibri"/>
                <a:cs typeface="Calibri"/>
              </a:rPr>
              <a:t>Dr</a:t>
            </a:r>
            <a:r>
              <a:rPr sz="2400" dirty="0">
                <a:latin typeface="Calibri"/>
                <a:cs typeface="Calibri"/>
              </a:rPr>
              <a:t>. </a:t>
            </a:r>
            <a:r>
              <a:rPr sz="2400" spc="-15" dirty="0">
                <a:latin typeface="Calibri"/>
                <a:cs typeface="Calibri"/>
              </a:rPr>
              <a:t>Jorge </a:t>
            </a:r>
            <a:r>
              <a:rPr sz="2400" dirty="0">
                <a:latin typeface="Calibri"/>
                <a:cs typeface="Calibri"/>
              </a:rPr>
              <a:t>Abel Ruiz</a:t>
            </a:r>
            <a:r>
              <a:rPr sz="2400" spc="-65" dirty="0">
                <a:latin typeface="Calibri"/>
                <a:cs typeface="Calibri"/>
              </a:rPr>
              <a:t> </a:t>
            </a:r>
            <a:r>
              <a:rPr sz="2400" spc="-10" dirty="0">
                <a:latin typeface="Calibri"/>
                <a:cs typeface="Calibri"/>
              </a:rPr>
              <a:t>Bautista</a:t>
            </a:r>
            <a:endParaRPr sz="2400" dirty="0">
              <a:latin typeface="Calibri"/>
              <a:cs typeface="Calibri"/>
            </a:endParaRPr>
          </a:p>
        </p:txBody>
      </p:sp>
      <p:pic>
        <p:nvPicPr>
          <p:cNvPr id="6" name="Imagen 5" descr="Logotipo&#10;&#10;Descripción generada automáticamente">
            <a:extLst>
              <a:ext uri="{FF2B5EF4-FFF2-40B4-BE49-F238E27FC236}">
                <a16:creationId xmlns:a16="http://schemas.microsoft.com/office/drawing/2014/main" id="{E6014E13-892A-86FF-9494-D8752AC1A084}"/>
              </a:ext>
            </a:extLst>
          </p:cNvPr>
          <p:cNvPicPr>
            <a:picLocks noChangeAspect="1"/>
          </p:cNvPicPr>
          <p:nvPr/>
        </p:nvPicPr>
        <p:blipFill rotWithShape="1">
          <a:blip r:embed="rId2"/>
          <a:srcRect l="23548" t="17120" r="24193" b="29659"/>
          <a:stretch/>
        </p:blipFill>
        <p:spPr>
          <a:xfrm>
            <a:off x="646546" y="414226"/>
            <a:ext cx="3797635" cy="16292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lecha: pentágono 9">
            <a:extLst>
              <a:ext uri="{FF2B5EF4-FFF2-40B4-BE49-F238E27FC236}">
                <a16:creationId xmlns:a16="http://schemas.microsoft.com/office/drawing/2014/main" id="{0D00F209-B469-4423-97FC-15619832D678}"/>
              </a:ext>
            </a:extLst>
          </p:cNvPr>
          <p:cNvSpPr/>
          <p:nvPr/>
        </p:nvSpPr>
        <p:spPr>
          <a:xfrm>
            <a:off x="341913" y="4336613"/>
            <a:ext cx="2457450" cy="369332"/>
          </a:xfrm>
          <a:prstGeom prst="homePlate">
            <a:avLst/>
          </a:prstGeom>
          <a:solidFill>
            <a:srgbClr val="FFB7B7"/>
          </a:solidFill>
          <a:ln w="38100" cmpd="dbl">
            <a:solidFill>
              <a:schemeClr val="tx1"/>
            </a:solidFill>
            <a:miter lim="800000"/>
            <a:headEnd/>
            <a:tailEnd/>
          </a:ln>
        </p:spPr>
        <p:txBody>
          <a:bodyPr>
            <a:spAutoFit/>
          </a:bodyPr>
          <a:lstStyle/>
          <a:p>
            <a:pPr algn="ctr" fontAlgn="base">
              <a:spcBef>
                <a:spcPct val="0"/>
              </a:spcBef>
              <a:spcAft>
                <a:spcPct val="0"/>
              </a:spcAft>
            </a:pPr>
            <a:r>
              <a:rPr lang="es-ES" altLang="es-ES" b="1" dirty="0"/>
              <a:t>Artículo 77º</a:t>
            </a:r>
          </a:p>
        </p:txBody>
      </p:sp>
      <p:sp>
        <p:nvSpPr>
          <p:cNvPr id="11" name="Rectángulo: esquinas redondeadas 10">
            <a:extLst>
              <a:ext uri="{FF2B5EF4-FFF2-40B4-BE49-F238E27FC236}">
                <a16:creationId xmlns:a16="http://schemas.microsoft.com/office/drawing/2014/main" id="{09E64086-362E-4DFB-90A8-884C1D1A7C18}"/>
              </a:ext>
            </a:extLst>
          </p:cNvPr>
          <p:cNvSpPr/>
          <p:nvPr/>
        </p:nvSpPr>
        <p:spPr>
          <a:xfrm>
            <a:off x="4853517" y="3429000"/>
            <a:ext cx="6324600" cy="2553891"/>
          </a:xfrm>
          <a:prstGeom prst="roundRect">
            <a:avLst/>
          </a:prstGeom>
          <a:solidFill>
            <a:schemeClr val="bg1"/>
          </a:solidFill>
          <a:ln w="9525">
            <a:solidFill>
              <a:schemeClr val="accent4">
                <a:lumMod val="50000"/>
              </a:schemeClr>
            </a:solidFill>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La administración económica y financiera del Estado se rige por el presupuesto que anualmente aprueba el Congreso (…).</a:t>
            </a:r>
          </a:p>
          <a:p>
            <a:pPr algn="just" fontAlgn="base">
              <a:spcBef>
                <a:spcPct val="0"/>
              </a:spcBef>
              <a:spcAft>
                <a:spcPct val="0"/>
              </a:spcAft>
            </a:pPr>
            <a:endParaRPr lang="es-ES" altLang="es-ES" dirty="0">
              <a:solidFill>
                <a:schemeClr val="tx1"/>
              </a:solidFill>
              <a:latin typeface="Arial" panose="020B0604020202020204" pitchFamily="34" charset="0"/>
              <a:ea typeface="ＭＳ Ｐゴシック" panose="020B0600070205080204" pitchFamily="34" charset="-128"/>
            </a:endParaRPr>
          </a:p>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El presupuesto asigna equitativamente los recursos públicos; su programación y ejecución responden a los criterios de eficiencia de necesidades sociales básicas y de descentralización (…). </a:t>
            </a:r>
            <a:endParaRPr lang="es-ES" dirty="0">
              <a:solidFill>
                <a:schemeClr val="tx1"/>
              </a:solidFill>
              <a:latin typeface="Arial" panose="020B0604020202020204" pitchFamily="34" charset="0"/>
              <a:ea typeface="ＭＳ Ｐゴシック" panose="020B0600070205080204" pitchFamily="34" charset="-128"/>
            </a:endParaRPr>
          </a:p>
        </p:txBody>
      </p:sp>
      <p:sp>
        <p:nvSpPr>
          <p:cNvPr id="12" name="Flecha: pentágono 11">
            <a:extLst>
              <a:ext uri="{FF2B5EF4-FFF2-40B4-BE49-F238E27FC236}">
                <a16:creationId xmlns:a16="http://schemas.microsoft.com/office/drawing/2014/main" id="{41054C50-BD94-4915-A312-20E1F3C2730C}"/>
              </a:ext>
            </a:extLst>
          </p:cNvPr>
          <p:cNvSpPr/>
          <p:nvPr/>
        </p:nvSpPr>
        <p:spPr>
          <a:xfrm flipH="1">
            <a:off x="8686800" y="2035611"/>
            <a:ext cx="2457450" cy="369332"/>
          </a:xfrm>
          <a:prstGeom prst="homePlate">
            <a:avLst/>
          </a:prstGeom>
          <a:solidFill>
            <a:srgbClr val="FFB7B7"/>
          </a:solidFill>
          <a:ln w="38100" cmpd="dbl">
            <a:solidFill>
              <a:schemeClr val="tx1"/>
            </a:solidFill>
            <a:miter lim="800000"/>
            <a:headEnd/>
            <a:tailEnd/>
          </a:ln>
        </p:spPr>
        <p:txBody>
          <a:bodyPr wrap="square">
            <a:spAutoFit/>
          </a:bodyPr>
          <a:lstStyle/>
          <a:p>
            <a:pPr algn="ctr" fontAlgn="base">
              <a:spcBef>
                <a:spcPct val="0"/>
              </a:spcBef>
              <a:spcAft>
                <a:spcPct val="0"/>
              </a:spcAft>
            </a:pPr>
            <a:r>
              <a:rPr lang="es-ES" altLang="es-ES" b="1" dirty="0"/>
              <a:t>Artículo 76º</a:t>
            </a:r>
          </a:p>
        </p:txBody>
      </p:sp>
      <p:sp>
        <p:nvSpPr>
          <p:cNvPr id="13" name="Rectángulo: esquinas redondeadas 12">
            <a:extLst>
              <a:ext uri="{FF2B5EF4-FFF2-40B4-BE49-F238E27FC236}">
                <a16:creationId xmlns:a16="http://schemas.microsoft.com/office/drawing/2014/main" id="{DA869D31-BF55-4531-8E69-146691CB129E}"/>
              </a:ext>
            </a:extLst>
          </p:cNvPr>
          <p:cNvSpPr/>
          <p:nvPr/>
        </p:nvSpPr>
        <p:spPr>
          <a:xfrm>
            <a:off x="308046" y="1556266"/>
            <a:ext cx="6324600" cy="1328023"/>
          </a:xfrm>
          <a:prstGeom prst="roundRect">
            <a:avLst/>
          </a:prstGeom>
          <a:solidFill>
            <a:schemeClr val="bg1"/>
          </a:solidFill>
          <a:ln w="9525">
            <a:solidFill>
              <a:schemeClr val="accent4">
                <a:lumMod val="50000"/>
              </a:schemeClr>
            </a:solidFill>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Las obras y la adquisición de suministros con utilización de fondos o recursos públicos se ejecutan obligatoriamente por contrata y licitación pública, así como también la adquisición o la enajenación de bienes.</a:t>
            </a:r>
            <a:endParaRPr lang="es-ES" dirty="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570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lecha: pentágono 6">
            <a:extLst>
              <a:ext uri="{FF2B5EF4-FFF2-40B4-BE49-F238E27FC236}">
                <a16:creationId xmlns:a16="http://schemas.microsoft.com/office/drawing/2014/main" id="{A8B51562-0C4D-4254-9213-2E6FE59EF121}"/>
              </a:ext>
            </a:extLst>
          </p:cNvPr>
          <p:cNvSpPr/>
          <p:nvPr/>
        </p:nvSpPr>
        <p:spPr>
          <a:xfrm rot="10800000" flipV="1">
            <a:off x="9377892" y="5040868"/>
            <a:ext cx="1882775" cy="369332"/>
          </a:xfrm>
          <a:prstGeom prst="homePlate">
            <a:avLst/>
          </a:prstGeom>
          <a:solidFill>
            <a:srgbClr val="FFB7B7"/>
          </a:solidFill>
          <a:ln w="38100" cmpd="dbl">
            <a:solidFill>
              <a:schemeClr val="tx1"/>
            </a:solidFill>
            <a:miter lim="800000"/>
            <a:headEnd/>
            <a:tailEnd/>
          </a:ln>
        </p:spPr>
        <p:txBody>
          <a:bodyPr wrap="square">
            <a:spAutoFit/>
          </a:bodyPr>
          <a:lstStyle/>
          <a:p>
            <a:pPr algn="ctr" fontAlgn="base">
              <a:spcBef>
                <a:spcPct val="0"/>
              </a:spcBef>
              <a:spcAft>
                <a:spcPct val="0"/>
              </a:spcAft>
            </a:pPr>
            <a:r>
              <a:rPr lang="es-ES" altLang="es-ES" b="1" dirty="0"/>
              <a:t>Artículo 85º</a:t>
            </a:r>
          </a:p>
        </p:txBody>
      </p:sp>
      <p:sp>
        <p:nvSpPr>
          <p:cNvPr id="9" name="Rectángulo: esquinas redondeadas 8">
            <a:extLst>
              <a:ext uri="{FF2B5EF4-FFF2-40B4-BE49-F238E27FC236}">
                <a16:creationId xmlns:a16="http://schemas.microsoft.com/office/drawing/2014/main" id="{5EE9E705-7360-47D4-A58E-60646C974B97}"/>
              </a:ext>
            </a:extLst>
          </p:cNvPr>
          <p:cNvSpPr/>
          <p:nvPr/>
        </p:nvSpPr>
        <p:spPr>
          <a:xfrm>
            <a:off x="457200" y="3702313"/>
            <a:ext cx="6781800" cy="2247424"/>
          </a:xfrm>
          <a:prstGeom prst="roundRect">
            <a:avLst/>
          </a:prstGeom>
          <a:solidFill>
            <a:schemeClr val="bg1"/>
          </a:solidFill>
          <a:ln w="9525">
            <a:solidFill>
              <a:schemeClr val="accent4">
                <a:lumMod val="50000"/>
              </a:schemeClr>
            </a:solidFill>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base">
              <a:spcBef>
                <a:spcPct val="0"/>
              </a:spcBef>
              <a:spcAft>
                <a:spcPct val="0"/>
              </a:spcAft>
            </a:pPr>
            <a:r>
              <a:rPr lang="es-PE" dirty="0">
                <a:solidFill>
                  <a:schemeClr val="tx1"/>
                </a:solidFill>
                <a:latin typeface="Arial" panose="020B0604020202020204" pitchFamily="34" charset="0"/>
                <a:ea typeface="ＭＳ Ｐゴシック" panose="020B0600070205080204" pitchFamily="34" charset="-128"/>
              </a:rPr>
              <a:t>El Banco (Banco Central de Reserva) puede efectuar operaciones y celebrar convenios de crédito para cubrir desequilibrios transitorios en la posición de las reservas internacionales. Requiere autorización por ley cuando el monto de tales operaciones o convenios supera el límite señalado por el Presupuesto del Sector Público, con cargo de dar cuenta al Congreso. </a:t>
            </a:r>
            <a:endParaRPr lang="es-ES" dirty="0">
              <a:solidFill>
                <a:schemeClr val="tx1"/>
              </a:solidFill>
              <a:latin typeface="Arial" panose="020B0604020202020204" pitchFamily="34" charset="0"/>
              <a:ea typeface="ＭＳ Ｐゴシック" panose="020B0600070205080204" pitchFamily="34" charset="-128"/>
            </a:endParaRPr>
          </a:p>
        </p:txBody>
      </p:sp>
      <p:sp>
        <p:nvSpPr>
          <p:cNvPr id="10" name="Flecha: pentágono 9">
            <a:extLst>
              <a:ext uri="{FF2B5EF4-FFF2-40B4-BE49-F238E27FC236}">
                <a16:creationId xmlns:a16="http://schemas.microsoft.com/office/drawing/2014/main" id="{D3511225-4EE6-4AEF-9B30-F6648F660145}"/>
              </a:ext>
            </a:extLst>
          </p:cNvPr>
          <p:cNvSpPr/>
          <p:nvPr/>
        </p:nvSpPr>
        <p:spPr>
          <a:xfrm>
            <a:off x="609600" y="2071131"/>
            <a:ext cx="2457450" cy="369332"/>
          </a:xfrm>
          <a:prstGeom prst="homePlate">
            <a:avLst/>
          </a:prstGeom>
          <a:solidFill>
            <a:srgbClr val="FFB7B7"/>
          </a:solidFill>
          <a:ln w="38100" cmpd="dbl">
            <a:solidFill>
              <a:schemeClr val="tx1"/>
            </a:solidFill>
            <a:miter lim="800000"/>
            <a:headEnd/>
            <a:tailEnd/>
          </a:ln>
        </p:spPr>
        <p:txBody>
          <a:bodyPr>
            <a:spAutoFit/>
          </a:bodyPr>
          <a:lstStyle/>
          <a:p>
            <a:pPr algn="ctr" fontAlgn="base">
              <a:spcBef>
                <a:spcPct val="0"/>
              </a:spcBef>
              <a:spcAft>
                <a:spcPct val="0"/>
              </a:spcAft>
            </a:pPr>
            <a:r>
              <a:rPr lang="es-ES" altLang="es-ES" b="1" dirty="0"/>
              <a:t>Artículo 82º</a:t>
            </a:r>
          </a:p>
        </p:txBody>
      </p:sp>
      <p:sp>
        <p:nvSpPr>
          <p:cNvPr id="11" name="Rectángulo: esquinas redondeadas 10">
            <a:extLst>
              <a:ext uri="{FF2B5EF4-FFF2-40B4-BE49-F238E27FC236}">
                <a16:creationId xmlns:a16="http://schemas.microsoft.com/office/drawing/2014/main" id="{1C836DC2-CA03-4739-85DD-210BA1F03E6A}"/>
              </a:ext>
            </a:extLst>
          </p:cNvPr>
          <p:cNvSpPr/>
          <p:nvPr/>
        </p:nvSpPr>
        <p:spPr>
          <a:xfrm>
            <a:off x="4974167" y="1447800"/>
            <a:ext cx="6286500" cy="1940957"/>
          </a:xfrm>
          <a:prstGeom prst="roundRect">
            <a:avLst/>
          </a:prstGeom>
          <a:solidFill>
            <a:schemeClr val="bg1"/>
          </a:solidFill>
          <a:ln w="9525">
            <a:solidFill>
              <a:schemeClr val="accent4">
                <a:lumMod val="50000"/>
              </a:schemeClr>
            </a:solidFill>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La Contraloría General de la República es una entidad descentralizada de Derecho Público que goza de autonomía conforme a su ley orgánica (…) Supervisa la legalidad de la ejecución del Presupuesto del Estado, de las operaciones de la deuda pública y de los actos de las instituciones sujetas a control. </a:t>
            </a:r>
            <a:endParaRPr lang="es-ES" dirty="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289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6575E-41F5-49B0-843E-A1B22CAC97CD}"/>
              </a:ext>
            </a:extLst>
          </p:cNvPr>
          <p:cNvSpPr>
            <a:spLocks noGrp="1"/>
          </p:cNvSpPr>
          <p:nvPr>
            <p:ph type="title"/>
          </p:nvPr>
        </p:nvSpPr>
        <p:spPr>
          <a:xfrm>
            <a:off x="3733800" y="762000"/>
            <a:ext cx="5486400" cy="1231106"/>
          </a:xfrm>
        </p:spPr>
        <p:txBody>
          <a:bodyPr/>
          <a:lstStyle/>
          <a:p>
            <a:r>
              <a:rPr lang="es-ES" b="1" dirty="0"/>
              <a:t>¿CUÁL ES LA FINALIDAD?</a:t>
            </a:r>
          </a:p>
        </p:txBody>
      </p:sp>
      <p:sp>
        <p:nvSpPr>
          <p:cNvPr id="5" name="Flecha: pentágono 4">
            <a:extLst>
              <a:ext uri="{FF2B5EF4-FFF2-40B4-BE49-F238E27FC236}">
                <a16:creationId xmlns:a16="http://schemas.microsoft.com/office/drawing/2014/main" id="{A9B27BC9-79D4-4D68-867E-70713EA1743D}"/>
              </a:ext>
            </a:extLst>
          </p:cNvPr>
          <p:cNvSpPr/>
          <p:nvPr/>
        </p:nvSpPr>
        <p:spPr>
          <a:xfrm>
            <a:off x="214564" y="2569411"/>
            <a:ext cx="3657600" cy="18288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GESTIONAR RESULTADOS EFICIENTES EN LAS CONTRACIONES DEL ESTADO</a:t>
            </a:r>
          </a:p>
        </p:txBody>
      </p:sp>
      <p:sp>
        <p:nvSpPr>
          <p:cNvPr id="6" name="Flecha: pentágono 5">
            <a:extLst>
              <a:ext uri="{FF2B5EF4-FFF2-40B4-BE49-F238E27FC236}">
                <a16:creationId xmlns:a16="http://schemas.microsoft.com/office/drawing/2014/main" id="{6DF4E84D-99D2-4D1E-95E9-4E0E1685910C}"/>
              </a:ext>
            </a:extLst>
          </p:cNvPr>
          <p:cNvSpPr/>
          <p:nvPr/>
        </p:nvSpPr>
        <p:spPr>
          <a:xfrm>
            <a:off x="4343400" y="2569411"/>
            <a:ext cx="3657600" cy="18288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MAXIMIZAR EL VALOR DE LOS RECURSOS PÚBLICOS</a:t>
            </a:r>
          </a:p>
        </p:txBody>
      </p:sp>
      <p:sp>
        <p:nvSpPr>
          <p:cNvPr id="7" name="Flecha: pentágono 6">
            <a:extLst>
              <a:ext uri="{FF2B5EF4-FFF2-40B4-BE49-F238E27FC236}">
                <a16:creationId xmlns:a16="http://schemas.microsoft.com/office/drawing/2014/main" id="{43C183BD-5854-44B2-8277-D49D9F0B4AB8}"/>
              </a:ext>
            </a:extLst>
          </p:cNvPr>
          <p:cNvSpPr/>
          <p:nvPr/>
        </p:nvSpPr>
        <p:spPr>
          <a:xfrm>
            <a:off x="8343899" y="2569411"/>
            <a:ext cx="3657600" cy="18288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REALIZAR CONTRATACIONES OPORTUNAS Y EN MEJOR CONDICIÓN DE PRECIO Y CALIDAD</a:t>
            </a:r>
          </a:p>
        </p:txBody>
      </p:sp>
    </p:spTree>
    <p:extLst>
      <p:ext uri="{BB962C8B-B14F-4D97-AF65-F5344CB8AC3E}">
        <p14:creationId xmlns:p14="http://schemas.microsoft.com/office/powerpoint/2010/main" val="250427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A9EAB-C15E-4D43-B1E7-14BBC6D93FF5}"/>
              </a:ext>
            </a:extLst>
          </p:cNvPr>
          <p:cNvSpPr>
            <a:spLocks noGrp="1"/>
          </p:cNvSpPr>
          <p:nvPr>
            <p:ph type="title"/>
          </p:nvPr>
        </p:nvSpPr>
        <p:spPr>
          <a:xfrm>
            <a:off x="1828801" y="685800"/>
            <a:ext cx="8991600" cy="1292662"/>
          </a:xfrm>
        </p:spPr>
        <p:txBody>
          <a:bodyPr/>
          <a:lstStyle/>
          <a:p>
            <a:pPr algn="ctr"/>
            <a:r>
              <a:rPr lang="es-ES" sz="4400" b="1" u="sng" spc="-45" dirty="0"/>
              <a:t>ANÁLISIS DEL</a:t>
            </a:r>
            <a:r>
              <a:rPr lang="es-PE" sz="4400" b="1" u="sng" spc="-45" dirty="0"/>
              <a:t> LCE Y RLCE </a:t>
            </a:r>
            <a:br>
              <a:rPr lang="es-PE" b="1" u="sng" dirty="0">
                <a:solidFill>
                  <a:srgbClr val="C00000"/>
                </a:solidFill>
              </a:rPr>
            </a:br>
            <a:endParaRPr lang="es-ES" b="1" u="sng" dirty="0">
              <a:solidFill>
                <a:srgbClr val="C00000"/>
              </a:solidFill>
            </a:endParaRPr>
          </a:p>
        </p:txBody>
      </p:sp>
      <p:sp>
        <p:nvSpPr>
          <p:cNvPr id="4" name="Rectángulo: esquinas redondeadas 3">
            <a:extLst>
              <a:ext uri="{FF2B5EF4-FFF2-40B4-BE49-F238E27FC236}">
                <a16:creationId xmlns:a16="http://schemas.microsoft.com/office/drawing/2014/main" id="{1B7A3490-069A-476F-8887-509D6C6241FE}"/>
              </a:ext>
            </a:extLst>
          </p:cNvPr>
          <p:cNvSpPr/>
          <p:nvPr/>
        </p:nvSpPr>
        <p:spPr>
          <a:xfrm>
            <a:off x="782785" y="2060954"/>
            <a:ext cx="5212523" cy="33555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u="sng" dirty="0">
                <a:solidFill>
                  <a:schemeClr val="tx1"/>
                </a:solidFill>
              </a:rPr>
              <a:t>REGULACIÓN DE PROCEDIMIENTOS ESPECIALES</a:t>
            </a:r>
          </a:p>
          <a:p>
            <a:pPr algn="ctr"/>
            <a:endParaRPr lang="es-ES" u="sng" dirty="0">
              <a:solidFill>
                <a:schemeClr val="tx1"/>
              </a:solidFill>
            </a:endParaRPr>
          </a:p>
          <a:p>
            <a:pPr algn="ctr"/>
            <a:r>
              <a:rPr lang="es-ES" b="1" dirty="0">
                <a:solidFill>
                  <a:schemeClr val="tx1"/>
                </a:solidFill>
              </a:rPr>
              <a:t>TUO LEY N º 32069</a:t>
            </a:r>
          </a:p>
          <a:p>
            <a:pPr algn="ctr"/>
            <a:endParaRPr lang="es-ES" b="1" dirty="0">
              <a:solidFill>
                <a:schemeClr val="tx1"/>
              </a:solidFill>
            </a:endParaRPr>
          </a:p>
        </p:txBody>
      </p:sp>
      <p:sp>
        <p:nvSpPr>
          <p:cNvPr id="6" name="CuadroTexto 5">
            <a:extLst>
              <a:ext uri="{FF2B5EF4-FFF2-40B4-BE49-F238E27FC236}">
                <a16:creationId xmlns:a16="http://schemas.microsoft.com/office/drawing/2014/main" id="{F4BB16E2-692E-4FCD-BB6E-FDD36E9EA1CC}"/>
              </a:ext>
            </a:extLst>
          </p:cNvPr>
          <p:cNvSpPr txBox="1"/>
          <p:nvPr/>
        </p:nvSpPr>
        <p:spPr>
          <a:xfrm>
            <a:off x="1203737" y="4191000"/>
            <a:ext cx="1828800" cy="369332"/>
          </a:xfrm>
          <a:prstGeom prst="rect">
            <a:avLst/>
          </a:prstGeom>
          <a:noFill/>
        </p:spPr>
        <p:txBody>
          <a:bodyPr wrap="square" rtlCol="0">
            <a:spAutoFit/>
          </a:bodyPr>
          <a:lstStyle/>
          <a:p>
            <a:r>
              <a:rPr lang="es-ES" dirty="0"/>
              <a:t>Licitación Pública </a:t>
            </a:r>
          </a:p>
        </p:txBody>
      </p:sp>
      <p:sp>
        <p:nvSpPr>
          <p:cNvPr id="7" name="Flecha: a la derecha 6">
            <a:extLst>
              <a:ext uri="{FF2B5EF4-FFF2-40B4-BE49-F238E27FC236}">
                <a16:creationId xmlns:a16="http://schemas.microsoft.com/office/drawing/2014/main" id="{E015EFE3-BF05-43BB-9BAC-76F980138334}"/>
              </a:ext>
            </a:extLst>
          </p:cNvPr>
          <p:cNvSpPr/>
          <p:nvPr/>
        </p:nvSpPr>
        <p:spPr>
          <a:xfrm>
            <a:off x="3084247" y="4267200"/>
            <a:ext cx="304800" cy="216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A367108A-157C-4D50-83F1-F146C33DA4FB}"/>
              </a:ext>
            </a:extLst>
          </p:cNvPr>
          <p:cNvSpPr txBox="1"/>
          <p:nvPr/>
        </p:nvSpPr>
        <p:spPr>
          <a:xfrm>
            <a:off x="3469119" y="4191000"/>
            <a:ext cx="1828800" cy="369332"/>
          </a:xfrm>
          <a:prstGeom prst="rect">
            <a:avLst/>
          </a:prstGeom>
          <a:noFill/>
        </p:spPr>
        <p:txBody>
          <a:bodyPr wrap="square" rtlCol="0">
            <a:spAutoFit/>
          </a:bodyPr>
          <a:lstStyle/>
          <a:p>
            <a:r>
              <a:rPr lang="es-ES" dirty="0"/>
              <a:t>Bienes y Obras</a:t>
            </a:r>
          </a:p>
        </p:txBody>
      </p:sp>
      <p:sp>
        <p:nvSpPr>
          <p:cNvPr id="9" name="CuadroTexto 8">
            <a:extLst>
              <a:ext uri="{FF2B5EF4-FFF2-40B4-BE49-F238E27FC236}">
                <a16:creationId xmlns:a16="http://schemas.microsoft.com/office/drawing/2014/main" id="{89A3657F-16BD-47F9-BC8E-917D65027868}"/>
              </a:ext>
            </a:extLst>
          </p:cNvPr>
          <p:cNvSpPr txBox="1"/>
          <p:nvPr/>
        </p:nvSpPr>
        <p:spPr>
          <a:xfrm>
            <a:off x="1174419" y="4753661"/>
            <a:ext cx="1828800" cy="369332"/>
          </a:xfrm>
          <a:prstGeom prst="rect">
            <a:avLst/>
          </a:prstGeom>
          <a:noFill/>
        </p:spPr>
        <p:txBody>
          <a:bodyPr wrap="square" rtlCol="0">
            <a:spAutoFit/>
          </a:bodyPr>
          <a:lstStyle/>
          <a:p>
            <a:r>
              <a:rPr lang="es-ES" dirty="0"/>
              <a:t>Concurso Público</a:t>
            </a:r>
          </a:p>
        </p:txBody>
      </p:sp>
      <p:sp>
        <p:nvSpPr>
          <p:cNvPr id="10" name="Flecha: a la derecha 9">
            <a:extLst>
              <a:ext uri="{FF2B5EF4-FFF2-40B4-BE49-F238E27FC236}">
                <a16:creationId xmlns:a16="http://schemas.microsoft.com/office/drawing/2014/main" id="{5700CEB4-F77B-494F-8CA1-55A631DC93CF}"/>
              </a:ext>
            </a:extLst>
          </p:cNvPr>
          <p:cNvSpPr/>
          <p:nvPr/>
        </p:nvSpPr>
        <p:spPr>
          <a:xfrm>
            <a:off x="3086347" y="4829861"/>
            <a:ext cx="304800" cy="216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C1C5AA61-F658-47CD-B8F1-DEBA7171D06D}"/>
              </a:ext>
            </a:extLst>
          </p:cNvPr>
          <p:cNvSpPr txBox="1"/>
          <p:nvPr/>
        </p:nvSpPr>
        <p:spPr>
          <a:xfrm>
            <a:off x="3469119" y="4677461"/>
            <a:ext cx="1560080" cy="369332"/>
          </a:xfrm>
          <a:prstGeom prst="rect">
            <a:avLst/>
          </a:prstGeom>
          <a:noFill/>
        </p:spPr>
        <p:txBody>
          <a:bodyPr wrap="square" rtlCol="0">
            <a:spAutoFit/>
          </a:bodyPr>
          <a:lstStyle/>
          <a:p>
            <a:r>
              <a:rPr lang="es-ES" dirty="0"/>
              <a:t>Servicios</a:t>
            </a:r>
          </a:p>
        </p:txBody>
      </p:sp>
      <p:sp>
        <p:nvSpPr>
          <p:cNvPr id="12" name="Rectángulo: esquinas redondeadas 11">
            <a:extLst>
              <a:ext uri="{FF2B5EF4-FFF2-40B4-BE49-F238E27FC236}">
                <a16:creationId xmlns:a16="http://schemas.microsoft.com/office/drawing/2014/main" id="{44C46988-0218-FDA3-0557-4351B0D30195}"/>
              </a:ext>
            </a:extLst>
          </p:cNvPr>
          <p:cNvSpPr/>
          <p:nvPr/>
        </p:nvSpPr>
        <p:spPr>
          <a:xfrm>
            <a:off x="6483601" y="2060954"/>
            <a:ext cx="5212523" cy="35693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u="sng" dirty="0"/>
              <a:t>PARÁMETROS PRESUPUESTARIOS</a:t>
            </a:r>
          </a:p>
          <a:p>
            <a:pPr algn="ctr"/>
            <a:endParaRPr lang="es-ES" u="sng" dirty="0"/>
          </a:p>
          <a:p>
            <a:pPr algn="ctr"/>
            <a:r>
              <a:rPr lang="es-ES" b="1" dirty="0"/>
              <a:t>LEY DEL PRESUPUESTO DEL SECTOR PÚBLICO  PARA EL EJERCICIO FISCAL</a:t>
            </a:r>
          </a:p>
          <a:p>
            <a:pPr algn="ctr"/>
            <a:endParaRPr lang="es-ES" b="1" dirty="0">
              <a:solidFill>
                <a:schemeClr val="tx1"/>
              </a:solidFill>
            </a:endParaRPr>
          </a:p>
          <a:p>
            <a:pPr algn="ctr"/>
            <a:endParaRPr lang="es-ES" b="1" dirty="0">
              <a:solidFill>
                <a:schemeClr val="tx1"/>
              </a:solidFill>
            </a:endParaRPr>
          </a:p>
        </p:txBody>
      </p:sp>
    </p:spTree>
    <p:extLst>
      <p:ext uri="{BB962C8B-B14F-4D97-AF65-F5344CB8AC3E}">
        <p14:creationId xmlns:p14="http://schemas.microsoft.com/office/powerpoint/2010/main" val="406304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 name="Pergamino: horizontal 115">
            <a:extLst>
              <a:ext uri="{FF2B5EF4-FFF2-40B4-BE49-F238E27FC236}">
                <a16:creationId xmlns:a16="http://schemas.microsoft.com/office/drawing/2014/main" id="{118DD76B-3D26-401E-9A87-86E465749442}"/>
              </a:ext>
            </a:extLst>
          </p:cNvPr>
          <p:cNvSpPr/>
          <p:nvPr/>
        </p:nvSpPr>
        <p:spPr>
          <a:xfrm>
            <a:off x="2895600" y="381000"/>
            <a:ext cx="6607059" cy="818091"/>
          </a:xfrm>
          <a:prstGeom prst="horizontalScrol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u="sng" spc="-45" dirty="0"/>
              <a:t>EVOLUCIÓN DE LA NORMATIVA</a:t>
            </a:r>
            <a:endParaRPr lang="es-ES" dirty="0"/>
          </a:p>
        </p:txBody>
      </p:sp>
      <p:pic>
        <p:nvPicPr>
          <p:cNvPr id="40" name="Imagen 39">
            <a:extLst>
              <a:ext uri="{FF2B5EF4-FFF2-40B4-BE49-F238E27FC236}">
                <a16:creationId xmlns:a16="http://schemas.microsoft.com/office/drawing/2014/main" id="{A485ED2E-716C-2133-7386-FF438394DE46}"/>
              </a:ext>
            </a:extLst>
          </p:cNvPr>
          <p:cNvPicPr>
            <a:picLocks noChangeAspect="1"/>
          </p:cNvPicPr>
          <p:nvPr/>
        </p:nvPicPr>
        <p:blipFill rotWithShape="1">
          <a:blip r:embed="rId2"/>
          <a:srcRect l="2739"/>
          <a:stretch/>
        </p:blipFill>
        <p:spPr>
          <a:xfrm>
            <a:off x="837846" y="1371600"/>
            <a:ext cx="11049000" cy="4834219"/>
          </a:xfrm>
          <a:prstGeom prst="rect">
            <a:avLst/>
          </a:prstGeom>
        </p:spPr>
      </p:pic>
      <p:sp>
        <p:nvSpPr>
          <p:cNvPr id="2" name="Cubo 1">
            <a:extLst>
              <a:ext uri="{FF2B5EF4-FFF2-40B4-BE49-F238E27FC236}">
                <a16:creationId xmlns:a16="http://schemas.microsoft.com/office/drawing/2014/main" id="{8131CCDE-6D64-C931-5A3A-DCA04E809A63}"/>
              </a:ext>
            </a:extLst>
          </p:cNvPr>
          <p:cNvSpPr/>
          <p:nvPr/>
        </p:nvSpPr>
        <p:spPr>
          <a:xfrm>
            <a:off x="8839200" y="2667000"/>
            <a:ext cx="1752600" cy="1543050"/>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9458326D-AA47-EA1A-36FE-278FD8096079}"/>
              </a:ext>
            </a:extLst>
          </p:cNvPr>
          <p:cNvSpPr txBox="1"/>
          <p:nvPr/>
        </p:nvSpPr>
        <p:spPr>
          <a:xfrm>
            <a:off x="8853055" y="3040499"/>
            <a:ext cx="1423732" cy="1169551"/>
          </a:xfrm>
          <a:prstGeom prst="rect">
            <a:avLst/>
          </a:prstGeom>
          <a:noFill/>
        </p:spPr>
        <p:txBody>
          <a:bodyPr wrap="square" rtlCol="0">
            <a:spAutoFit/>
          </a:bodyPr>
          <a:lstStyle/>
          <a:p>
            <a:r>
              <a:rPr lang="es-PE" sz="1400" b="1" dirty="0">
                <a:solidFill>
                  <a:schemeClr val="bg1"/>
                </a:solidFill>
              </a:rPr>
              <a:t>Ley N° 32069, Ley General de Contrataciones Públicas</a:t>
            </a:r>
          </a:p>
          <a:p>
            <a:r>
              <a:rPr lang="es-PE" sz="1400" b="1" dirty="0">
                <a:solidFill>
                  <a:schemeClr val="bg1"/>
                </a:solidFill>
              </a:rPr>
              <a:t>(24.06.24)</a:t>
            </a:r>
          </a:p>
        </p:txBody>
      </p:sp>
      <p:sp>
        <p:nvSpPr>
          <p:cNvPr id="6" name="Nube 5">
            <a:extLst>
              <a:ext uri="{FF2B5EF4-FFF2-40B4-BE49-F238E27FC236}">
                <a16:creationId xmlns:a16="http://schemas.microsoft.com/office/drawing/2014/main" id="{25839305-8CDC-AB6D-1C7F-F63CB929115E}"/>
              </a:ext>
            </a:extLst>
          </p:cNvPr>
          <p:cNvSpPr/>
          <p:nvPr/>
        </p:nvSpPr>
        <p:spPr>
          <a:xfrm>
            <a:off x="9982201" y="142345"/>
            <a:ext cx="1904645" cy="1295400"/>
          </a:xfrm>
          <a:prstGeom prst="cloud">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En marzo de 2025 entrará en vigencia la nueva Ley </a:t>
            </a:r>
            <a:endParaRPr lang="es-PE" sz="1400" b="1" dirty="0">
              <a:solidFill>
                <a:schemeClr val="tx1"/>
              </a:solidFill>
            </a:endParaRPr>
          </a:p>
        </p:txBody>
      </p:sp>
      <p:cxnSp>
        <p:nvCxnSpPr>
          <p:cNvPr id="9" name="Conector recto de flecha 8">
            <a:extLst>
              <a:ext uri="{FF2B5EF4-FFF2-40B4-BE49-F238E27FC236}">
                <a16:creationId xmlns:a16="http://schemas.microsoft.com/office/drawing/2014/main" id="{DF08E562-194E-5831-2394-97F00BA0BBA6}"/>
              </a:ext>
            </a:extLst>
          </p:cNvPr>
          <p:cNvCxnSpPr>
            <a:cxnSpLocks/>
          </p:cNvCxnSpPr>
          <p:nvPr/>
        </p:nvCxnSpPr>
        <p:spPr>
          <a:xfrm>
            <a:off x="10276787" y="1371600"/>
            <a:ext cx="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01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631FF-8410-4B99-954E-DB7E5F384BC8}"/>
              </a:ext>
            </a:extLst>
          </p:cNvPr>
          <p:cNvSpPr>
            <a:spLocks noGrp="1"/>
          </p:cNvSpPr>
          <p:nvPr>
            <p:ph type="title"/>
          </p:nvPr>
        </p:nvSpPr>
        <p:spPr>
          <a:xfrm>
            <a:off x="2564025" y="354637"/>
            <a:ext cx="7772400" cy="861774"/>
          </a:xfrm>
        </p:spPr>
        <p:txBody>
          <a:bodyPr/>
          <a:lstStyle/>
          <a:p>
            <a:pPr algn="ctr"/>
            <a:r>
              <a:rPr lang="es-MX" sz="2800" b="1" u="sng" dirty="0"/>
              <a:t>LA UBICACIÓN DE LA LCE EN EL ESQUEMA DE EJECUCIÓN PRESUPUESTARIA DEL ESTADO</a:t>
            </a:r>
            <a:endParaRPr lang="es-ES" sz="2800" b="1" u="sng" dirty="0"/>
          </a:p>
        </p:txBody>
      </p:sp>
      <p:sp>
        <p:nvSpPr>
          <p:cNvPr id="4" name="Rectángulo: esquinas redondeadas 3">
            <a:extLst>
              <a:ext uri="{FF2B5EF4-FFF2-40B4-BE49-F238E27FC236}">
                <a16:creationId xmlns:a16="http://schemas.microsoft.com/office/drawing/2014/main" id="{F81F2A5C-7B0C-4828-B3AE-BA51D9DE29D7}"/>
              </a:ext>
            </a:extLst>
          </p:cNvPr>
          <p:cNvSpPr/>
          <p:nvPr/>
        </p:nvSpPr>
        <p:spPr>
          <a:xfrm>
            <a:off x="2209800" y="2349885"/>
            <a:ext cx="9906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t>ESTADO</a:t>
            </a:r>
          </a:p>
        </p:txBody>
      </p:sp>
      <p:sp>
        <p:nvSpPr>
          <p:cNvPr id="6" name="Abrir llave 5">
            <a:extLst>
              <a:ext uri="{FF2B5EF4-FFF2-40B4-BE49-F238E27FC236}">
                <a16:creationId xmlns:a16="http://schemas.microsoft.com/office/drawing/2014/main" id="{3CFEB44A-D43D-4E6A-8C00-9313FA323678}"/>
              </a:ext>
            </a:extLst>
          </p:cNvPr>
          <p:cNvSpPr/>
          <p:nvPr/>
        </p:nvSpPr>
        <p:spPr>
          <a:xfrm>
            <a:off x="3429000" y="2001032"/>
            <a:ext cx="762000" cy="1231106"/>
          </a:xfrm>
          <a:prstGeom prst="leftBrace">
            <a:avLst>
              <a:gd name="adj1" fmla="val 108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Rectángulo: esquinas redondeadas 6">
            <a:extLst>
              <a:ext uri="{FF2B5EF4-FFF2-40B4-BE49-F238E27FC236}">
                <a16:creationId xmlns:a16="http://schemas.microsoft.com/office/drawing/2014/main" id="{1C13009A-E120-4121-BAF2-1C203586BE14}"/>
              </a:ext>
            </a:extLst>
          </p:cNvPr>
          <p:cNvSpPr/>
          <p:nvPr/>
        </p:nvSpPr>
        <p:spPr>
          <a:xfrm>
            <a:off x="4191000" y="1691470"/>
            <a:ext cx="1371600" cy="75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t>EJECUCIÓN DIRECTA</a:t>
            </a:r>
          </a:p>
        </p:txBody>
      </p:sp>
      <p:sp>
        <p:nvSpPr>
          <p:cNvPr id="51" name="Rectángulo: esquinas redondeadas 50">
            <a:extLst>
              <a:ext uri="{FF2B5EF4-FFF2-40B4-BE49-F238E27FC236}">
                <a16:creationId xmlns:a16="http://schemas.microsoft.com/office/drawing/2014/main" id="{D7B2BC50-CB60-4F69-9F47-77E640C2C60A}"/>
              </a:ext>
            </a:extLst>
          </p:cNvPr>
          <p:cNvSpPr/>
          <p:nvPr/>
        </p:nvSpPr>
        <p:spPr>
          <a:xfrm>
            <a:off x="4229100" y="2789226"/>
            <a:ext cx="1371600" cy="75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t>EJECUCIÓN INDIRECTA</a:t>
            </a:r>
          </a:p>
        </p:txBody>
      </p:sp>
      <p:cxnSp>
        <p:nvCxnSpPr>
          <p:cNvPr id="53" name="Conector recto de flecha 52">
            <a:extLst>
              <a:ext uri="{FF2B5EF4-FFF2-40B4-BE49-F238E27FC236}">
                <a16:creationId xmlns:a16="http://schemas.microsoft.com/office/drawing/2014/main" id="{51BCDC2C-FF93-4B26-8EBD-30114FF98AE1}"/>
              </a:ext>
            </a:extLst>
          </p:cNvPr>
          <p:cNvCxnSpPr>
            <a:cxnSpLocks/>
          </p:cNvCxnSpPr>
          <p:nvPr/>
        </p:nvCxnSpPr>
        <p:spPr>
          <a:xfrm>
            <a:off x="5562600" y="2039132"/>
            <a:ext cx="533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ángulo 53">
            <a:extLst>
              <a:ext uri="{FF2B5EF4-FFF2-40B4-BE49-F238E27FC236}">
                <a16:creationId xmlns:a16="http://schemas.microsoft.com/office/drawing/2014/main" id="{0C3391E7-382C-4E17-895F-84214E1D99C0}"/>
              </a:ext>
            </a:extLst>
          </p:cNvPr>
          <p:cNvSpPr/>
          <p:nvPr/>
        </p:nvSpPr>
        <p:spPr>
          <a:xfrm>
            <a:off x="6019800" y="1673610"/>
            <a:ext cx="1828800" cy="7310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Personal y Recursos Propios</a:t>
            </a:r>
          </a:p>
        </p:txBody>
      </p:sp>
      <p:cxnSp>
        <p:nvCxnSpPr>
          <p:cNvPr id="84" name="Conector recto 83">
            <a:extLst>
              <a:ext uri="{FF2B5EF4-FFF2-40B4-BE49-F238E27FC236}">
                <a16:creationId xmlns:a16="http://schemas.microsoft.com/office/drawing/2014/main" id="{78CB84A3-F4E4-4D3C-9034-4444012E0339}"/>
              </a:ext>
            </a:extLst>
          </p:cNvPr>
          <p:cNvCxnSpPr>
            <a:cxnSpLocks/>
          </p:cNvCxnSpPr>
          <p:nvPr/>
        </p:nvCxnSpPr>
        <p:spPr>
          <a:xfrm>
            <a:off x="5600699" y="3149821"/>
            <a:ext cx="1905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id="{B05089C4-6137-42C5-B460-31C5F1F08B81}"/>
              </a:ext>
            </a:extLst>
          </p:cNvPr>
          <p:cNvCxnSpPr>
            <a:cxnSpLocks/>
          </p:cNvCxnSpPr>
          <p:nvPr/>
        </p:nvCxnSpPr>
        <p:spPr>
          <a:xfrm>
            <a:off x="5787080" y="2883121"/>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de flecha 85">
            <a:extLst>
              <a:ext uri="{FF2B5EF4-FFF2-40B4-BE49-F238E27FC236}">
                <a16:creationId xmlns:a16="http://schemas.microsoft.com/office/drawing/2014/main" id="{A02FDD38-C37F-497F-BCAD-D5C3EFD3FF94}"/>
              </a:ext>
            </a:extLst>
          </p:cNvPr>
          <p:cNvCxnSpPr/>
          <p:nvPr/>
        </p:nvCxnSpPr>
        <p:spPr>
          <a:xfrm>
            <a:off x="5791199" y="2883121"/>
            <a:ext cx="228600"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a:extLst>
              <a:ext uri="{FF2B5EF4-FFF2-40B4-BE49-F238E27FC236}">
                <a16:creationId xmlns:a16="http://schemas.microsoft.com/office/drawing/2014/main" id="{06CA0625-4620-4085-8E05-388DFCC00CAC}"/>
              </a:ext>
            </a:extLst>
          </p:cNvPr>
          <p:cNvCxnSpPr/>
          <p:nvPr/>
        </p:nvCxnSpPr>
        <p:spPr>
          <a:xfrm>
            <a:off x="5791199" y="3416521"/>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CuadroTexto 87">
            <a:extLst>
              <a:ext uri="{FF2B5EF4-FFF2-40B4-BE49-F238E27FC236}">
                <a16:creationId xmlns:a16="http://schemas.microsoft.com/office/drawing/2014/main" id="{75B10F60-0161-476C-92DA-7DA32D5F2C69}"/>
              </a:ext>
            </a:extLst>
          </p:cNvPr>
          <p:cNvSpPr txBox="1"/>
          <p:nvPr/>
        </p:nvSpPr>
        <p:spPr>
          <a:xfrm>
            <a:off x="5975072" y="3269825"/>
            <a:ext cx="1066798" cy="261610"/>
          </a:xfrm>
          <a:prstGeom prst="rect">
            <a:avLst/>
          </a:prstGeom>
          <a:noFill/>
        </p:spPr>
        <p:txBody>
          <a:bodyPr wrap="square" rtlCol="0">
            <a:spAutoFit/>
          </a:bodyPr>
          <a:lstStyle/>
          <a:p>
            <a:r>
              <a:rPr lang="es-ES" sz="1100" dirty="0"/>
              <a:t>CONTRATOS</a:t>
            </a:r>
          </a:p>
        </p:txBody>
      </p:sp>
      <p:sp>
        <p:nvSpPr>
          <p:cNvPr id="89" name="CuadroTexto 88">
            <a:extLst>
              <a:ext uri="{FF2B5EF4-FFF2-40B4-BE49-F238E27FC236}">
                <a16:creationId xmlns:a16="http://schemas.microsoft.com/office/drawing/2014/main" id="{7A0747AE-7F71-44B6-A20B-5C4916B0B417}"/>
              </a:ext>
            </a:extLst>
          </p:cNvPr>
          <p:cNvSpPr txBox="1"/>
          <p:nvPr/>
        </p:nvSpPr>
        <p:spPr>
          <a:xfrm>
            <a:off x="5993026" y="2750720"/>
            <a:ext cx="914399" cy="261610"/>
          </a:xfrm>
          <a:prstGeom prst="rect">
            <a:avLst/>
          </a:prstGeom>
          <a:noFill/>
        </p:spPr>
        <p:txBody>
          <a:bodyPr wrap="square" rtlCol="0">
            <a:spAutoFit/>
          </a:bodyPr>
          <a:lstStyle/>
          <a:p>
            <a:r>
              <a:rPr lang="es-ES" sz="1100" dirty="0"/>
              <a:t>CONVENIOS</a:t>
            </a:r>
          </a:p>
        </p:txBody>
      </p:sp>
      <p:cxnSp>
        <p:nvCxnSpPr>
          <p:cNvPr id="90" name="Conector recto de flecha 89">
            <a:extLst>
              <a:ext uri="{FF2B5EF4-FFF2-40B4-BE49-F238E27FC236}">
                <a16:creationId xmlns:a16="http://schemas.microsoft.com/office/drawing/2014/main" id="{A49AE815-0F92-4540-A8E0-58ECE0E7CF4D}"/>
              </a:ext>
            </a:extLst>
          </p:cNvPr>
          <p:cNvCxnSpPr/>
          <p:nvPr/>
        </p:nvCxnSpPr>
        <p:spPr>
          <a:xfrm>
            <a:off x="6791840" y="340063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a:extLst>
              <a:ext uri="{FF2B5EF4-FFF2-40B4-BE49-F238E27FC236}">
                <a16:creationId xmlns:a16="http://schemas.microsoft.com/office/drawing/2014/main" id="{DD86B320-A6E9-4C9C-AFB0-24D6BD815576}"/>
              </a:ext>
            </a:extLst>
          </p:cNvPr>
          <p:cNvCxnSpPr/>
          <p:nvPr/>
        </p:nvCxnSpPr>
        <p:spPr>
          <a:xfrm>
            <a:off x="6809794" y="2881525"/>
            <a:ext cx="152400"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Rectángulo 91">
            <a:extLst>
              <a:ext uri="{FF2B5EF4-FFF2-40B4-BE49-F238E27FC236}">
                <a16:creationId xmlns:a16="http://schemas.microsoft.com/office/drawing/2014/main" id="{10FD4A93-C711-4532-B227-1A766DDE79F1}"/>
              </a:ext>
            </a:extLst>
          </p:cNvPr>
          <p:cNvSpPr/>
          <p:nvPr/>
        </p:nvSpPr>
        <p:spPr>
          <a:xfrm>
            <a:off x="7015097" y="3269825"/>
            <a:ext cx="2028183" cy="3047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Con fines lucrativos</a:t>
            </a:r>
          </a:p>
        </p:txBody>
      </p:sp>
      <p:sp>
        <p:nvSpPr>
          <p:cNvPr id="93" name="Rectángulo 92">
            <a:extLst>
              <a:ext uri="{FF2B5EF4-FFF2-40B4-BE49-F238E27FC236}">
                <a16:creationId xmlns:a16="http://schemas.microsoft.com/office/drawing/2014/main" id="{085F9B0C-232A-4D8D-9209-C9831A687846}"/>
              </a:ext>
            </a:extLst>
          </p:cNvPr>
          <p:cNvSpPr/>
          <p:nvPr/>
        </p:nvSpPr>
        <p:spPr>
          <a:xfrm>
            <a:off x="7015097" y="2729143"/>
            <a:ext cx="2028183" cy="3047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Sin fines lucrativos</a:t>
            </a:r>
          </a:p>
        </p:txBody>
      </p:sp>
      <p:cxnSp>
        <p:nvCxnSpPr>
          <p:cNvPr id="95" name="Conector recto 94">
            <a:extLst>
              <a:ext uri="{FF2B5EF4-FFF2-40B4-BE49-F238E27FC236}">
                <a16:creationId xmlns:a16="http://schemas.microsoft.com/office/drawing/2014/main" id="{2C943C19-B650-4CA5-9A47-06ED1B06D842}"/>
              </a:ext>
            </a:extLst>
          </p:cNvPr>
          <p:cNvCxnSpPr>
            <a:cxnSpLocks/>
          </p:cNvCxnSpPr>
          <p:nvPr/>
        </p:nvCxnSpPr>
        <p:spPr>
          <a:xfrm>
            <a:off x="6477000" y="3677432"/>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5CE480F0-F197-44C3-9814-78833497E435}"/>
              </a:ext>
            </a:extLst>
          </p:cNvPr>
          <p:cNvCxnSpPr>
            <a:cxnSpLocks/>
          </p:cNvCxnSpPr>
          <p:nvPr/>
        </p:nvCxnSpPr>
        <p:spPr>
          <a:xfrm>
            <a:off x="3962400" y="4057471"/>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ector recto de flecha 102">
            <a:extLst>
              <a:ext uri="{FF2B5EF4-FFF2-40B4-BE49-F238E27FC236}">
                <a16:creationId xmlns:a16="http://schemas.microsoft.com/office/drawing/2014/main" id="{71C44E23-298A-46E1-B09E-08B9CCEB979C}"/>
              </a:ext>
            </a:extLst>
          </p:cNvPr>
          <p:cNvCxnSpPr>
            <a:cxnSpLocks/>
          </p:cNvCxnSpPr>
          <p:nvPr/>
        </p:nvCxnSpPr>
        <p:spPr>
          <a:xfrm>
            <a:off x="3970637" y="4058432"/>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103">
            <a:extLst>
              <a:ext uri="{FF2B5EF4-FFF2-40B4-BE49-F238E27FC236}">
                <a16:creationId xmlns:a16="http://schemas.microsoft.com/office/drawing/2014/main" id="{F3970BD3-8B5E-44EA-ABB8-5BEDD610D2AA}"/>
              </a:ext>
            </a:extLst>
          </p:cNvPr>
          <p:cNvCxnSpPr>
            <a:cxnSpLocks/>
          </p:cNvCxnSpPr>
          <p:nvPr/>
        </p:nvCxnSpPr>
        <p:spPr>
          <a:xfrm>
            <a:off x="6477000" y="4057471"/>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a:extLst>
              <a:ext uri="{FF2B5EF4-FFF2-40B4-BE49-F238E27FC236}">
                <a16:creationId xmlns:a16="http://schemas.microsoft.com/office/drawing/2014/main" id="{55849B92-C25E-4BEF-911D-70AD1924E955}"/>
              </a:ext>
            </a:extLst>
          </p:cNvPr>
          <p:cNvCxnSpPr>
            <a:cxnSpLocks/>
          </p:cNvCxnSpPr>
          <p:nvPr/>
        </p:nvCxnSpPr>
        <p:spPr>
          <a:xfrm>
            <a:off x="8382000" y="4057471"/>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a:extLst>
              <a:ext uri="{FF2B5EF4-FFF2-40B4-BE49-F238E27FC236}">
                <a16:creationId xmlns:a16="http://schemas.microsoft.com/office/drawing/2014/main" id="{3218E543-6DF6-4425-A675-16A744E59C7C}"/>
              </a:ext>
            </a:extLst>
          </p:cNvPr>
          <p:cNvCxnSpPr>
            <a:cxnSpLocks/>
          </p:cNvCxnSpPr>
          <p:nvPr/>
        </p:nvCxnSpPr>
        <p:spPr>
          <a:xfrm>
            <a:off x="10134600" y="4058432"/>
            <a:ext cx="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ectángulo: esquinas redondeadas 116">
            <a:extLst>
              <a:ext uri="{FF2B5EF4-FFF2-40B4-BE49-F238E27FC236}">
                <a16:creationId xmlns:a16="http://schemas.microsoft.com/office/drawing/2014/main" id="{A055E238-AAC5-4372-ABE7-A60C325CAC9C}"/>
              </a:ext>
            </a:extLst>
          </p:cNvPr>
          <p:cNvSpPr/>
          <p:nvPr/>
        </p:nvSpPr>
        <p:spPr>
          <a:xfrm>
            <a:off x="2057402" y="4539757"/>
            <a:ext cx="3047992" cy="7993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Adquisición de bienes, suministros , servicios y obras</a:t>
            </a:r>
          </a:p>
        </p:txBody>
      </p:sp>
      <p:sp>
        <p:nvSpPr>
          <p:cNvPr id="118" name="Rectángulo: esquinas redondeadas 117">
            <a:extLst>
              <a:ext uri="{FF2B5EF4-FFF2-40B4-BE49-F238E27FC236}">
                <a16:creationId xmlns:a16="http://schemas.microsoft.com/office/drawing/2014/main" id="{4EA748F4-960E-4748-A8C7-E76928148937}"/>
              </a:ext>
            </a:extLst>
          </p:cNvPr>
          <p:cNvSpPr/>
          <p:nvPr/>
        </p:nvSpPr>
        <p:spPr>
          <a:xfrm>
            <a:off x="5562599" y="4553736"/>
            <a:ext cx="1981183" cy="8548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Concesión, obras públicas y servicios públicos </a:t>
            </a:r>
          </a:p>
        </p:txBody>
      </p:sp>
      <p:sp>
        <p:nvSpPr>
          <p:cNvPr id="119" name="Rectángulo: esquinas redondeadas 118">
            <a:extLst>
              <a:ext uri="{FF2B5EF4-FFF2-40B4-BE49-F238E27FC236}">
                <a16:creationId xmlns:a16="http://schemas.microsoft.com/office/drawing/2014/main" id="{6858A73A-0699-48A6-8DAE-911D73452118}"/>
              </a:ext>
            </a:extLst>
          </p:cNvPr>
          <p:cNvSpPr/>
          <p:nvPr/>
        </p:nvSpPr>
        <p:spPr>
          <a:xfrm>
            <a:off x="7693789" y="4514671"/>
            <a:ext cx="1373987" cy="799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Disposición de bienes</a:t>
            </a:r>
          </a:p>
        </p:txBody>
      </p:sp>
      <p:sp>
        <p:nvSpPr>
          <p:cNvPr id="120" name="Rectángulo: esquinas redondeadas 119">
            <a:extLst>
              <a:ext uri="{FF2B5EF4-FFF2-40B4-BE49-F238E27FC236}">
                <a16:creationId xmlns:a16="http://schemas.microsoft.com/office/drawing/2014/main" id="{A5827388-7F18-4372-88CE-ADBE7809789D}"/>
              </a:ext>
            </a:extLst>
          </p:cNvPr>
          <p:cNvSpPr/>
          <p:nvPr/>
        </p:nvSpPr>
        <p:spPr>
          <a:xfrm>
            <a:off x="9371391" y="4514671"/>
            <a:ext cx="1373982" cy="5333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Empréstitos</a:t>
            </a:r>
          </a:p>
        </p:txBody>
      </p:sp>
      <p:sp>
        <p:nvSpPr>
          <p:cNvPr id="121" name="Rectángulo: esquinas redondeadas 120">
            <a:extLst>
              <a:ext uri="{FF2B5EF4-FFF2-40B4-BE49-F238E27FC236}">
                <a16:creationId xmlns:a16="http://schemas.microsoft.com/office/drawing/2014/main" id="{616AEC6E-B5E9-4349-A120-4B94E12A3E87}"/>
              </a:ext>
            </a:extLst>
          </p:cNvPr>
          <p:cNvSpPr/>
          <p:nvPr/>
        </p:nvSpPr>
        <p:spPr>
          <a:xfrm>
            <a:off x="4065522" y="5843672"/>
            <a:ext cx="1295393" cy="6233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Normativa Paralela</a:t>
            </a:r>
          </a:p>
        </p:txBody>
      </p:sp>
      <p:sp>
        <p:nvSpPr>
          <p:cNvPr id="122" name="Rectángulo: esquinas redondeadas 121">
            <a:extLst>
              <a:ext uri="{FF2B5EF4-FFF2-40B4-BE49-F238E27FC236}">
                <a16:creationId xmlns:a16="http://schemas.microsoft.com/office/drawing/2014/main" id="{3A6D9961-F65D-4EF5-8CDE-DB4E110553DD}"/>
              </a:ext>
            </a:extLst>
          </p:cNvPr>
          <p:cNvSpPr/>
          <p:nvPr/>
        </p:nvSpPr>
        <p:spPr>
          <a:xfrm>
            <a:off x="2743953" y="5843671"/>
            <a:ext cx="810724" cy="6233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LCE</a:t>
            </a:r>
          </a:p>
        </p:txBody>
      </p:sp>
      <p:sp>
        <p:nvSpPr>
          <p:cNvPr id="124" name="Rectángulo: esquinas redondeadas 123">
            <a:extLst>
              <a:ext uri="{FF2B5EF4-FFF2-40B4-BE49-F238E27FC236}">
                <a16:creationId xmlns:a16="http://schemas.microsoft.com/office/drawing/2014/main" id="{2D6037E3-12B8-465F-8444-D8DE27CA39DF}"/>
              </a:ext>
            </a:extLst>
          </p:cNvPr>
          <p:cNvSpPr/>
          <p:nvPr/>
        </p:nvSpPr>
        <p:spPr>
          <a:xfrm>
            <a:off x="5535158" y="5835193"/>
            <a:ext cx="1703836" cy="6233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D.S 059-96-PCM</a:t>
            </a:r>
          </a:p>
        </p:txBody>
      </p:sp>
      <p:sp>
        <p:nvSpPr>
          <p:cNvPr id="125" name="Rectángulo: esquinas redondeadas 124">
            <a:extLst>
              <a:ext uri="{FF2B5EF4-FFF2-40B4-BE49-F238E27FC236}">
                <a16:creationId xmlns:a16="http://schemas.microsoft.com/office/drawing/2014/main" id="{7C288358-AE51-4439-B275-A574E8DDC215}"/>
              </a:ext>
            </a:extLst>
          </p:cNvPr>
          <p:cNvSpPr/>
          <p:nvPr/>
        </p:nvSpPr>
        <p:spPr>
          <a:xfrm>
            <a:off x="7676099" y="5675300"/>
            <a:ext cx="1453395" cy="854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Ley 29151 y DS 007-08-VIVIEN</a:t>
            </a:r>
          </a:p>
        </p:txBody>
      </p:sp>
      <p:sp>
        <p:nvSpPr>
          <p:cNvPr id="126" name="Abrir llave 125">
            <a:extLst>
              <a:ext uri="{FF2B5EF4-FFF2-40B4-BE49-F238E27FC236}">
                <a16:creationId xmlns:a16="http://schemas.microsoft.com/office/drawing/2014/main" id="{A60BC47C-ED08-4BA3-B75B-830C24BC9BEA}"/>
              </a:ext>
            </a:extLst>
          </p:cNvPr>
          <p:cNvSpPr/>
          <p:nvPr/>
        </p:nvSpPr>
        <p:spPr>
          <a:xfrm rot="5400000">
            <a:off x="3801180" y="4754783"/>
            <a:ext cx="311258" cy="151281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cxnSp>
        <p:nvCxnSpPr>
          <p:cNvPr id="128" name="Conector recto de flecha 127">
            <a:extLst>
              <a:ext uri="{FF2B5EF4-FFF2-40B4-BE49-F238E27FC236}">
                <a16:creationId xmlns:a16="http://schemas.microsoft.com/office/drawing/2014/main" id="{92D5646F-E641-44F2-8B56-1FBEDD11BD75}"/>
              </a:ext>
            </a:extLst>
          </p:cNvPr>
          <p:cNvCxnSpPr>
            <a:stCxn id="126" idx="2"/>
          </p:cNvCxnSpPr>
          <p:nvPr/>
        </p:nvCxnSpPr>
        <p:spPr>
          <a:xfrm flipH="1">
            <a:off x="3200399" y="5666822"/>
            <a:ext cx="1" cy="159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Conector recto de flecha 128">
            <a:extLst>
              <a:ext uri="{FF2B5EF4-FFF2-40B4-BE49-F238E27FC236}">
                <a16:creationId xmlns:a16="http://schemas.microsoft.com/office/drawing/2014/main" id="{90EE5E01-FB0C-42A6-9C13-601730A257FC}"/>
              </a:ext>
            </a:extLst>
          </p:cNvPr>
          <p:cNvCxnSpPr/>
          <p:nvPr/>
        </p:nvCxnSpPr>
        <p:spPr>
          <a:xfrm flipH="1">
            <a:off x="4716918" y="5675300"/>
            <a:ext cx="1" cy="159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3" name="Conector recto de flecha 132">
            <a:extLst>
              <a:ext uri="{FF2B5EF4-FFF2-40B4-BE49-F238E27FC236}">
                <a16:creationId xmlns:a16="http://schemas.microsoft.com/office/drawing/2014/main" id="{D73C3504-244C-43EC-A79C-7A50EB71BCFA}"/>
              </a:ext>
            </a:extLst>
          </p:cNvPr>
          <p:cNvCxnSpPr>
            <a:cxnSpLocks/>
          </p:cNvCxnSpPr>
          <p:nvPr/>
        </p:nvCxnSpPr>
        <p:spPr>
          <a:xfrm>
            <a:off x="6400800" y="5425264"/>
            <a:ext cx="0" cy="2500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ector recto de flecha 136">
            <a:extLst>
              <a:ext uri="{FF2B5EF4-FFF2-40B4-BE49-F238E27FC236}">
                <a16:creationId xmlns:a16="http://schemas.microsoft.com/office/drawing/2014/main" id="{84B91F98-083C-4E61-BD6B-49C334860D45}"/>
              </a:ext>
            </a:extLst>
          </p:cNvPr>
          <p:cNvCxnSpPr>
            <a:cxnSpLocks/>
          </p:cNvCxnSpPr>
          <p:nvPr/>
        </p:nvCxnSpPr>
        <p:spPr>
          <a:xfrm>
            <a:off x="8382000" y="5316485"/>
            <a:ext cx="0" cy="2500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43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86D3D-D029-4A10-ADD7-B7101ADADE6A}"/>
              </a:ext>
            </a:extLst>
          </p:cNvPr>
          <p:cNvSpPr>
            <a:spLocks noGrp="1"/>
          </p:cNvSpPr>
          <p:nvPr>
            <p:ph type="title"/>
          </p:nvPr>
        </p:nvSpPr>
        <p:spPr>
          <a:xfrm>
            <a:off x="1828800" y="288330"/>
            <a:ext cx="9220200" cy="1661993"/>
          </a:xfrm>
        </p:spPr>
        <p:txBody>
          <a:bodyPr/>
          <a:lstStyle/>
          <a:p>
            <a:pPr algn="ctr"/>
            <a:r>
              <a:rPr lang="es-MX" sz="3600" b="1" u="sng" dirty="0"/>
              <a:t>LOS CONTRATOS DE ADQUISICIÓN DE BIENES, SERVICIOS Y EJECUCIÓN PRESUPUESTAL DEL ESTADO</a:t>
            </a:r>
            <a:endParaRPr lang="es-ES" sz="3600" b="1" u="sng" dirty="0"/>
          </a:p>
        </p:txBody>
      </p:sp>
      <p:sp>
        <p:nvSpPr>
          <p:cNvPr id="3" name="Marcador de texto 2">
            <a:extLst>
              <a:ext uri="{FF2B5EF4-FFF2-40B4-BE49-F238E27FC236}">
                <a16:creationId xmlns:a16="http://schemas.microsoft.com/office/drawing/2014/main" id="{9AC0667A-6DCA-4EC5-A7D4-DE84D8906312}"/>
              </a:ext>
            </a:extLst>
          </p:cNvPr>
          <p:cNvSpPr>
            <a:spLocks noGrp="1"/>
          </p:cNvSpPr>
          <p:nvPr>
            <p:ph type="body" idx="1"/>
          </p:nvPr>
        </p:nvSpPr>
        <p:spPr>
          <a:xfrm>
            <a:off x="2971800" y="2057400"/>
            <a:ext cx="5972175" cy="276999"/>
          </a:xfrm>
        </p:spPr>
        <p:txBody>
          <a:bodyPr/>
          <a:lstStyle/>
          <a:p>
            <a:r>
              <a:rPr lang="es-ES" u="sng" dirty="0"/>
              <a:t>¿Qué demandan las Entidades Públicas en el ámbito de la LCE?</a:t>
            </a:r>
          </a:p>
        </p:txBody>
      </p:sp>
      <p:graphicFrame>
        <p:nvGraphicFramePr>
          <p:cNvPr id="4" name="Tabla 4">
            <a:extLst>
              <a:ext uri="{FF2B5EF4-FFF2-40B4-BE49-F238E27FC236}">
                <a16:creationId xmlns:a16="http://schemas.microsoft.com/office/drawing/2014/main" id="{FC21E915-8A41-46A6-9A17-6F18F57F9E8F}"/>
              </a:ext>
            </a:extLst>
          </p:cNvPr>
          <p:cNvGraphicFramePr>
            <a:graphicFrameLocks noGrp="1"/>
          </p:cNvGraphicFramePr>
          <p:nvPr/>
        </p:nvGraphicFramePr>
        <p:xfrm>
          <a:off x="381000" y="2548552"/>
          <a:ext cx="11277601" cy="4080848"/>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65908166"/>
                    </a:ext>
                  </a:extLst>
                </a:gridCol>
                <a:gridCol w="3519055">
                  <a:extLst>
                    <a:ext uri="{9D8B030D-6E8A-4147-A177-3AD203B41FA5}">
                      <a16:colId xmlns:a16="http://schemas.microsoft.com/office/drawing/2014/main" val="3891902540"/>
                    </a:ext>
                  </a:extLst>
                </a:gridCol>
                <a:gridCol w="4100946">
                  <a:extLst>
                    <a:ext uri="{9D8B030D-6E8A-4147-A177-3AD203B41FA5}">
                      <a16:colId xmlns:a16="http://schemas.microsoft.com/office/drawing/2014/main" val="3340435096"/>
                    </a:ext>
                  </a:extLst>
                </a:gridCol>
              </a:tblGrid>
              <a:tr h="4080848">
                <a:tc>
                  <a:txBody>
                    <a:bodyPr/>
                    <a:lstStyle/>
                    <a:p>
                      <a:pPr algn="ctr"/>
                      <a:r>
                        <a:rPr lang="es-ES" u="sng" dirty="0"/>
                        <a:t>DEMANDA DE SERVICIOS:</a:t>
                      </a:r>
                    </a:p>
                    <a:p>
                      <a:pPr marL="285750" indent="-285750" algn="just">
                        <a:buFont typeface="Wingdings" panose="05000000000000000000" pitchFamily="2" charset="2"/>
                        <a:buChar char="ü"/>
                      </a:pPr>
                      <a:r>
                        <a:rPr lang="es-ES" b="1" u="none" dirty="0">
                          <a:solidFill>
                            <a:schemeClr val="lt1"/>
                          </a:solidFill>
                          <a:latin typeface="+mn-lt"/>
                          <a:ea typeface="+mn-ea"/>
                          <a:cs typeface="+mn-cs"/>
                        </a:rPr>
                        <a:t>Seguros.</a:t>
                      </a:r>
                    </a:p>
                    <a:p>
                      <a:pPr marL="285750" indent="-285750" algn="just">
                        <a:buFont typeface="Wingdings" panose="05000000000000000000" pitchFamily="2" charset="2"/>
                        <a:buChar char="ü"/>
                      </a:pPr>
                      <a:r>
                        <a:rPr lang="es-ES" b="1" u="none" dirty="0">
                          <a:solidFill>
                            <a:schemeClr val="lt1"/>
                          </a:solidFill>
                          <a:latin typeface="+mn-lt"/>
                          <a:ea typeface="+mn-ea"/>
                          <a:cs typeface="+mn-cs"/>
                        </a:rPr>
                        <a:t>Seguridad y vigilancia.</a:t>
                      </a:r>
                    </a:p>
                    <a:p>
                      <a:pPr marL="285750" indent="-285750" algn="just">
                        <a:buFont typeface="Wingdings" panose="05000000000000000000" pitchFamily="2" charset="2"/>
                        <a:buChar char="ü"/>
                      </a:pPr>
                      <a:r>
                        <a:rPr lang="es-ES" b="1" u="none" dirty="0">
                          <a:solidFill>
                            <a:schemeClr val="lt1"/>
                          </a:solidFill>
                          <a:latin typeface="+mn-lt"/>
                          <a:ea typeface="+mn-ea"/>
                          <a:cs typeface="+mn-cs"/>
                        </a:rPr>
                        <a:t>Limpieza y salubridad.</a:t>
                      </a:r>
                    </a:p>
                    <a:p>
                      <a:pPr marL="285750" indent="-285750" algn="just">
                        <a:buFont typeface="Wingdings" panose="05000000000000000000" pitchFamily="2" charset="2"/>
                        <a:buChar char="ü"/>
                      </a:pPr>
                      <a:r>
                        <a:rPr lang="es-ES" b="1" u="none" dirty="0">
                          <a:solidFill>
                            <a:schemeClr val="lt1"/>
                          </a:solidFill>
                          <a:latin typeface="+mn-lt"/>
                          <a:ea typeface="+mn-ea"/>
                          <a:cs typeface="+mn-cs"/>
                        </a:rPr>
                        <a:t>Consultorías y asesorías.</a:t>
                      </a:r>
                    </a:p>
                    <a:p>
                      <a:pPr marL="285750" indent="-285750" algn="just">
                        <a:buFont typeface="Wingdings" panose="05000000000000000000" pitchFamily="2" charset="2"/>
                        <a:buChar char="ü"/>
                      </a:pPr>
                      <a:r>
                        <a:rPr lang="es-ES" b="1" u="none" dirty="0">
                          <a:solidFill>
                            <a:schemeClr val="lt1"/>
                          </a:solidFill>
                          <a:latin typeface="+mn-lt"/>
                          <a:ea typeface="+mn-ea"/>
                          <a:cs typeface="+mn-cs"/>
                        </a:rPr>
                        <a:t>Servicios informáticos.</a:t>
                      </a:r>
                    </a:p>
                    <a:p>
                      <a:pPr marL="285750" indent="-285750" algn="just">
                        <a:buFont typeface="Wingdings" panose="05000000000000000000" pitchFamily="2" charset="2"/>
                        <a:buChar char="ü"/>
                      </a:pPr>
                      <a:r>
                        <a:rPr lang="es-ES" b="1" u="none" dirty="0">
                          <a:solidFill>
                            <a:schemeClr val="lt1"/>
                          </a:solidFill>
                          <a:latin typeface="+mn-lt"/>
                          <a:ea typeface="+mn-ea"/>
                          <a:cs typeface="+mn-cs"/>
                        </a:rPr>
                        <a:t>Gráfica, publicidad y audiovisuales.</a:t>
                      </a:r>
                    </a:p>
                    <a:p>
                      <a:pPr marL="285750" indent="-285750" algn="just">
                        <a:buFont typeface="Wingdings" panose="05000000000000000000" pitchFamily="2" charset="2"/>
                        <a:buChar char="ü"/>
                      </a:pPr>
                      <a:r>
                        <a:rPr lang="es-ES" b="1" u="none" dirty="0">
                          <a:solidFill>
                            <a:schemeClr val="lt1"/>
                          </a:solidFill>
                          <a:latin typeface="+mn-lt"/>
                          <a:ea typeface="+mn-ea"/>
                          <a:cs typeface="+mn-cs"/>
                        </a:rPr>
                        <a:t>Alquiler de bienes.</a:t>
                      </a:r>
                    </a:p>
                    <a:p>
                      <a:pPr marL="285750" indent="-285750" algn="just">
                        <a:buFont typeface="Wingdings" panose="05000000000000000000" pitchFamily="2" charset="2"/>
                        <a:buChar char="ü"/>
                      </a:pPr>
                      <a:r>
                        <a:rPr lang="es-ES" b="1" u="none" dirty="0">
                          <a:solidFill>
                            <a:schemeClr val="lt1"/>
                          </a:solidFill>
                          <a:latin typeface="+mn-lt"/>
                          <a:ea typeface="+mn-ea"/>
                          <a:cs typeface="+mn-cs"/>
                        </a:rPr>
                        <a:t>Educación y capacitación.</a:t>
                      </a:r>
                    </a:p>
                    <a:p>
                      <a:pPr marL="285750" indent="-285750" algn="just">
                        <a:buFont typeface="Wingdings" panose="05000000000000000000" pitchFamily="2" charset="2"/>
                        <a:buChar char="ü"/>
                      </a:pPr>
                      <a:r>
                        <a:rPr lang="es-ES" b="1" u="none" dirty="0">
                          <a:solidFill>
                            <a:schemeClr val="lt1"/>
                          </a:solidFill>
                          <a:latin typeface="+mn-lt"/>
                          <a:ea typeface="+mn-ea"/>
                          <a:cs typeface="+mn-cs"/>
                        </a:rPr>
                        <a:t>Trasporte de carga.</a:t>
                      </a:r>
                    </a:p>
                    <a:p>
                      <a:pPr marL="285750" indent="-285750" algn="just">
                        <a:buFont typeface="Wingdings" panose="05000000000000000000" pitchFamily="2" charset="2"/>
                        <a:buChar char="ü"/>
                      </a:pPr>
                      <a:r>
                        <a:rPr lang="es-ES" b="1" u="none" dirty="0">
                          <a:solidFill>
                            <a:schemeClr val="lt1"/>
                          </a:solidFill>
                          <a:latin typeface="+mn-lt"/>
                          <a:ea typeface="+mn-ea"/>
                          <a:cs typeface="+mn-cs"/>
                        </a:rPr>
                        <a:t>Consultoría de obras.</a:t>
                      </a:r>
                    </a:p>
                    <a:p>
                      <a:pPr marL="285750" indent="-285750" algn="just">
                        <a:buFont typeface="Wingdings" panose="05000000000000000000" pitchFamily="2" charset="2"/>
                        <a:buChar char="ü"/>
                      </a:pPr>
                      <a:r>
                        <a:rPr lang="es-ES" b="1" u="none" dirty="0">
                          <a:solidFill>
                            <a:schemeClr val="lt1"/>
                          </a:solidFill>
                          <a:latin typeface="+mn-lt"/>
                          <a:ea typeface="+mn-ea"/>
                          <a:cs typeface="+mn-cs"/>
                        </a:rPr>
                        <a:t>Mensajería.</a:t>
                      </a:r>
                    </a:p>
                  </a:txBody>
                  <a:tcPr>
                    <a:solidFill>
                      <a:schemeClr val="bg2">
                        <a:lumMod val="75000"/>
                      </a:schemeClr>
                    </a:solidFill>
                  </a:tcPr>
                </a:tc>
                <a:tc>
                  <a:txBody>
                    <a:bodyPr/>
                    <a:lstStyle/>
                    <a:p>
                      <a:pPr algn="ctr"/>
                      <a:r>
                        <a:rPr lang="es-ES" u="sng" dirty="0"/>
                        <a:t>DEMANDA DE BIENES:</a:t>
                      </a:r>
                    </a:p>
                    <a:p>
                      <a:pPr marL="285750" indent="-285750" algn="just">
                        <a:buFont typeface="Wingdings" panose="05000000000000000000" pitchFamily="2" charset="2"/>
                        <a:buChar char="ü"/>
                      </a:pPr>
                      <a:r>
                        <a:rPr lang="es-ES" u="none" dirty="0"/>
                        <a:t>Medicinas.</a:t>
                      </a:r>
                    </a:p>
                    <a:p>
                      <a:pPr marL="285750" indent="-285750" algn="just">
                        <a:buFont typeface="Wingdings" panose="05000000000000000000" pitchFamily="2" charset="2"/>
                        <a:buChar char="ü"/>
                      </a:pPr>
                      <a:r>
                        <a:rPr lang="es-ES" u="none" dirty="0"/>
                        <a:t>Material médico y químico.</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u="none" dirty="0"/>
                        <a:t>Alimentos para personas.</a:t>
                      </a:r>
                    </a:p>
                    <a:p>
                      <a:pPr marL="285750" indent="-285750" algn="just">
                        <a:buFont typeface="Wingdings" panose="05000000000000000000" pitchFamily="2" charset="2"/>
                        <a:buChar char="ü"/>
                      </a:pPr>
                      <a:r>
                        <a:rPr lang="es-ES" u="none" dirty="0"/>
                        <a:t>Combustibles y derivados.</a:t>
                      </a:r>
                    </a:p>
                    <a:p>
                      <a:pPr marL="285750" indent="-285750" algn="just">
                        <a:buFont typeface="Wingdings" panose="05000000000000000000" pitchFamily="2" charset="2"/>
                        <a:buChar char="ü"/>
                      </a:pPr>
                      <a:r>
                        <a:rPr lang="es-ES" u="none" dirty="0"/>
                        <a:t>Útiles de Oficina.</a:t>
                      </a:r>
                    </a:p>
                    <a:p>
                      <a:pPr marL="285750" indent="-285750" algn="just">
                        <a:buFont typeface="Wingdings" panose="05000000000000000000" pitchFamily="2" charset="2"/>
                        <a:buChar char="ü"/>
                      </a:pPr>
                      <a:r>
                        <a:rPr lang="es-ES" u="none" dirty="0"/>
                        <a:t>Material para PAD.</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u="none" dirty="0"/>
                        <a:t>Materiales de construcción.</a:t>
                      </a:r>
                    </a:p>
                    <a:p>
                      <a:pPr marL="285750" indent="-285750" algn="just">
                        <a:buFont typeface="Wingdings" panose="05000000000000000000" pitchFamily="2" charset="2"/>
                        <a:buChar char="ü"/>
                      </a:pPr>
                      <a:r>
                        <a:rPr lang="es-ES" u="none" dirty="0"/>
                        <a:t>Equipos de Cómputo y </a:t>
                      </a:r>
                      <a:r>
                        <a:rPr lang="es-ES" u="none" dirty="0" err="1"/>
                        <a:t>Sowftare</a:t>
                      </a:r>
                      <a:r>
                        <a:rPr lang="es-ES" u="none" dirty="0"/>
                        <a:t>.</a:t>
                      </a:r>
                    </a:p>
                    <a:p>
                      <a:pPr marL="285750" indent="-285750" algn="just">
                        <a:buFont typeface="Wingdings" panose="05000000000000000000" pitchFamily="2" charset="2"/>
                        <a:buChar char="ü"/>
                      </a:pPr>
                      <a:r>
                        <a:rPr lang="es-ES" u="none" dirty="0"/>
                        <a:t>Muebles de Oficina.</a:t>
                      </a:r>
                    </a:p>
                  </a:txBody>
                  <a:tcPr>
                    <a:solidFill>
                      <a:schemeClr val="accent2">
                        <a:lumMod val="60000"/>
                        <a:lumOff val="40000"/>
                      </a:schemeClr>
                    </a:solidFill>
                  </a:tcPr>
                </a:tc>
                <a:tc>
                  <a:txBody>
                    <a:bodyPr/>
                    <a:lstStyle/>
                    <a:p>
                      <a:pPr algn="ctr"/>
                      <a:r>
                        <a:rPr lang="es-ES" u="sng" dirty="0"/>
                        <a:t>DEMANDA DE OBRAS:</a:t>
                      </a:r>
                    </a:p>
                    <a:p>
                      <a:pPr marL="285750" indent="-285750" algn="just">
                        <a:buFont typeface="Wingdings" panose="05000000000000000000" pitchFamily="2" charset="2"/>
                        <a:buChar char="ü"/>
                      </a:pPr>
                      <a:r>
                        <a:rPr lang="es-ES" u="none" dirty="0"/>
                        <a:t>Saneamiento Urbano.</a:t>
                      </a:r>
                    </a:p>
                    <a:p>
                      <a:pPr marL="285750" indent="-285750" algn="just">
                        <a:buFont typeface="Wingdings" panose="05000000000000000000" pitchFamily="2" charset="2"/>
                        <a:buChar char="ü"/>
                      </a:pPr>
                      <a:r>
                        <a:rPr lang="es-ES" u="none" dirty="0"/>
                        <a:t>Pavimentación de calles y avenidas.</a:t>
                      </a:r>
                    </a:p>
                    <a:p>
                      <a:pPr marL="285750" indent="-285750" algn="just">
                        <a:buFont typeface="Wingdings" panose="05000000000000000000" pitchFamily="2" charset="2"/>
                        <a:buChar char="ü"/>
                      </a:pPr>
                      <a:r>
                        <a:rPr lang="es-ES" u="none" dirty="0"/>
                        <a:t>Carreteras.</a:t>
                      </a:r>
                    </a:p>
                    <a:p>
                      <a:pPr marL="285750" indent="-285750" algn="just">
                        <a:buFont typeface="Wingdings" panose="05000000000000000000" pitchFamily="2" charset="2"/>
                        <a:buChar char="ü"/>
                      </a:pPr>
                      <a:r>
                        <a:rPr lang="es-ES" u="none" dirty="0"/>
                        <a:t>Escuelas</a:t>
                      </a:r>
                    </a:p>
                    <a:p>
                      <a:pPr marL="285750" indent="-285750" algn="just">
                        <a:buFont typeface="Wingdings" panose="05000000000000000000" pitchFamily="2" charset="2"/>
                        <a:buChar char="ü"/>
                      </a:pPr>
                      <a:r>
                        <a:rPr lang="es-ES" u="none" dirty="0"/>
                        <a:t>Campos deportivos.</a:t>
                      </a:r>
                    </a:p>
                    <a:p>
                      <a:pPr marL="285750" indent="-285750" algn="just">
                        <a:buFont typeface="Wingdings" panose="05000000000000000000" pitchFamily="2" charset="2"/>
                        <a:buChar char="ü"/>
                      </a:pPr>
                      <a:r>
                        <a:rPr lang="es-ES" u="none" dirty="0"/>
                        <a:t>Electrificación.</a:t>
                      </a:r>
                    </a:p>
                  </a:txBody>
                  <a:tcPr>
                    <a:solidFill>
                      <a:schemeClr val="accent6">
                        <a:lumMod val="60000"/>
                        <a:lumOff val="40000"/>
                      </a:schemeClr>
                    </a:solidFill>
                  </a:tcPr>
                </a:tc>
                <a:extLst>
                  <a:ext uri="{0D108BD9-81ED-4DB2-BD59-A6C34878D82A}">
                    <a16:rowId xmlns:a16="http://schemas.microsoft.com/office/drawing/2014/main" val="1748201209"/>
                  </a:ext>
                </a:extLst>
              </a:tr>
            </a:tbl>
          </a:graphicData>
        </a:graphic>
      </p:graphicFrame>
    </p:spTree>
    <p:extLst>
      <p:ext uri="{BB962C8B-B14F-4D97-AF65-F5344CB8AC3E}">
        <p14:creationId xmlns:p14="http://schemas.microsoft.com/office/powerpoint/2010/main" val="428270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1C345E2-B9C4-845E-544F-74A81ED8F0B3}"/>
              </a:ext>
            </a:extLst>
          </p:cNvPr>
          <p:cNvSpPr>
            <a:spLocks noGrp="1"/>
          </p:cNvSpPr>
          <p:nvPr>
            <p:ph type="body" idx="1"/>
          </p:nvPr>
        </p:nvSpPr>
        <p:spPr>
          <a:xfrm>
            <a:off x="2286000" y="382012"/>
            <a:ext cx="9906000" cy="3046988"/>
          </a:xfrm>
        </p:spPr>
        <p:txBody>
          <a:bodyPr/>
          <a:lstStyle/>
          <a:p>
            <a:pPr algn="l"/>
            <a:r>
              <a:rPr lang="es-MX" sz="6600" b="1" i="1" dirty="0">
                <a:solidFill>
                  <a:srgbClr val="002060"/>
                </a:solidFill>
                <a:latin typeface="Century Gothic" panose="020B0502020202020204" pitchFamily="34" charset="0"/>
              </a:rPr>
              <a:t>La Ley N° 32069 y las novedades de la contratación pública</a:t>
            </a:r>
            <a:endParaRPr lang="es-PE" sz="6600" b="1" i="1" dirty="0">
              <a:solidFill>
                <a:srgbClr val="002060"/>
              </a:solidFill>
              <a:latin typeface="Century Gothic" panose="020B0502020202020204" pitchFamily="34" charset="0"/>
            </a:endParaRPr>
          </a:p>
        </p:txBody>
      </p:sp>
      <p:pic>
        <p:nvPicPr>
          <p:cNvPr id="1026" name="Picture 2" descr="Contratación pública: finalidad y tipos">
            <a:extLst>
              <a:ext uri="{FF2B5EF4-FFF2-40B4-BE49-F238E27FC236}">
                <a16:creationId xmlns:a16="http://schemas.microsoft.com/office/drawing/2014/main" id="{3B5AF415-05A2-BDB2-5AFD-A5248C6214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16" b="11930"/>
          <a:stretch/>
        </p:blipFill>
        <p:spPr bwMode="auto">
          <a:xfrm>
            <a:off x="30480" y="3581400"/>
            <a:ext cx="12192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5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6575E-41F5-49B0-843E-A1B22CAC97CD}"/>
              </a:ext>
            </a:extLst>
          </p:cNvPr>
          <p:cNvSpPr>
            <a:spLocks noGrp="1"/>
          </p:cNvSpPr>
          <p:nvPr>
            <p:ph type="title"/>
          </p:nvPr>
        </p:nvSpPr>
        <p:spPr>
          <a:xfrm>
            <a:off x="2230756" y="707827"/>
            <a:ext cx="8267699" cy="1231106"/>
          </a:xfrm>
        </p:spPr>
        <p:txBody>
          <a:bodyPr/>
          <a:lstStyle/>
          <a:p>
            <a:r>
              <a:rPr lang="es-MX" b="1" dirty="0"/>
              <a:t>¿CUÁL ES EL ÁMBITO DE APLICACIÓN?</a:t>
            </a:r>
            <a:endParaRPr lang="es-ES" b="1" dirty="0"/>
          </a:p>
        </p:txBody>
      </p:sp>
      <p:sp>
        <p:nvSpPr>
          <p:cNvPr id="6" name="Rectángulo: esquinas redondeadas 5">
            <a:extLst>
              <a:ext uri="{FF2B5EF4-FFF2-40B4-BE49-F238E27FC236}">
                <a16:creationId xmlns:a16="http://schemas.microsoft.com/office/drawing/2014/main" id="{5FB77CE3-BA4D-4810-BAD6-0645F35692BE}"/>
              </a:ext>
            </a:extLst>
          </p:cNvPr>
          <p:cNvSpPr/>
          <p:nvPr/>
        </p:nvSpPr>
        <p:spPr>
          <a:xfrm>
            <a:off x="1724024" y="2286000"/>
            <a:ext cx="8743951" cy="4062104"/>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marL="228600" indent="-228600" algn="just">
              <a:buFont typeface="Wingdings" panose="05000000000000000000" pitchFamily="2" charset="2"/>
              <a:buChar char="§"/>
            </a:pPr>
            <a:r>
              <a:rPr lang="es-ES" sz="1600" dirty="0"/>
              <a:t>Los Ministerios y sus Organismos Públicos, Programas y Proyectos Adscritos.</a:t>
            </a:r>
          </a:p>
          <a:p>
            <a:pPr marL="228600" indent="-228600" algn="just">
              <a:buFont typeface="Wingdings" panose="05000000000000000000" pitchFamily="2" charset="2"/>
              <a:buChar char="§"/>
            </a:pPr>
            <a:r>
              <a:rPr lang="es-ES" sz="1600" dirty="0"/>
              <a:t>El Poder Legislativo, Poder Judicial  y Organismos Constitucionalmente Autónomos.</a:t>
            </a:r>
          </a:p>
          <a:p>
            <a:pPr marL="228600" indent="-228600" algn="just">
              <a:buFont typeface="Wingdings" panose="05000000000000000000" pitchFamily="2" charset="2"/>
              <a:buChar char="§"/>
            </a:pPr>
            <a:r>
              <a:rPr lang="es-ES" sz="1600" dirty="0"/>
              <a:t>Los Gobiernos Regionales y sus Programas y Proyectos Adscritos.</a:t>
            </a:r>
          </a:p>
          <a:p>
            <a:pPr marL="228600" indent="-228600" algn="just">
              <a:buFont typeface="Wingdings" panose="05000000000000000000" pitchFamily="2" charset="2"/>
              <a:buChar char="§"/>
            </a:pPr>
            <a:r>
              <a:rPr lang="es-ES" sz="1600" dirty="0"/>
              <a:t>Los Gobiernos Locales y sus Programas y Proyectos Adscritos.</a:t>
            </a:r>
          </a:p>
          <a:p>
            <a:pPr marL="228600" indent="-228600" algn="just">
              <a:buFont typeface="Wingdings" panose="05000000000000000000" pitchFamily="2" charset="2"/>
              <a:buChar char="§"/>
            </a:pPr>
            <a:r>
              <a:rPr lang="es-ES" sz="1600" dirty="0"/>
              <a:t>Las Universidades Públicas.</a:t>
            </a:r>
          </a:p>
          <a:p>
            <a:pPr marL="228600" indent="-228600" algn="just">
              <a:buFont typeface="Wingdings" panose="05000000000000000000" pitchFamily="2" charset="2"/>
              <a:buChar char="§"/>
            </a:pPr>
            <a:r>
              <a:rPr lang="es-ES" sz="1600" dirty="0"/>
              <a:t>Sociedades de Beneficencia Pública y Juntas de Participación Social.</a:t>
            </a:r>
          </a:p>
          <a:p>
            <a:pPr marL="228600" indent="-228600" algn="just">
              <a:buFont typeface="Wingdings" panose="05000000000000000000" pitchFamily="2" charset="2"/>
              <a:buChar char="§"/>
            </a:pPr>
            <a:r>
              <a:rPr lang="es-ES" sz="1600" dirty="0"/>
              <a:t>Las empresas del Estado pertenecientes a los tres niveles de Gobierno.</a:t>
            </a:r>
          </a:p>
          <a:p>
            <a:pPr marL="228600" indent="-228600" algn="just">
              <a:buFont typeface="Wingdings" panose="05000000000000000000" pitchFamily="2" charset="2"/>
              <a:buChar char="§"/>
            </a:pPr>
            <a:r>
              <a:rPr lang="es-ES" sz="1600" dirty="0"/>
              <a:t>Los fondos constituidos total o parcialmente con recursos públicos sean de derecho Público o Privado.</a:t>
            </a:r>
          </a:p>
          <a:p>
            <a:pPr marL="228600" indent="-228600" algn="just">
              <a:buFont typeface="Wingdings" panose="05000000000000000000" pitchFamily="2" charset="2"/>
              <a:buChar char="§"/>
            </a:pPr>
            <a:r>
              <a:rPr lang="es-ES" sz="1600" dirty="0"/>
              <a:t>Las Fuerzas Armadas, La Policía Nacional del Perú y los órganos desconcentrados.</a:t>
            </a:r>
          </a:p>
          <a:p>
            <a:pPr marL="228600" indent="-228600" algn="just">
              <a:buFont typeface="Wingdings" panose="05000000000000000000" pitchFamily="2" charset="2"/>
              <a:buChar char="§"/>
            </a:pPr>
            <a:r>
              <a:rPr lang="es-ES" sz="1600" dirty="0"/>
              <a:t>Las organizaciones que, para proveerse de bienes, servicios u obras, asumen el pago con fondos públicos.</a:t>
            </a:r>
          </a:p>
          <a:p>
            <a:pPr marL="228600" indent="-228600" algn="just">
              <a:buFont typeface="Wingdings" panose="05000000000000000000" pitchFamily="2" charset="2"/>
              <a:buChar char="§"/>
            </a:pPr>
            <a:r>
              <a:rPr lang="es-ES" sz="1600" dirty="0"/>
              <a:t>Las Organizaciones creadas conforme al ordenamiento jurídico nacional, así como los órganos desconcentrados de las Entidades que puedan realizar contrataciones, si estas pueden gestionar las contrataciones de acuerdo con su norma autoritativa.</a:t>
            </a:r>
          </a:p>
          <a:p>
            <a:pPr marL="228600" indent="-228600" algn="ctr">
              <a:buFont typeface="+mj-lt"/>
              <a:buAutoNum type="alphaLcParenR"/>
            </a:pPr>
            <a:endParaRPr lang="es-ES" sz="1200" dirty="0"/>
          </a:p>
        </p:txBody>
      </p:sp>
      <p:sp>
        <p:nvSpPr>
          <p:cNvPr id="3" name="Rectángulo: esquinas redondeadas 2">
            <a:extLst>
              <a:ext uri="{FF2B5EF4-FFF2-40B4-BE49-F238E27FC236}">
                <a16:creationId xmlns:a16="http://schemas.microsoft.com/office/drawing/2014/main" id="{B9C39900-8061-17D5-049B-C4426335A4DA}"/>
              </a:ext>
            </a:extLst>
          </p:cNvPr>
          <p:cNvSpPr/>
          <p:nvPr/>
        </p:nvSpPr>
        <p:spPr>
          <a:xfrm>
            <a:off x="4610099" y="1415653"/>
            <a:ext cx="29718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400" b="1" dirty="0"/>
              <a:t>ENTIDADES</a:t>
            </a:r>
          </a:p>
        </p:txBody>
      </p:sp>
      <p:sp>
        <p:nvSpPr>
          <p:cNvPr id="4" name="CuadroTexto 3">
            <a:extLst>
              <a:ext uri="{FF2B5EF4-FFF2-40B4-BE49-F238E27FC236}">
                <a16:creationId xmlns:a16="http://schemas.microsoft.com/office/drawing/2014/main" id="{5A26644D-A97D-BAE1-4AFD-378B62EEE9D9}"/>
              </a:ext>
            </a:extLst>
          </p:cNvPr>
          <p:cNvSpPr txBox="1"/>
          <p:nvPr/>
        </p:nvSpPr>
        <p:spPr>
          <a:xfrm>
            <a:off x="4184502" y="247055"/>
            <a:ext cx="3822993" cy="369332"/>
          </a:xfrm>
          <a:prstGeom prst="rect">
            <a:avLst/>
          </a:prstGeom>
          <a:solidFill>
            <a:schemeClr val="accent5">
              <a:lumMod val="20000"/>
              <a:lumOff val="80000"/>
            </a:schemeClr>
          </a:solidFill>
        </p:spPr>
        <p:txBody>
          <a:bodyPr wrap="square" rtlCol="0">
            <a:spAutoFit/>
          </a:bodyPr>
          <a:lstStyle/>
          <a:p>
            <a:pPr algn="ctr"/>
            <a:r>
              <a:rPr lang="es-PE" b="1" dirty="0"/>
              <a:t>ANTERIOR NORMATIVA: LEY N° 30225</a:t>
            </a:r>
          </a:p>
        </p:txBody>
      </p:sp>
    </p:spTree>
    <p:extLst>
      <p:ext uri="{BB962C8B-B14F-4D97-AF65-F5344CB8AC3E}">
        <p14:creationId xmlns:p14="http://schemas.microsoft.com/office/powerpoint/2010/main" val="306705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6575E-41F5-49B0-843E-A1B22CAC97CD}"/>
              </a:ext>
            </a:extLst>
          </p:cNvPr>
          <p:cNvSpPr>
            <a:spLocks noGrp="1"/>
          </p:cNvSpPr>
          <p:nvPr>
            <p:ph type="title"/>
          </p:nvPr>
        </p:nvSpPr>
        <p:spPr>
          <a:xfrm>
            <a:off x="2230756" y="707827"/>
            <a:ext cx="8267699" cy="685800"/>
          </a:xfrm>
        </p:spPr>
        <p:txBody>
          <a:bodyPr/>
          <a:lstStyle/>
          <a:p>
            <a:r>
              <a:rPr lang="es-MX" b="1" dirty="0"/>
              <a:t>¿CUÁL ES EL ÁMBITO DE APLICACIÓN?</a:t>
            </a:r>
            <a:endParaRPr lang="es-ES" b="1" dirty="0"/>
          </a:p>
        </p:txBody>
      </p:sp>
      <p:sp>
        <p:nvSpPr>
          <p:cNvPr id="6" name="Rectángulo: esquinas redondeadas 5">
            <a:extLst>
              <a:ext uri="{FF2B5EF4-FFF2-40B4-BE49-F238E27FC236}">
                <a16:creationId xmlns:a16="http://schemas.microsoft.com/office/drawing/2014/main" id="{5FB77CE3-BA4D-4810-BAD6-0645F35692BE}"/>
              </a:ext>
            </a:extLst>
          </p:cNvPr>
          <p:cNvSpPr/>
          <p:nvPr/>
        </p:nvSpPr>
        <p:spPr>
          <a:xfrm>
            <a:off x="1752598" y="2286000"/>
            <a:ext cx="8686800" cy="4062104"/>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marL="228600" indent="-228600" algn="just">
              <a:buFont typeface="Wingdings" panose="05000000000000000000" pitchFamily="2" charset="2"/>
              <a:buChar char="§"/>
            </a:pPr>
            <a:r>
              <a:rPr lang="es-MX" sz="1600" dirty="0">
                <a:cs typeface="Arial" panose="020B0604020202020204" pitchFamily="34" charset="0"/>
              </a:rPr>
              <a:t>El Poder Legislativo, de conformidad con el artículo 94 de la Constitución Política del Perú y el Reglamento del Congreso de la República, el Poder Judicial y los organismos constitucionalmente autónomos. </a:t>
            </a:r>
          </a:p>
          <a:p>
            <a:pPr marL="228600" indent="-228600" algn="just">
              <a:buFont typeface="Wingdings" panose="05000000000000000000" pitchFamily="2" charset="2"/>
              <a:buChar char="§"/>
            </a:pPr>
            <a:r>
              <a:rPr lang="es-MX" sz="1600" dirty="0">
                <a:cs typeface="Arial" panose="020B0604020202020204" pitchFamily="34" charset="0"/>
              </a:rPr>
              <a:t>Los ministerios, sus organismos públicos, programas y proyectos especiales. </a:t>
            </a:r>
          </a:p>
          <a:p>
            <a:pPr marL="228600" indent="-228600" algn="just">
              <a:buFont typeface="Wingdings" panose="05000000000000000000" pitchFamily="2" charset="2"/>
              <a:buChar char="§"/>
            </a:pPr>
            <a:r>
              <a:rPr lang="es-MX" sz="1600" dirty="0">
                <a:cs typeface="Arial" panose="020B0604020202020204" pitchFamily="34" charset="0"/>
              </a:rPr>
              <a:t>Los gobiernos regionales, sus programas y proyectos. </a:t>
            </a:r>
          </a:p>
          <a:p>
            <a:pPr marL="228600" indent="-228600" algn="just">
              <a:buFont typeface="Wingdings" panose="05000000000000000000" pitchFamily="2" charset="2"/>
              <a:buChar char="§"/>
            </a:pPr>
            <a:r>
              <a:rPr lang="es-MX" sz="1600" dirty="0">
                <a:cs typeface="Arial" panose="020B0604020202020204" pitchFamily="34" charset="0"/>
              </a:rPr>
              <a:t>Los gobiernos locales, sus programas y proyectos. e) Las universidades públicas. </a:t>
            </a:r>
          </a:p>
          <a:p>
            <a:pPr marL="228600" indent="-228600" algn="just">
              <a:buFont typeface="Wingdings" panose="05000000000000000000" pitchFamily="2" charset="2"/>
              <a:buChar char="§"/>
            </a:pPr>
            <a:r>
              <a:rPr lang="es-MX" sz="1600" dirty="0">
                <a:cs typeface="Arial" panose="020B0604020202020204" pitchFamily="34" charset="0"/>
              </a:rPr>
              <a:t>Las empresas del Estado pertenecientes a los tres niveles de gobierno. </a:t>
            </a:r>
          </a:p>
          <a:p>
            <a:pPr marL="228600" indent="-228600" algn="just">
              <a:buFont typeface="Wingdings" panose="05000000000000000000" pitchFamily="2" charset="2"/>
              <a:buChar char="§"/>
            </a:pPr>
            <a:r>
              <a:rPr lang="es-MX" sz="1600" dirty="0">
                <a:cs typeface="Arial" panose="020B0604020202020204" pitchFamily="34" charset="0"/>
              </a:rPr>
              <a:t>Los fondos constituidos total o parcialmente con recursos públicos sean de derecho público o de derecho privado. </a:t>
            </a:r>
          </a:p>
          <a:p>
            <a:pPr marL="228600" indent="-228600" algn="just">
              <a:buFont typeface="Wingdings" panose="05000000000000000000" pitchFamily="2" charset="2"/>
              <a:buChar char="§"/>
            </a:pPr>
            <a:r>
              <a:rPr lang="es-MX" sz="1600" dirty="0">
                <a:cs typeface="Arial" panose="020B0604020202020204" pitchFamily="34" charset="0"/>
              </a:rPr>
              <a:t>El Seguro Social de Salud (ESSALUD). </a:t>
            </a:r>
          </a:p>
          <a:p>
            <a:pPr marL="228600" indent="-228600" algn="just">
              <a:buFont typeface="Wingdings" panose="05000000000000000000" pitchFamily="2" charset="2"/>
              <a:buChar char="§"/>
            </a:pPr>
            <a:r>
              <a:rPr lang="es-MX" sz="1600" dirty="0">
                <a:cs typeface="Arial" panose="020B0604020202020204" pitchFamily="34" charset="0"/>
              </a:rPr>
              <a:t>Las Fuerzas Armadas. </a:t>
            </a:r>
          </a:p>
          <a:p>
            <a:pPr marL="228600" indent="-228600" algn="just">
              <a:buFont typeface="Wingdings" panose="05000000000000000000" pitchFamily="2" charset="2"/>
              <a:buChar char="§"/>
            </a:pPr>
            <a:r>
              <a:rPr lang="es-MX" sz="1600" dirty="0">
                <a:cs typeface="Arial" panose="020B0604020202020204" pitchFamily="34" charset="0"/>
              </a:rPr>
              <a:t>La Policía Nacional del Perú.</a:t>
            </a:r>
          </a:p>
          <a:p>
            <a:pPr marL="228600" indent="-228600" algn="just">
              <a:buFont typeface="Wingdings" panose="05000000000000000000" pitchFamily="2" charset="2"/>
              <a:buChar char="§"/>
            </a:pPr>
            <a:r>
              <a:rPr lang="es-MX" sz="1600" dirty="0">
                <a:cs typeface="Arial" panose="020B0604020202020204" pitchFamily="34" charset="0"/>
              </a:rPr>
              <a:t>Los órganos desconcentrados. </a:t>
            </a:r>
          </a:p>
          <a:p>
            <a:pPr marL="228600" indent="-228600" algn="just">
              <a:buFont typeface="Wingdings" panose="05000000000000000000" pitchFamily="2" charset="2"/>
              <a:buChar char="§"/>
            </a:pPr>
            <a:r>
              <a:rPr lang="es-MX" sz="1600" dirty="0">
                <a:cs typeface="Arial" panose="020B0604020202020204" pitchFamily="34" charset="0"/>
              </a:rPr>
              <a:t>Las organizaciones creadas conforme al ordenamiento jurídico nacional con autonomía y capacidad para gestionar sus contrataciones.</a:t>
            </a:r>
            <a:endParaRPr lang="es-ES" sz="1200" dirty="0">
              <a:cs typeface="Arial" panose="020B0604020202020204" pitchFamily="34" charset="0"/>
            </a:endParaRPr>
          </a:p>
        </p:txBody>
      </p:sp>
      <p:sp>
        <p:nvSpPr>
          <p:cNvPr id="3" name="Rectángulo: esquinas redondeadas 2">
            <a:extLst>
              <a:ext uri="{FF2B5EF4-FFF2-40B4-BE49-F238E27FC236}">
                <a16:creationId xmlns:a16="http://schemas.microsoft.com/office/drawing/2014/main" id="{B9C39900-8061-17D5-049B-C4426335A4DA}"/>
              </a:ext>
            </a:extLst>
          </p:cNvPr>
          <p:cNvSpPr/>
          <p:nvPr/>
        </p:nvSpPr>
        <p:spPr>
          <a:xfrm>
            <a:off x="4610098" y="1460540"/>
            <a:ext cx="29718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400" b="1" dirty="0"/>
              <a:t>ENTIDADES</a:t>
            </a:r>
          </a:p>
        </p:txBody>
      </p:sp>
      <p:sp>
        <p:nvSpPr>
          <p:cNvPr id="4" name="CuadroTexto 3">
            <a:extLst>
              <a:ext uri="{FF2B5EF4-FFF2-40B4-BE49-F238E27FC236}">
                <a16:creationId xmlns:a16="http://schemas.microsoft.com/office/drawing/2014/main" id="{5A26644D-A97D-BAE1-4AFD-378B62EEE9D9}"/>
              </a:ext>
            </a:extLst>
          </p:cNvPr>
          <p:cNvSpPr txBox="1"/>
          <p:nvPr/>
        </p:nvSpPr>
        <p:spPr>
          <a:xfrm>
            <a:off x="4184502" y="247055"/>
            <a:ext cx="3822993" cy="369332"/>
          </a:xfrm>
          <a:prstGeom prst="rect">
            <a:avLst/>
          </a:prstGeom>
          <a:solidFill>
            <a:schemeClr val="accent5">
              <a:lumMod val="20000"/>
              <a:lumOff val="80000"/>
            </a:schemeClr>
          </a:solidFill>
        </p:spPr>
        <p:txBody>
          <a:bodyPr wrap="square" rtlCol="0">
            <a:spAutoFit/>
          </a:bodyPr>
          <a:lstStyle/>
          <a:p>
            <a:pPr algn="ctr"/>
            <a:r>
              <a:rPr lang="es-PE" b="1" dirty="0"/>
              <a:t>ACTUAL NORMATIVA: LEY N° 32069</a:t>
            </a:r>
          </a:p>
        </p:txBody>
      </p:sp>
    </p:spTree>
    <p:extLst>
      <p:ext uri="{BB962C8B-B14F-4D97-AF65-F5344CB8AC3E}">
        <p14:creationId xmlns:p14="http://schemas.microsoft.com/office/powerpoint/2010/main" val="56545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45C12-D03C-400C-8E4F-FE74C9CF5536}"/>
              </a:ext>
            </a:extLst>
          </p:cNvPr>
          <p:cNvSpPr>
            <a:spLocks noGrp="1"/>
          </p:cNvSpPr>
          <p:nvPr>
            <p:ph type="title"/>
          </p:nvPr>
        </p:nvSpPr>
        <p:spPr>
          <a:xfrm>
            <a:off x="4674045" y="685800"/>
            <a:ext cx="4800600" cy="635000"/>
          </a:xfrm>
        </p:spPr>
        <p:txBody>
          <a:bodyPr/>
          <a:lstStyle/>
          <a:p>
            <a:r>
              <a:rPr lang="es-ES" b="1" u="sng" dirty="0"/>
              <a:t>Introducción al Curso</a:t>
            </a:r>
          </a:p>
        </p:txBody>
      </p:sp>
      <p:sp>
        <p:nvSpPr>
          <p:cNvPr id="4" name="Título 1">
            <a:extLst>
              <a:ext uri="{FF2B5EF4-FFF2-40B4-BE49-F238E27FC236}">
                <a16:creationId xmlns:a16="http://schemas.microsoft.com/office/drawing/2014/main" id="{0BF3D0C0-A05E-4BF7-A2A1-BFA6C4188C99}"/>
              </a:ext>
            </a:extLst>
          </p:cNvPr>
          <p:cNvSpPr txBox="1">
            <a:spLocks/>
          </p:cNvSpPr>
          <p:nvPr/>
        </p:nvSpPr>
        <p:spPr>
          <a:xfrm>
            <a:off x="1676400" y="2958375"/>
            <a:ext cx="1371600" cy="635000"/>
          </a:xfrm>
          <a:prstGeom prst="rect">
            <a:avLst/>
          </a:prstGeom>
        </p:spPr>
        <p:txBody>
          <a:bodyPr wrap="square" lIns="0" tIns="0" rIns="0" bIns="0">
            <a:spAutoFit/>
          </a:bodyPr>
          <a:lstStyle>
            <a:lvl1pPr>
              <a:defRPr sz="4000" b="0" i="0">
                <a:solidFill>
                  <a:schemeClr val="tx1"/>
                </a:solidFill>
                <a:latin typeface="Calibri Light"/>
                <a:ea typeface="+mj-ea"/>
                <a:cs typeface="Calibri Light"/>
              </a:defRPr>
            </a:lvl1pPr>
          </a:lstStyle>
          <a:p>
            <a:r>
              <a:rPr lang="es-ES" kern="0" dirty="0"/>
              <a:t>Logro</a:t>
            </a:r>
          </a:p>
        </p:txBody>
      </p:sp>
      <p:sp>
        <p:nvSpPr>
          <p:cNvPr id="5" name="CuadroTexto 4">
            <a:extLst>
              <a:ext uri="{FF2B5EF4-FFF2-40B4-BE49-F238E27FC236}">
                <a16:creationId xmlns:a16="http://schemas.microsoft.com/office/drawing/2014/main" id="{A1A84FDE-74D0-4B99-B1BD-76F5E5278F35}"/>
              </a:ext>
            </a:extLst>
          </p:cNvPr>
          <p:cNvSpPr txBox="1"/>
          <p:nvPr/>
        </p:nvSpPr>
        <p:spPr>
          <a:xfrm>
            <a:off x="4038600" y="2393046"/>
            <a:ext cx="6071490" cy="1754326"/>
          </a:xfrm>
          <a:prstGeom prst="rect">
            <a:avLst/>
          </a:prstGeom>
          <a:noFill/>
        </p:spPr>
        <p:txBody>
          <a:bodyPr wrap="square" rtlCol="0">
            <a:spAutoFit/>
          </a:bodyPr>
          <a:lstStyle/>
          <a:p>
            <a:pPr marL="342900" indent="-342900" algn="just">
              <a:buFont typeface="+mj-lt"/>
              <a:buAutoNum type="arabicPeriod"/>
            </a:pPr>
            <a:r>
              <a:rPr lang="es-ES" dirty="0"/>
              <a:t>Identificar los principios en las contrataciones públicas dentro del marco normativo.</a:t>
            </a:r>
          </a:p>
          <a:p>
            <a:pPr marL="342900" indent="-342900" algn="just">
              <a:buFont typeface="+mj-lt"/>
              <a:buAutoNum type="arabicPeriod"/>
            </a:pPr>
            <a:endParaRPr lang="es-ES" dirty="0"/>
          </a:p>
          <a:p>
            <a:pPr marL="342900" indent="-342900" algn="just">
              <a:buFont typeface="+mj-lt"/>
              <a:buAutoNum type="arabicPeriod"/>
            </a:pPr>
            <a:endParaRPr lang="es-ES" dirty="0"/>
          </a:p>
          <a:p>
            <a:pPr marL="342900" indent="-342900" algn="just">
              <a:buFont typeface="+mj-lt"/>
              <a:buAutoNum type="arabicPeriod"/>
            </a:pPr>
            <a:r>
              <a:rPr lang="es-ES" dirty="0"/>
              <a:t>Identificar la planificación en las contrataciones públicas, dentro del marco normativo.</a:t>
            </a:r>
          </a:p>
        </p:txBody>
      </p:sp>
      <p:sp>
        <p:nvSpPr>
          <p:cNvPr id="6" name="Abrir llave 5">
            <a:extLst>
              <a:ext uri="{FF2B5EF4-FFF2-40B4-BE49-F238E27FC236}">
                <a16:creationId xmlns:a16="http://schemas.microsoft.com/office/drawing/2014/main" id="{C118A684-2DA5-45F1-9366-914CF619EC59}"/>
              </a:ext>
            </a:extLst>
          </p:cNvPr>
          <p:cNvSpPr/>
          <p:nvPr/>
        </p:nvSpPr>
        <p:spPr>
          <a:xfrm>
            <a:off x="3048000" y="2642202"/>
            <a:ext cx="685800" cy="14383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381294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559326FF-08FB-4D86-9EE0-F13B9004ECDE}"/>
              </a:ext>
            </a:extLst>
          </p:cNvPr>
          <p:cNvSpPr/>
          <p:nvPr/>
        </p:nvSpPr>
        <p:spPr>
          <a:xfrm>
            <a:off x="7696201" y="1382182"/>
            <a:ext cx="4072466" cy="1748366"/>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lang="es-ES" sz="2000" b="1" dirty="0"/>
              <a:t>Incluye :</a:t>
            </a:r>
          </a:p>
          <a:p>
            <a:pPr algn="just"/>
            <a:r>
              <a:rPr lang="es-ES" sz="2000" dirty="0"/>
              <a:t>Servicios accesorios o Auxiliares a un Servicio de Naturaleza Financiera.</a:t>
            </a:r>
          </a:p>
        </p:txBody>
      </p:sp>
      <p:sp>
        <p:nvSpPr>
          <p:cNvPr id="6" name="Rectángulo: esquinas redondeadas 5">
            <a:extLst>
              <a:ext uri="{FF2B5EF4-FFF2-40B4-BE49-F238E27FC236}">
                <a16:creationId xmlns:a16="http://schemas.microsoft.com/office/drawing/2014/main" id="{F5C9E436-2FB1-C5B9-7103-86C960151774}"/>
              </a:ext>
            </a:extLst>
          </p:cNvPr>
          <p:cNvSpPr/>
          <p:nvPr/>
        </p:nvSpPr>
        <p:spPr>
          <a:xfrm>
            <a:off x="1752600" y="319618"/>
            <a:ext cx="4715931"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800" b="1" dirty="0"/>
              <a:t>SUPUESTOS EXCLUIDOS DEL ÁMBITO DE APLICACIÓN</a:t>
            </a:r>
            <a:endParaRPr lang="es-PE" dirty="0"/>
          </a:p>
        </p:txBody>
      </p:sp>
      <p:sp>
        <p:nvSpPr>
          <p:cNvPr id="10" name="Rectángulo: esquinas redondeadas 9">
            <a:extLst>
              <a:ext uri="{FF2B5EF4-FFF2-40B4-BE49-F238E27FC236}">
                <a16:creationId xmlns:a16="http://schemas.microsoft.com/office/drawing/2014/main" id="{A655CDE8-BF92-C7DB-3CF7-34260E43158D}"/>
              </a:ext>
            </a:extLst>
          </p:cNvPr>
          <p:cNvSpPr/>
          <p:nvPr/>
        </p:nvSpPr>
        <p:spPr>
          <a:xfrm>
            <a:off x="448733" y="1168399"/>
            <a:ext cx="7027333" cy="5369983"/>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b="1" dirty="0"/>
              <a:t>Excluye:</a:t>
            </a:r>
          </a:p>
          <a:p>
            <a:pPr algn="just"/>
            <a:r>
              <a:rPr lang="es-ES" dirty="0"/>
              <a:t>La contratación de seguros y el Arrendamiento no financiero.</a:t>
            </a:r>
          </a:p>
          <a:p>
            <a:pPr algn="just"/>
            <a:endParaRPr lang="es-ES" dirty="0"/>
          </a:p>
          <a:p>
            <a:pPr marL="228600" indent="-228600" algn="just">
              <a:buFont typeface="Wingdings" panose="05000000000000000000" pitchFamily="2" charset="2"/>
              <a:buChar char="§"/>
            </a:pPr>
            <a:r>
              <a:rPr lang="es-ES" dirty="0"/>
              <a:t>Contrataciones que realicen Órganos de Servicio Exterior de la República.</a:t>
            </a:r>
          </a:p>
          <a:p>
            <a:pPr marL="228600" indent="-228600" algn="just">
              <a:buFont typeface="Wingdings" panose="05000000000000000000" pitchFamily="2" charset="2"/>
              <a:buChar char="§"/>
            </a:pPr>
            <a:r>
              <a:rPr lang="es-ES" dirty="0"/>
              <a:t>Contrataciones del Ministerio de Relaciones Exteriores.</a:t>
            </a:r>
          </a:p>
          <a:p>
            <a:pPr marL="228600" indent="-228600" algn="just">
              <a:buFont typeface="Wingdings" panose="05000000000000000000" pitchFamily="2" charset="2"/>
              <a:buChar char="§"/>
            </a:pPr>
            <a:r>
              <a:rPr lang="es-ES" dirty="0"/>
              <a:t>Contratación de notarios públicos.</a:t>
            </a:r>
          </a:p>
          <a:p>
            <a:pPr marL="228600" indent="-228600" algn="just">
              <a:buFont typeface="Wingdings" panose="05000000000000000000" pitchFamily="2" charset="2"/>
              <a:buChar char="§"/>
            </a:pPr>
            <a:r>
              <a:rPr lang="es-ES" dirty="0"/>
              <a:t>Los Servicios brindados por Conciliadores, árbitros, centros de conciliación, instituciones arbitrales, miembros o Junta de Resolución de Disputas.</a:t>
            </a:r>
          </a:p>
          <a:p>
            <a:pPr marL="228600" indent="-228600" algn="just">
              <a:buFont typeface="Wingdings" panose="05000000000000000000" pitchFamily="2" charset="2"/>
              <a:buChar char="§"/>
            </a:pPr>
            <a:r>
              <a:rPr lang="es-ES" dirty="0"/>
              <a:t>Contrataciones con exigencias y procedimientos  específicos de una organización internacional, Estados o entidades cooperantes (operaciones de endeudamiento externo y/o donaciones ligadas dichas operaciones)</a:t>
            </a:r>
          </a:p>
          <a:p>
            <a:pPr marL="228600" indent="-228600" algn="just">
              <a:buFont typeface="Wingdings" panose="05000000000000000000" pitchFamily="2" charset="2"/>
              <a:buChar char="§"/>
            </a:pPr>
            <a:r>
              <a:rPr lang="es-ES" dirty="0"/>
              <a:t>Los contratos de locación de servicios celebrados con los presidentes de directorios, que desempeñen funciones a tiempo completo en las Entidades o Empresas del Estado.</a:t>
            </a:r>
          </a:p>
          <a:p>
            <a:pPr marL="228600" indent="-228600" algn="just">
              <a:buFont typeface="Wingdings" panose="05000000000000000000" pitchFamily="2" charset="2"/>
              <a:buChar char="§"/>
            </a:pPr>
            <a:r>
              <a:rPr lang="es-ES" dirty="0"/>
              <a:t>La compra de bienes que realicen las Entidades mediante adquisición de bienes por remate público.</a:t>
            </a:r>
          </a:p>
        </p:txBody>
      </p:sp>
      <p:sp>
        <p:nvSpPr>
          <p:cNvPr id="11" name="Rectángulo: esquinas redondeadas 10">
            <a:extLst>
              <a:ext uri="{FF2B5EF4-FFF2-40B4-BE49-F238E27FC236}">
                <a16:creationId xmlns:a16="http://schemas.microsoft.com/office/drawing/2014/main" id="{5A2DA482-D554-7751-A258-112DF1190F59}"/>
              </a:ext>
            </a:extLst>
          </p:cNvPr>
          <p:cNvSpPr/>
          <p:nvPr/>
        </p:nvSpPr>
        <p:spPr>
          <a:xfrm>
            <a:off x="7696201" y="311149"/>
            <a:ext cx="4072466" cy="977899"/>
          </a:xfrm>
          <a:prstGeom prst="roundRect">
            <a:avLst/>
          </a:prstGeom>
          <a:solidFill>
            <a:schemeClr val="accent6">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2000" dirty="0"/>
              <a:t>Contratos bancarios y financieros</a:t>
            </a:r>
          </a:p>
        </p:txBody>
      </p:sp>
      <p:sp>
        <p:nvSpPr>
          <p:cNvPr id="12" name="Flecha: a la derecha 11">
            <a:extLst>
              <a:ext uri="{FF2B5EF4-FFF2-40B4-BE49-F238E27FC236}">
                <a16:creationId xmlns:a16="http://schemas.microsoft.com/office/drawing/2014/main" id="{E8D05FD2-C6E0-AE7A-0DBB-0447B9069D0A}"/>
              </a:ext>
            </a:extLst>
          </p:cNvPr>
          <p:cNvSpPr/>
          <p:nvPr/>
        </p:nvSpPr>
        <p:spPr>
          <a:xfrm>
            <a:off x="7010400" y="609598"/>
            <a:ext cx="533400" cy="38100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PE"/>
          </a:p>
        </p:txBody>
      </p:sp>
      <p:sp>
        <p:nvSpPr>
          <p:cNvPr id="2" name="CuadroTexto 1">
            <a:extLst>
              <a:ext uri="{FF2B5EF4-FFF2-40B4-BE49-F238E27FC236}">
                <a16:creationId xmlns:a16="http://schemas.microsoft.com/office/drawing/2014/main" id="{68F9D648-08AA-BB29-D638-B79407DB48C2}"/>
              </a:ext>
            </a:extLst>
          </p:cNvPr>
          <p:cNvSpPr txBox="1"/>
          <p:nvPr/>
        </p:nvSpPr>
        <p:spPr>
          <a:xfrm>
            <a:off x="7696201" y="5943600"/>
            <a:ext cx="3822993" cy="369332"/>
          </a:xfrm>
          <a:prstGeom prst="rect">
            <a:avLst/>
          </a:prstGeom>
          <a:solidFill>
            <a:schemeClr val="accent5">
              <a:lumMod val="20000"/>
              <a:lumOff val="80000"/>
            </a:schemeClr>
          </a:solidFill>
        </p:spPr>
        <p:txBody>
          <a:bodyPr wrap="square" rtlCol="0">
            <a:spAutoFit/>
          </a:bodyPr>
          <a:lstStyle/>
          <a:p>
            <a:pPr algn="ctr"/>
            <a:r>
              <a:rPr lang="es-PE" b="1" dirty="0"/>
              <a:t>ANTERIOR NORMATIVA: LEY N° 30225</a:t>
            </a:r>
          </a:p>
        </p:txBody>
      </p:sp>
    </p:spTree>
    <p:extLst>
      <p:ext uri="{BB962C8B-B14F-4D97-AF65-F5344CB8AC3E}">
        <p14:creationId xmlns:p14="http://schemas.microsoft.com/office/powerpoint/2010/main" val="200012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954729C8-3983-4A8B-91FC-37F86B58C96D}"/>
              </a:ext>
            </a:extLst>
          </p:cNvPr>
          <p:cNvSpPr/>
          <p:nvPr/>
        </p:nvSpPr>
        <p:spPr>
          <a:xfrm>
            <a:off x="2819400" y="1997880"/>
            <a:ext cx="7010400" cy="4174320"/>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
            </a:pPr>
            <a:r>
              <a:rPr lang="es-ES" sz="1600" dirty="0"/>
              <a:t>Las Contrataciones cuyos montos sean iguales o inferiores a 8 UIT, vigentes al momento de la Transacción.</a:t>
            </a:r>
          </a:p>
          <a:p>
            <a:pPr algn="just"/>
            <a:r>
              <a:rPr lang="es-ES" sz="1600" dirty="0"/>
              <a:t>Excluye: Bienes y Servicios de Catálogo del Acuerdo Marco.</a:t>
            </a:r>
          </a:p>
          <a:p>
            <a:pPr marL="285750" indent="-285750" algn="just">
              <a:buFont typeface="Wingdings" panose="05000000000000000000" pitchFamily="2" charset="2"/>
              <a:buChar char="§"/>
            </a:pPr>
            <a:r>
              <a:rPr lang="es-ES" sz="1600" dirty="0"/>
              <a:t>La Contratación de Servicios Públicos, siempre que no exista la posibilidad de Contratar con más de un proveedor.</a:t>
            </a:r>
          </a:p>
          <a:p>
            <a:pPr marL="285750" indent="-285750" algn="just">
              <a:buFont typeface="Wingdings" panose="05000000000000000000" pitchFamily="2" charset="2"/>
              <a:buChar char="§"/>
            </a:pPr>
            <a:r>
              <a:rPr lang="es-ES" sz="1600" dirty="0"/>
              <a:t>Convenios de colaboración entre Entidades, siempre que brinden Bienes, Servicios u Obras propios de su función y no se persigan fines de lucro.</a:t>
            </a:r>
          </a:p>
          <a:p>
            <a:pPr marL="285750" indent="-285750" algn="just">
              <a:buFont typeface="Wingdings" panose="05000000000000000000" pitchFamily="2" charset="2"/>
              <a:buChar char="§"/>
            </a:pPr>
            <a:r>
              <a:rPr lang="es-ES" sz="1600" dirty="0"/>
              <a:t>Contrataciones con exigencias y procedimientos específicos de una organización internacional, Estados o Entidades Cooperantes derivadas de donaciones que representen 25% del monto total, salvo organismos multilaterales financieros.</a:t>
            </a:r>
          </a:p>
          <a:p>
            <a:pPr marL="285750" indent="-285750" algn="just">
              <a:buFont typeface="Wingdings" panose="05000000000000000000" pitchFamily="2" charset="2"/>
              <a:buChar char="§"/>
            </a:pPr>
            <a:r>
              <a:rPr lang="es-ES" sz="1600" dirty="0"/>
              <a:t>Contrataciones con otro Estado</a:t>
            </a:r>
          </a:p>
          <a:p>
            <a:pPr marL="285750" indent="-285750" algn="just">
              <a:buFont typeface="Wingdings" panose="05000000000000000000" pitchFamily="2" charset="2"/>
              <a:buChar char="§"/>
            </a:pPr>
            <a:r>
              <a:rPr lang="es-ES" sz="1600" dirty="0"/>
              <a:t>Contrataciones con proveedores no domiciliados en el país, cuando sea imposible realizar contratación a través de métodos de Ley.</a:t>
            </a:r>
          </a:p>
        </p:txBody>
      </p:sp>
      <p:sp>
        <p:nvSpPr>
          <p:cNvPr id="2" name="Rectángulo: esquinas redondeadas 1">
            <a:extLst>
              <a:ext uri="{FF2B5EF4-FFF2-40B4-BE49-F238E27FC236}">
                <a16:creationId xmlns:a16="http://schemas.microsoft.com/office/drawing/2014/main" id="{7C056CF9-EC0E-5F12-83EA-631634BEC771}"/>
              </a:ext>
            </a:extLst>
          </p:cNvPr>
          <p:cNvSpPr/>
          <p:nvPr/>
        </p:nvSpPr>
        <p:spPr>
          <a:xfrm>
            <a:off x="4152900" y="685800"/>
            <a:ext cx="4343400"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a:t>SUPUESTOS EXCLUIDOS (SUJETOS A SUPERVISIÓN DE OSCE)</a:t>
            </a:r>
            <a:endParaRPr lang="es-PE" b="1" dirty="0"/>
          </a:p>
        </p:txBody>
      </p:sp>
      <p:sp>
        <p:nvSpPr>
          <p:cNvPr id="3" name="CuadroTexto 2">
            <a:extLst>
              <a:ext uri="{FF2B5EF4-FFF2-40B4-BE49-F238E27FC236}">
                <a16:creationId xmlns:a16="http://schemas.microsoft.com/office/drawing/2014/main" id="{7DA1716C-1BD2-B461-9E2B-667FC7D73E46}"/>
              </a:ext>
            </a:extLst>
          </p:cNvPr>
          <p:cNvSpPr txBox="1"/>
          <p:nvPr/>
        </p:nvSpPr>
        <p:spPr>
          <a:xfrm>
            <a:off x="7918303" y="193828"/>
            <a:ext cx="3822993" cy="369332"/>
          </a:xfrm>
          <a:prstGeom prst="rect">
            <a:avLst/>
          </a:prstGeom>
          <a:solidFill>
            <a:schemeClr val="accent5">
              <a:lumMod val="20000"/>
              <a:lumOff val="80000"/>
            </a:schemeClr>
          </a:solidFill>
        </p:spPr>
        <p:txBody>
          <a:bodyPr wrap="square" rtlCol="0">
            <a:spAutoFit/>
          </a:bodyPr>
          <a:lstStyle/>
          <a:p>
            <a:pPr algn="ctr"/>
            <a:r>
              <a:rPr lang="es-PE" b="1" dirty="0"/>
              <a:t>ANTERIOR NORMATIVA: LEY N° 30225</a:t>
            </a:r>
          </a:p>
        </p:txBody>
      </p:sp>
    </p:spTree>
    <p:extLst>
      <p:ext uri="{BB962C8B-B14F-4D97-AF65-F5344CB8AC3E}">
        <p14:creationId xmlns:p14="http://schemas.microsoft.com/office/powerpoint/2010/main" val="2568341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F5C9E436-2FB1-C5B9-7103-86C960151774}"/>
              </a:ext>
            </a:extLst>
          </p:cNvPr>
          <p:cNvSpPr/>
          <p:nvPr/>
        </p:nvSpPr>
        <p:spPr>
          <a:xfrm>
            <a:off x="1981200" y="477852"/>
            <a:ext cx="4715931"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800" b="1" dirty="0"/>
              <a:t>SUPUESTOS EXCLUIDOS DEL ÁMBITO DE APLICACIÓN</a:t>
            </a:r>
            <a:endParaRPr lang="es-PE" dirty="0"/>
          </a:p>
        </p:txBody>
      </p:sp>
      <p:sp>
        <p:nvSpPr>
          <p:cNvPr id="10" name="Rectángulo: esquinas redondeadas 9">
            <a:extLst>
              <a:ext uri="{FF2B5EF4-FFF2-40B4-BE49-F238E27FC236}">
                <a16:creationId xmlns:a16="http://schemas.microsoft.com/office/drawing/2014/main" id="{A655CDE8-BF92-C7DB-3CF7-34260E43158D}"/>
              </a:ext>
            </a:extLst>
          </p:cNvPr>
          <p:cNvSpPr/>
          <p:nvPr/>
        </p:nvSpPr>
        <p:spPr>
          <a:xfrm>
            <a:off x="516467" y="1495637"/>
            <a:ext cx="11218333" cy="5057563"/>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just"/>
            <a:endParaRPr lang="es-ES" dirty="0"/>
          </a:p>
          <a:p>
            <a:pPr marL="228600" indent="-228600" algn="just">
              <a:buFont typeface="Wingdings" panose="05000000000000000000" pitchFamily="2" charset="2"/>
              <a:buChar char="§"/>
            </a:pPr>
            <a:r>
              <a:rPr lang="es-MX" dirty="0"/>
              <a:t>Los contratos bancarios y financieros provenientes de un servicio financiero, lo que incluye a todos los servicios accesorios o auxiliares de un servicio de naturaleza financiera, salvo la contratación de seguros y el arrendamiento financiero, distinto de aquel que se regula en el Decreto Legislativo 1437, Decreto Legislativo del Sistema Nacional de Endeudamiento Público. </a:t>
            </a:r>
          </a:p>
          <a:p>
            <a:pPr marL="228600" indent="-228600" algn="just">
              <a:buFont typeface="Wingdings" panose="05000000000000000000" pitchFamily="2" charset="2"/>
              <a:buChar char="§"/>
            </a:pPr>
            <a:r>
              <a:rPr lang="es-MX" dirty="0"/>
              <a:t>Las contrataciones realizadas por los órganos del Servicio Exterior de la República fuera del territorio nacional, exclusivamente para su funcionamiento y gestión. </a:t>
            </a:r>
          </a:p>
          <a:p>
            <a:pPr marL="228600" indent="-228600" algn="just">
              <a:buFont typeface="Wingdings" panose="05000000000000000000" pitchFamily="2" charset="2"/>
              <a:buChar char="§"/>
            </a:pPr>
            <a:r>
              <a:rPr lang="es-MX" dirty="0"/>
              <a:t>La contratación de notarios públicos por debajo de los montos que sean establecidos en el reglamento. </a:t>
            </a:r>
          </a:p>
          <a:p>
            <a:pPr marL="228600" indent="-228600" algn="just">
              <a:buFont typeface="Wingdings" panose="05000000000000000000" pitchFamily="2" charset="2"/>
              <a:buChar char="§"/>
            </a:pPr>
            <a:r>
              <a:rPr lang="es-MX" dirty="0"/>
              <a:t>Las contrataciones efectuadas por el Ministerio de Relaciones Exteriores para atender la realización en el Perú, de la transmisión del mando supremo y de cumbres internacionales previamente declaradas de interés nacional, así como sus eventos conexos, que cuenten con la participación de jefes de Estado, jefes de Gobierno, altos dignatarios y comisionados, siempre que tales contrataciones se encuentren por debajo de los umbrales establecidos en los acuerdos comerciales u otros compromisos internacionales de los que el Perú es parte. </a:t>
            </a:r>
          </a:p>
          <a:p>
            <a:pPr marL="228600" indent="-228600" algn="just">
              <a:buFont typeface="Wingdings" panose="05000000000000000000" pitchFamily="2" charset="2"/>
              <a:buChar char="§"/>
            </a:pPr>
            <a:r>
              <a:rPr lang="es-MX" dirty="0"/>
              <a:t>Los servicios brindados por conciliadores, árbitros, peritos, centros de conciliación, instituciones arbitrales, miembros o adjudicadores de la Junta de Prevención y Resolución de Disputas, el amigable componedor y demás provenientes de la función conciliatoria, arbitral y de los otros medios de solución de controversias previstos o no en la presente ley y su reglamento.</a:t>
            </a:r>
            <a:endParaRPr lang="es-ES" dirty="0"/>
          </a:p>
        </p:txBody>
      </p:sp>
      <p:sp>
        <p:nvSpPr>
          <p:cNvPr id="2" name="CuadroTexto 1">
            <a:extLst>
              <a:ext uri="{FF2B5EF4-FFF2-40B4-BE49-F238E27FC236}">
                <a16:creationId xmlns:a16="http://schemas.microsoft.com/office/drawing/2014/main" id="{68F9D648-08AA-BB29-D638-B79407DB48C2}"/>
              </a:ext>
            </a:extLst>
          </p:cNvPr>
          <p:cNvSpPr txBox="1"/>
          <p:nvPr/>
        </p:nvSpPr>
        <p:spPr>
          <a:xfrm>
            <a:off x="7162800" y="636086"/>
            <a:ext cx="3822993" cy="369332"/>
          </a:xfrm>
          <a:prstGeom prst="rect">
            <a:avLst/>
          </a:prstGeom>
          <a:solidFill>
            <a:schemeClr val="accent5">
              <a:lumMod val="20000"/>
              <a:lumOff val="80000"/>
            </a:schemeClr>
          </a:solidFill>
        </p:spPr>
        <p:txBody>
          <a:bodyPr wrap="square" rtlCol="0">
            <a:spAutoFit/>
          </a:bodyPr>
          <a:lstStyle/>
          <a:p>
            <a:pPr algn="ctr"/>
            <a:r>
              <a:rPr lang="es-PE" b="1" dirty="0"/>
              <a:t>ACTUAL NORMATIVA: LEY N° 32069</a:t>
            </a:r>
          </a:p>
        </p:txBody>
      </p:sp>
    </p:spTree>
    <p:extLst>
      <p:ext uri="{BB962C8B-B14F-4D97-AF65-F5344CB8AC3E}">
        <p14:creationId xmlns:p14="http://schemas.microsoft.com/office/powerpoint/2010/main" val="88799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F5C9E436-2FB1-C5B9-7103-86C960151774}"/>
              </a:ext>
            </a:extLst>
          </p:cNvPr>
          <p:cNvSpPr/>
          <p:nvPr/>
        </p:nvSpPr>
        <p:spPr>
          <a:xfrm>
            <a:off x="1981200" y="477852"/>
            <a:ext cx="4715931"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800" b="1" dirty="0"/>
              <a:t>SUPUESTOS EXCLUIDOS DEL ÁMBITO DE APLICACIÓN</a:t>
            </a:r>
            <a:endParaRPr lang="es-PE" dirty="0"/>
          </a:p>
        </p:txBody>
      </p:sp>
      <p:sp>
        <p:nvSpPr>
          <p:cNvPr id="10" name="Rectángulo: esquinas redondeadas 9">
            <a:extLst>
              <a:ext uri="{FF2B5EF4-FFF2-40B4-BE49-F238E27FC236}">
                <a16:creationId xmlns:a16="http://schemas.microsoft.com/office/drawing/2014/main" id="{A655CDE8-BF92-C7DB-3CF7-34260E43158D}"/>
              </a:ext>
            </a:extLst>
          </p:cNvPr>
          <p:cNvSpPr/>
          <p:nvPr/>
        </p:nvSpPr>
        <p:spPr>
          <a:xfrm>
            <a:off x="516467" y="1495637"/>
            <a:ext cx="11218333" cy="5057563"/>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just"/>
            <a:endParaRPr lang="es-ES" dirty="0"/>
          </a:p>
          <a:p>
            <a:pPr marL="228600" indent="-228600" algn="just">
              <a:buFont typeface="Wingdings" panose="05000000000000000000" pitchFamily="2" charset="2"/>
              <a:buChar char="§"/>
            </a:pPr>
            <a:r>
              <a:rPr lang="es-MX" dirty="0"/>
              <a:t>Las contrataciones realizadas de acuerdo con las exigencias y procedimientos específicos de una organización internacional, organismo multilateral, Estados o entidades cooperantes, siempre que se financien por operaciones de endeudamiento externo o donaciones ligadas a dichas operaciones. </a:t>
            </a:r>
          </a:p>
          <a:p>
            <a:pPr marL="228600" indent="-228600" algn="just">
              <a:buFont typeface="Wingdings" panose="05000000000000000000" pitchFamily="2" charset="2"/>
              <a:buChar char="§"/>
            </a:pPr>
            <a:r>
              <a:rPr lang="es-MX" dirty="0"/>
              <a:t>Los contratos celebrados con los presidentes de directorios para desempeñar funciones a tiempo completo en las empresas del Estado. </a:t>
            </a:r>
          </a:p>
          <a:p>
            <a:pPr marL="228600" indent="-228600" algn="just">
              <a:buFont typeface="Wingdings" panose="05000000000000000000" pitchFamily="2" charset="2"/>
              <a:buChar char="§"/>
            </a:pPr>
            <a:r>
              <a:rPr lang="es-MX" dirty="0"/>
              <a:t>La contratación de abogados, estudios de abogados y otros profesionales necesarios para la participación en la etapa de trato directo y en la fase arbitral o de conciliación para la defensa del Estado en controversias internacionales de inversión que efectúe el Ministerio de Economía y Finanzas.</a:t>
            </a:r>
          </a:p>
          <a:p>
            <a:pPr marL="228600" indent="-228600" algn="just">
              <a:buFont typeface="Wingdings" panose="05000000000000000000" pitchFamily="2" charset="2"/>
              <a:buChar char="§"/>
            </a:pPr>
            <a:r>
              <a:rPr lang="es-MX" dirty="0"/>
              <a:t>La suscripción a publicaciones científicas o especializadas, así como la contratación de licencia, renovación o la suscripción para el uso de los contratos estandarizados de ingeniería y construcción de uso internacional, siempre que tales contrataciones se encuentren por debajo de los umbrales establecidos en los acuerdos comerciales u otros compromisos internacionales de los que el Perú es parte.</a:t>
            </a:r>
          </a:p>
          <a:p>
            <a:pPr marL="228600" indent="-228600" algn="just">
              <a:buFont typeface="Wingdings" panose="05000000000000000000" pitchFamily="2" charset="2"/>
              <a:buChar char="§"/>
            </a:pPr>
            <a:r>
              <a:rPr lang="es-MX" dirty="0"/>
              <a:t>Los convenios de colaboración u otros de naturaleza análoga suscritos entre entidades contratantes, siempre que se brinden los bienes, servicios u obras propios de la función que por ley les corresponde, no se persigan fines de lucro, no se obtengan utilidades y solo se reconozcan los costos en que incurre la entidad a cargo de la entrega del bien, servicio u obra, previo informe técnico y legal. </a:t>
            </a:r>
          </a:p>
          <a:p>
            <a:pPr marL="228600" indent="-228600" algn="just">
              <a:buFont typeface="Wingdings" panose="05000000000000000000" pitchFamily="2" charset="2"/>
              <a:buChar char="§"/>
            </a:pPr>
            <a:endParaRPr lang="es-ES" dirty="0"/>
          </a:p>
        </p:txBody>
      </p:sp>
      <p:sp>
        <p:nvSpPr>
          <p:cNvPr id="2" name="CuadroTexto 1">
            <a:extLst>
              <a:ext uri="{FF2B5EF4-FFF2-40B4-BE49-F238E27FC236}">
                <a16:creationId xmlns:a16="http://schemas.microsoft.com/office/drawing/2014/main" id="{68F9D648-08AA-BB29-D638-B79407DB48C2}"/>
              </a:ext>
            </a:extLst>
          </p:cNvPr>
          <p:cNvSpPr txBox="1"/>
          <p:nvPr/>
        </p:nvSpPr>
        <p:spPr>
          <a:xfrm>
            <a:off x="7162800" y="636086"/>
            <a:ext cx="3822993" cy="369332"/>
          </a:xfrm>
          <a:prstGeom prst="rect">
            <a:avLst/>
          </a:prstGeom>
          <a:solidFill>
            <a:schemeClr val="accent5">
              <a:lumMod val="20000"/>
              <a:lumOff val="80000"/>
            </a:schemeClr>
          </a:solidFill>
        </p:spPr>
        <p:txBody>
          <a:bodyPr wrap="square" rtlCol="0">
            <a:spAutoFit/>
          </a:bodyPr>
          <a:lstStyle/>
          <a:p>
            <a:pPr algn="ctr"/>
            <a:r>
              <a:rPr lang="es-PE" b="1" dirty="0"/>
              <a:t>ACTUAL NORMATIVA: LEY N° 32069</a:t>
            </a:r>
          </a:p>
        </p:txBody>
      </p:sp>
    </p:spTree>
    <p:extLst>
      <p:ext uri="{BB962C8B-B14F-4D97-AF65-F5344CB8AC3E}">
        <p14:creationId xmlns:p14="http://schemas.microsoft.com/office/powerpoint/2010/main" val="358462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F5C9E436-2FB1-C5B9-7103-86C960151774}"/>
              </a:ext>
            </a:extLst>
          </p:cNvPr>
          <p:cNvSpPr/>
          <p:nvPr/>
        </p:nvSpPr>
        <p:spPr>
          <a:xfrm>
            <a:off x="1981200" y="477852"/>
            <a:ext cx="4715931"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800" b="1" dirty="0"/>
              <a:t>SUPUESTOS EXCLUIDOS DEL ÁMBITO DE APLICACIÓN</a:t>
            </a:r>
            <a:endParaRPr lang="es-PE" dirty="0"/>
          </a:p>
        </p:txBody>
      </p:sp>
      <p:sp>
        <p:nvSpPr>
          <p:cNvPr id="10" name="Rectángulo: esquinas redondeadas 9">
            <a:extLst>
              <a:ext uri="{FF2B5EF4-FFF2-40B4-BE49-F238E27FC236}">
                <a16:creationId xmlns:a16="http://schemas.microsoft.com/office/drawing/2014/main" id="{A655CDE8-BF92-C7DB-3CF7-34260E43158D}"/>
              </a:ext>
            </a:extLst>
          </p:cNvPr>
          <p:cNvSpPr/>
          <p:nvPr/>
        </p:nvSpPr>
        <p:spPr>
          <a:xfrm>
            <a:off x="516467" y="1447801"/>
            <a:ext cx="11218333" cy="5105400"/>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just"/>
            <a:endParaRPr lang="es-ES" dirty="0"/>
          </a:p>
          <a:p>
            <a:pPr marL="228600" indent="-228600" algn="just">
              <a:buFont typeface="Wingdings" panose="05000000000000000000" pitchFamily="2" charset="2"/>
              <a:buChar char="§"/>
            </a:pPr>
            <a:r>
              <a:rPr lang="es-MX" dirty="0"/>
              <a:t>Las contrataciones internacionales que realice el Estado peruano con otros Estados en el marco de lo establecido por el Fondo Estratégico de la Organización Panamericana de la Salud u otros acuerdos supranacionales para el acceso equitativo a tecnologías sanitarias. </a:t>
            </a:r>
          </a:p>
          <a:p>
            <a:pPr marL="228600" indent="-228600" algn="just">
              <a:buFont typeface="Wingdings" panose="05000000000000000000" pitchFamily="2" charset="2"/>
              <a:buChar char="§"/>
            </a:pPr>
            <a:r>
              <a:rPr lang="es-MX" dirty="0"/>
              <a:t>Las contrataciones realizadas de acuerdo con las exigencias y procedimientos específicos de una organización internacional, Estados o entidades cooperantes, que se deriven de donaciones efectuadas por estos, siempre que dichas donaciones representen por lo menos el 25 % del monto total de las contrataciones involucradas en el convenio suscrito para tal efecto. En caso de que las donaciones provengan de organismos multilaterales financieros, no se requiere el porcentaje señalado. </a:t>
            </a:r>
          </a:p>
          <a:p>
            <a:pPr marL="228600" indent="-228600" algn="just">
              <a:buFont typeface="Wingdings" panose="05000000000000000000" pitchFamily="2" charset="2"/>
              <a:buChar char="§"/>
            </a:pPr>
            <a:r>
              <a:rPr lang="es-MX" dirty="0"/>
              <a:t>La contratación de servicios públicos, siempre que no exista la posibilidad de contratar a más de un proveedor. </a:t>
            </a:r>
          </a:p>
          <a:p>
            <a:pPr marL="228600" indent="-228600" algn="just">
              <a:buFont typeface="Wingdings" panose="05000000000000000000" pitchFamily="2" charset="2"/>
              <a:buChar char="§"/>
            </a:pPr>
            <a:r>
              <a:rPr lang="es-MX" dirty="0"/>
              <a:t>Las contrataciones realizadas con proveedores no domiciliados en el país, cuando se cumpla uno de los siguientes supuestos: ante la imposibilidad de realizar la contratación a través de los mecanismos de contratación o los procedimientos de selección de la presente ley; cuando el mayor valor de las prestaciones se realice en territorio extranjero; y para las contrataciones relacionadas a actividades de promoción y participación del Perú que tengan carácter oficial en ferias, cumbres, competiciones y similares, en materia comercial, de inversiones, exportaciones, turismo, así como de imagen país, en territorio extranjero. Los supuestos señalados precedentemente se sustentan con informe técnico y legal. </a:t>
            </a:r>
          </a:p>
          <a:p>
            <a:pPr algn="just"/>
            <a:endParaRPr lang="es-ES" dirty="0"/>
          </a:p>
        </p:txBody>
      </p:sp>
      <p:sp>
        <p:nvSpPr>
          <p:cNvPr id="2" name="CuadroTexto 1">
            <a:extLst>
              <a:ext uri="{FF2B5EF4-FFF2-40B4-BE49-F238E27FC236}">
                <a16:creationId xmlns:a16="http://schemas.microsoft.com/office/drawing/2014/main" id="{68F9D648-08AA-BB29-D638-B79407DB48C2}"/>
              </a:ext>
            </a:extLst>
          </p:cNvPr>
          <p:cNvSpPr txBox="1"/>
          <p:nvPr/>
        </p:nvSpPr>
        <p:spPr>
          <a:xfrm>
            <a:off x="7162800" y="636086"/>
            <a:ext cx="3822993" cy="369332"/>
          </a:xfrm>
          <a:prstGeom prst="rect">
            <a:avLst/>
          </a:prstGeom>
          <a:solidFill>
            <a:schemeClr val="accent5">
              <a:lumMod val="20000"/>
              <a:lumOff val="80000"/>
            </a:schemeClr>
          </a:solidFill>
        </p:spPr>
        <p:txBody>
          <a:bodyPr wrap="square" rtlCol="0">
            <a:spAutoFit/>
          </a:bodyPr>
          <a:lstStyle/>
          <a:p>
            <a:pPr algn="ctr"/>
            <a:r>
              <a:rPr lang="es-PE" b="1" dirty="0"/>
              <a:t>ACTUAL NORMATIVA: LEY N° 32069</a:t>
            </a:r>
          </a:p>
        </p:txBody>
      </p:sp>
    </p:spTree>
    <p:extLst>
      <p:ext uri="{BB962C8B-B14F-4D97-AF65-F5344CB8AC3E}">
        <p14:creationId xmlns:p14="http://schemas.microsoft.com/office/powerpoint/2010/main" val="1250295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F5C9E436-2FB1-C5B9-7103-86C960151774}"/>
              </a:ext>
            </a:extLst>
          </p:cNvPr>
          <p:cNvSpPr/>
          <p:nvPr/>
        </p:nvSpPr>
        <p:spPr>
          <a:xfrm>
            <a:off x="2057400" y="662518"/>
            <a:ext cx="4715931"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mn-cs"/>
              </a:rPr>
              <a:t>SUPUESTOS EXCLUIDOS DEL ÁMBITO DE APLICACIÓN</a:t>
            </a: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ángulo: esquinas redondeadas 9">
            <a:extLst>
              <a:ext uri="{FF2B5EF4-FFF2-40B4-BE49-F238E27FC236}">
                <a16:creationId xmlns:a16="http://schemas.microsoft.com/office/drawing/2014/main" id="{A655CDE8-BF92-C7DB-3CF7-34260E43158D}"/>
              </a:ext>
            </a:extLst>
          </p:cNvPr>
          <p:cNvSpPr/>
          <p:nvPr/>
        </p:nvSpPr>
        <p:spPr>
          <a:xfrm>
            <a:off x="486833" y="1676400"/>
            <a:ext cx="11218333" cy="4038601"/>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dirty="0"/>
              <a:t>Las contrataciones gobierno a gobierno y sus contratos derivados conforme a los acuerdos del comercio internacional y a las normas y principios del derecho internacional, en observancia a lo referido en la vigésima primera Disposición Complementaria Final de la Ley. </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dirty="0"/>
              <a:t>Las contrataciones de bienes, servicios, servicios de consultoría de obras y obras necesarias para los procesos de adquisición de predios y liberación de interferencias en los proyectos que se requieran en el marco de lo dispuesto en el Decreto Legislativo 1192, Decreto Legislativo que aprueba la Ley Marco de Adquisición y Expropiación de inmuebles, transferencias de inmuebles de propiedad del Estado, liberación de interferencias y dicta otras medidas para la ejecución de obras de infraestructura, siempre que tales contrataciones se encuentren por debajo de los umbrales establecidos en los tratados u otros compromisos internacionales que incluyan disposiciones en materia de contratación pública de los que el Perú es parte. </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dirty="0"/>
              <a:t>Las contrataciones que se sujetan a regímenes especiales.</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68F9D648-08AA-BB29-D638-B79407DB48C2}"/>
              </a:ext>
            </a:extLst>
          </p:cNvPr>
          <p:cNvSpPr txBox="1"/>
          <p:nvPr/>
        </p:nvSpPr>
        <p:spPr>
          <a:xfrm>
            <a:off x="7239000" y="820752"/>
            <a:ext cx="3822993" cy="369332"/>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a:ea typeface="+mn-ea"/>
                <a:cs typeface="+mn-cs"/>
              </a:rPr>
              <a:t>ACTUAL NORMATIVA: LEY N° 32069</a:t>
            </a:r>
          </a:p>
        </p:txBody>
      </p:sp>
    </p:spTree>
    <p:extLst>
      <p:ext uri="{BB962C8B-B14F-4D97-AF65-F5344CB8AC3E}">
        <p14:creationId xmlns:p14="http://schemas.microsoft.com/office/powerpoint/2010/main" val="1480960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51FEF-AC59-7E2B-0F3A-8C930589FFB6}"/>
              </a:ext>
            </a:extLst>
          </p:cNvPr>
          <p:cNvSpPr>
            <a:spLocks noGrp="1"/>
          </p:cNvSpPr>
          <p:nvPr>
            <p:ph type="title"/>
          </p:nvPr>
        </p:nvSpPr>
        <p:spPr>
          <a:xfrm>
            <a:off x="990600" y="685800"/>
            <a:ext cx="10744200" cy="1231106"/>
          </a:xfrm>
        </p:spPr>
        <p:txBody>
          <a:bodyPr/>
          <a:lstStyle/>
          <a:p>
            <a:pPr algn="ctr"/>
            <a:r>
              <a:rPr lang="es-MX" b="1" dirty="0"/>
              <a:t>PRINCIPIOS EN LA CONTRATACIÓN PÚBLICA</a:t>
            </a:r>
            <a:br>
              <a:rPr lang="es-ES" b="1" dirty="0"/>
            </a:br>
            <a:endParaRPr lang="es-PE" dirty="0"/>
          </a:p>
        </p:txBody>
      </p:sp>
      <p:pic>
        <p:nvPicPr>
          <p:cNvPr id="4" name="Imagen 3">
            <a:extLst>
              <a:ext uri="{FF2B5EF4-FFF2-40B4-BE49-F238E27FC236}">
                <a16:creationId xmlns:a16="http://schemas.microsoft.com/office/drawing/2014/main" id="{B0CB89C6-B3DD-E403-D22B-877D1288A24E}"/>
              </a:ext>
            </a:extLst>
          </p:cNvPr>
          <p:cNvPicPr>
            <a:picLocks noChangeAspect="1"/>
          </p:cNvPicPr>
          <p:nvPr/>
        </p:nvPicPr>
        <p:blipFill rotWithShape="1">
          <a:blip r:embed="rId2"/>
          <a:srcRect t="4167"/>
          <a:stretch/>
        </p:blipFill>
        <p:spPr>
          <a:xfrm>
            <a:off x="3124200" y="1905000"/>
            <a:ext cx="6477000" cy="3810000"/>
          </a:xfrm>
          <a:prstGeom prst="rect">
            <a:avLst/>
          </a:prstGeom>
        </p:spPr>
      </p:pic>
      <p:sp>
        <p:nvSpPr>
          <p:cNvPr id="3" name="CuadroTexto 2">
            <a:extLst>
              <a:ext uri="{FF2B5EF4-FFF2-40B4-BE49-F238E27FC236}">
                <a16:creationId xmlns:a16="http://schemas.microsoft.com/office/drawing/2014/main" id="{C08551B7-B9EB-D0E3-740C-FEB1DD5D402C}"/>
              </a:ext>
            </a:extLst>
          </p:cNvPr>
          <p:cNvSpPr txBox="1"/>
          <p:nvPr/>
        </p:nvSpPr>
        <p:spPr>
          <a:xfrm>
            <a:off x="3768651" y="1301353"/>
            <a:ext cx="4654697" cy="369332"/>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a:ea typeface="+mn-ea"/>
                <a:cs typeface="+mn-cs"/>
              </a:rPr>
              <a:t>EN LA ANTERIOR Y ACTUAL NORMATIVA</a:t>
            </a:r>
          </a:p>
        </p:txBody>
      </p:sp>
    </p:spTree>
    <p:extLst>
      <p:ext uri="{BB962C8B-B14F-4D97-AF65-F5344CB8AC3E}">
        <p14:creationId xmlns:p14="http://schemas.microsoft.com/office/powerpoint/2010/main" val="1884440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19CDA-29D7-432F-A8E5-D617E183905B}"/>
              </a:ext>
            </a:extLst>
          </p:cNvPr>
          <p:cNvSpPr>
            <a:spLocks noGrp="1"/>
          </p:cNvSpPr>
          <p:nvPr>
            <p:ph type="title"/>
          </p:nvPr>
        </p:nvSpPr>
        <p:spPr>
          <a:xfrm>
            <a:off x="626534" y="751175"/>
            <a:ext cx="11658600" cy="615553"/>
          </a:xfrm>
        </p:spPr>
        <p:txBody>
          <a:bodyPr/>
          <a:lstStyle/>
          <a:p>
            <a:pPr algn="ctr"/>
            <a:r>
              <a:rPr lang="es-ES" b="1" dirty="0"/>
              <a:t> </a:t>
            </a:r>
            <a:r>
              <a:rPr lang="es-MX" b="1" u="sng" dirty="0"/>
              <a:t>PRINCIPIOS QUE RIGEN LAS CONTRATACIONES</a:t>
            </a:r>
            <a:endParaRPr lang="es-ES" sz="3200" b="1" u="sng" dirty="0"/>
          </a:p>
        </p:txBody>
      </p:sp>
      <p:sp>
        <p:nvSpPr>
          <p:cNvPr id="11" name="Elipse 10">
            <a:extLst>
              <a:ext uri="{FF2B5EF4-FFF2-40B4-BE49-F238E27FC236}">
                <a16:creationId xmlns:a16="http://schemas.microsoft.com/office/drawing/2014/main" id="{22DA6211-7571-434E-A54B-8B9EA4F7B9E0}"/>
              </a:ext>
            </a:extLst>
          </p:cNvPr>
          <p:cNvSpPr/>
          <p:nvPr/>
        </p:nvSpPr>
        <p:spPr>
          <a:xfrm>
            <a:off x="4333267" y="1894933"/>
            <a:ext cx="4245135" cy="40355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1"/>
                </a:solidFill>
              </a:rPr>
              <a:t>PRINCIPIOS GENERALES DE LA CONTRATACIÓN PÚBLICA</a:t>
            </a:r>
          </a:p>
        </p:txBody>
      </p:sp>
      <p:sp>
        <p:nvSpPr>
          <p:cNvPr id="12" name="Rectángulo 11">
            <a:extLst>
              <a:ext uri="{FF2B5EF4-FFF2-40B4-BE49-F238E27FC236}">
                <a16:creationId xmlns:a16="http://schemas.microsoft.com/office/drawing/2014/main" id="{D06B90B4-E196-4459-A379-65CF604D5CBF}"/>
              </a:ext>
            </a:extLst>
          </p:cNvPr>
          <p:cNvSpPr/>
          <p:nvPr/>
        </p:nvSpPr>
        <p:spPr>
          <a:xfrm>
            <a:off x="5715000" y="1524000"/>
            <a:ext cx="1402145" cy="678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Libertad de Concurrencia </a:t>
            </a:r>
          </a:p>
        </p:txBody>
      </p:sp>
      <p:sp>
        <p:nvSpPr>
          <p:cNvPr id="13" name="Rectángulo 12">
            <a:extLst>
              <a:ext uri="{FF2B5EF4-FFF2-40B4-BE49-F238E27FC236}">
                <a16:creationId xmlns:a16="http://schemas.microsoft.com/office/drawing/2014/main" id="{C7DA144A-ADCF-4503-AC62-4987DFB01E0A}"/>
              </a:ext>
            </a:extLst>
          </p:cNvPr>
          <p:cNvSpPr/>
          <p:nvPr/>
        </p:nvSpPr>
        <p:spPr>
          <a:xfrm>
            <a:off x="3198764" y="3484893"/>
            <a:ext cx="1442546" cy="824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Sostenibilidad ambiental y social</a:t>
            </a:r>
          </a:p>
        </p:txBody>
      </p:sp>
      <p:sp>
        <p:nvSpPr>
          <p:cNvPr id="14" name="Rectángulo 13">
            <a:extLst>
              <a:ext uri="{FF2B5EF4-FFF2-40B4-BE49-F238E27FC236}">
                <a16:creationId xmlns:a16="http://schemas.microsoft.com/office/drawing/2014/main" id="{FA5F9790-CD13-48C0-8A33-016059403DF4}"/>
              </a:ext>
            </a:extLst>
          </p:cNvPr>
          <p:cNvSpPr/>
          <p:nvPr/>
        </p:nvSpPr>
        <p:spPr>
          <a:xfrm>
            <a:off x="3934618" y="4929807"/>
            <a:ext cx="1117668" cy="653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Vigencia tecnológica</a:t>
            </a:r>
          </a:p>
        </p:txBody>
      </p:sp>
      <p:sp>
        <p:nvSpPr>
          <p:cNvPr id="15" name="Rectángulo 14">
            <a:extLst>
              <a:ext uri="{FF2B5EF4-FFF2-40B4-BE49-F238E27FC236}">
                <a16:creationId xmlns:a16="http://schemas.microsoft.com/office/drawing/2014/main" id="{6D490E50-E864-44B9-BEC5-3F3B4339B925}"/>
              </a:ext>
            </a:extLst>
          </p:cNvPr>
          <p:cNvSpPr/>
          <p:nvPr/>
        </p:nvSpPr>
        <p:spPr>
          <a:xfrm>
            <a:off x="5852752" y="5777610"/>
            <a:ext cx="1117668" cy="678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Eficacia y Eficiencia</a:t>
            </a:r>
          </a:p>
        </p:txBody>
      </p:sp>
      <p:sp>
        <p:nvSpPr>
          <p:cNvPr id="16" name="Rectángulo 15">
            <a:extLst>
              <a:ext uri="{FF2B5EF4-FFF2-40B4-BE49-F238E27FC236}">
                <a16:creationId xmlns:a16="http://schemas.microsoft.com/office/drawing/2014/main" id="{965D287A-052E-41DE-B629-3FA6D613C2F3}"/>
              </a:ext>
            </a:extLst>
          </p:cNvPr>
          <p:cNvSpPr/>
          <p:nvPr/>
        </p:nvSpPr>
        <p:spPr>
          <a:xfrm>
            <a:off x="3969629" y="2329393"/>
            <a:ext cx="1061210" cy="535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Equidad</a:t>
            </a:r>
          </a:p>
        </p:txBody>
      </p:sp>
      <p:sp>
        <p:nvSpPr>
          <p:cNvPr id="17" name="Rectángulo 16">
            <a:extLst>
              <a:ext uri="{FF2B5EF4-FFF2-40B4-BE49-F238E27FC236}">
                <a16:creationId xmlns:a16="http://schemas.microsoft.com/office/drawing/2014/main" id="{B0B5F326-B135-439D-BDCC-01B7C69697BA}"/>
              </a:ext>
            </a:extLst>
          </p:cNvPr>
          <p:cNvSpPr/>
          <p:nvPr/>
        </p:nvSpPr>
        <p:spPr>
          <a:xfrm>
            <a:off x="7528859" y="5156411"/>
            <a:ext cx="1233646" cy="6302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Competencia</a:t>
            </a:r>
          </a:p>
        </p:txBody>
      </p:sp>
      <p:sp>
        <p:nvSpPr>
          <p:cNvPr id="18" name="Rectángulo 17">
            <a:extLst>
              <a:ext uri="{FF2B5EF4-FFF2-40B4-BE49-F238E27FC236}">
                <a16:creationId xmlns:a16="http://schemas.microsoft.com/office/drawing/2014/main" id="{D7D8DC0D-7B2D-47AC-A89C-467745C4D960}"/>
              </a:ext>
            </a:extLst>
          </p:cNvPr>
          <p:cNvSpPr/>
          <p:nvPr/>
        </p:nvSpPr>
        <p:spPr>
          <a:xfrm>
            <a:off x="8284104" y="4167631"/>
            <a:ext cx="1061145" cy="384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Publicidad</a:t>
            </a:r>
          </a:p>
        </p:txBody>
      </p:sp>
      <p:sp>
        <p:nvSpPr>
          <p:cNvPr id="19" name="Rectángulo 18">
            <a:extLst>
              <a:ext uri="{FF2B5EF4-FFF2-40B4-BE49-F238E27FC236}">
                <a16:creationId xmlns:a16="http://schemas.microsoft.com/office/drawing/2014/main" id="{885E5630-66F9-4BBE-BC32-1C0885A053D1}"/>
              </a:ext>
            </a:extLst>
          </p:cNvPr>
          <p:cNvSpPr/>
          <p:nvPr/>
        </p:nvSpPr>
        <p:spPr>
          <a:xfrm>
            <a:off x="8284104" y="3178852"/>
            <a:ext cx="1442546" cy="384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Trasparencia</a:t>
            </a:r>
          </a:p>
        </p:txBody>
      </p:sp>
      <p:sp>
        <p:nvSpPr>
          <p:cNvPr id="20" name="Rectángulo 19">
            <a:extLst>
              <a:ext uri="{FF2B5EF4-FFF2-40B4-BE49-F238E27FC236}">
                <a16:creationId xmlns:a16="http://schemas.microsoft.com/office/drawing/2014/main" id="{1C62313F-F361-456F-A0C9-8DD45C30F495}"/>
              </a:ext>
            </a:extLst>
          </p:cNvPr>
          <p:cNvSpPr/>
          <p:nvPr/>
        </p:nvSpPr>
        <p:spPr>
          <a:xfrm>
            <a:off x="7606669" y="2329393"/>
            <a:ext cx="1498327" cy="384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Igualdad de trato</a:t>
            </a:r>
          </a:p>
        </p:txBody>
      </p:sp>
      <p:sp>
        <p:nvSpPr>
          <p:cNvPr id="3" name="CuadroTexto 2">
            <a:extLst>
              <a:ext uri="{FF2B5EF4-FFF2-40B4-BE49-F238E27FC236}">
                <a16:creationId xmlns:a16="http://schemas.microsoft.com/office/drawing/2014/main" id="{F20F3291-E65E-4D5C-AF6F-D5CB2408A102}"/>
              </a:ext>
            </a:extLst>
          </p:cNvPr>
          <p:cNvSpPr txBox="1"/>
          <p:nvPr/>
        </p:nvSpPr>
        <p:spPr>
          <a:xfrm>
            <a:off x="4184503" y="272712"/>
            <a:ext cx="3822993" cy="369332"/>
          </a:xfrm>
          <a:prstGeom prst="rect">
            <a:avLst/>
          </a:prstGeom>
          <a:solidFill>
            <a:schemeClr val="accent5">
              <a:lumMod val="20000"/>
              <a:lumOff val="80000"/>
            </a:schemeClr>
          </a:solidFill>
        </p:spPr>
        <p:txBody>
          <a:bodyPr wrap="square" rtlCol="0">
            <a:spAutoFit/>
          </a:bodyPr>
          <a:lstStyle/>
          <a:p>
            <a:pPr algn="ctr"/>
            <a:r>
              <a:rPr lang="es-PE" b="1" dirty="0"/>
              <a:t>ANTERIOR NORMATIVA: LEY N° 30225</a:t>
            </a:r>
          </a:p>
        </p:txBody>
      </p:sp>
    </p:spTree>
    <p:extLst>
      <p:ext uri="{BB962C8B-B14F-4D97-AF65-F5344CB8AC3E}">
        <p14:creationId xmlns:p14="http://schemas.microsoft.com/office/powerpoint/2010/main" val="376500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object 11">
            <a:extLst>
              <a:ext uri="{FF2B5EF4-FFF2-40B4-BE49-F238E27FC236}">
                <a16:creationId xmlns:a16="http://schemas.microsoft.com/office/drawing/2014/main" id="{BE9D32AE-2431-4C2D-B2DE-223F90B83FA1}"/>
              </a:ext>
            </a:extLst>
          </p:cNvPr>
          <p:cNvGrpSpPr/>
          <p:nvPr/>
        </p:nvGrpSpPr>
        <p:grpSpPr>
          <a:xfrm>
            <a:off x="460775" y="3732285"/>
            <a:ext cx="11610848" cy="2966189"/>
            <a:chOff x="838200" y="3090672"/>
            <a:chExt cx="11610848" cy="3112007"/>
          </a:xfrm>
        </p:grpSpPr>
        <p:sp>
          <p:nvSpPr>
            <p:cNvPr id="24" name="object 14">
              <a:extLst>
                <a:ext uri="{FF2B5EF4-FFF2-40B4-BE49-F238E27FC236}">
                  <a16:creationId xmlns:a16="http://schemas.microsoft.com/office/drawing/2014/main" id="{03D5D0B7-7D36-4524-B09D-21CD707EC17C}"/>
                </a:ext>
              </a:extLst>
            </p:cNvPr>
            <p:cNvSpPr/>
            <p:nvPr/>
          </p:nvSpPr>
          <p:spPr>
            <a:xfrm>
              <a:off x="838200" y="3090672"/>
              <a:ext cx="3375660" cy="676655"/>
            </a:xfrm>
            <a:prstGeom prst="rect">
              <a:avLst/>
            </a:prstGeom>
            <a:blipFill>
              <a:blip r:embed="rId2" cstate="print"/>
              <a:stretch>
                <a:fillRect/>
              </a:stretch>
            </a:blipFill>
          </p:spPr>
          <p:txBody>
            <a:bodyPr wrap="square" lIns="0" tIns="0" rIns="0" bIns="0" rtlCol="0"/>
            <a:lstStyle/>
            <a:p>
              <a:endParaRPr dirty="0"/>
            </a:p>
          </p:txBody>
        </p:sp>
        <p:sp>
          <p:nvSpPr>
            <p:cNvPr id="25" name="object 15">
              <a:extLst>
                <a:ext uri="{FF2B5EF4-FFF2-40B4-BE49-F238E27FC236}">
                  <a16:creationId xmlns:a16="http://schemas.microsoft.com/office/drawing/2014/main" id="{7E681D07-C7BE-4382-AD65-B7D0884432BD}"/>
                </a:ext>
              </a:extLst>
            </p:cNvPr>
            <p:cNvSpPr/>
            <p:nvPr/>
          </p:nvSpPr>
          <p:spPr>
            <a:xfrm>
              <a:off x="838200" y="3090672"/>
              <a:ext cx="3375660" cy="676910"/>
            </a:xfrm>
            <a:custGeom>
              <a:avLst/>
              <a:gdLst/>
              <a:ahLst/>
              <a:cxnLst/>
              <a:rect l="l" t="t" r="r" b="b"/>
              <a:pathLst>
                <a:path w="3375660" h="676910">
                  <a:moveTo>
                    <a:pt x="0" y="112775"/>
                  </a:moveTo>
                  <a:lnTo>
                    <a:pt x="8863" y="68901"/>
                  </a:lnTo>
                  <a:lnTo>
                    <a:pt x="33032" y="33051"/>
                  </a:lnTo>
                  <a:lnTo>
                    <a:pt x="68880" y="8870"/>
                  </a:lnTo>
                  <a:lnTo>
                    <a:pt x="112775" y="0"/>
                  </a:lnTo>
                  <a:lnTo>
                    <a:pt x="3262884" y="0"/>
                  </a:lnTo>
                  <a:lnTo>
                    <a:pt x="3306758" y="8870"/>
                  </a:lnTo>
                  <a:lnTo>
                    <a:pt x="3342608" y="33051"/>
                  </a:lnTo>
                  <a:lnTo>
                    <a:pt x="3366789" y="68901"/>
                  </a:lnTo>
                  <a:lnTo>
                    <a:pt x="3375660" y="112775"/>
                  </a:lnTo>
                  <a:lnTo>
                    <a:pt x="3375660" y="563879"/>
                  </a:lnTo>
                  <a:lnTo>
                    <a:pt x="3366789" y="607754"/>
                  </a:lnTo>
                  <a:lnTo>
                    <a:pt x="3342608" y="643604"/>
                  </a:lnTo>
                  <a:lnTo>
                    <a:pt x="3306758" y="667785"/>
                  </a:lnTo>
                  <a:lnTo>
                    <a:pt x="3262884" y="676655"/>
                  </a:lnTo>
                  <a:lnTo>
                    <a:pt x="112775" y="676655"/>
                  </a:lnTo>
                  <a:lnTo>
                    <a:pt x="68880" y="667785"/>
                  </a:lnTo>
                  <a:lnTo>
                    <a:pt x="33032" y="643604"/>
                  </a:lnTo>
                  <a:lnTo>
                    <a:pt x="8863" y="607754"/>
                  </a:lnTo>
                  <a:lnTo>
                    <a:pt x="0" y="563879"/>
                  </a:lnTo>
                  <a:lnTo>
                    <a:pt x="0" y="112775"/>
                  </a:lnTo>
                  <a:close/>
                </a:path>
              </a:pathLst>
            </a:custGeom>
            <a:ln w="6350">
              <a:solidFill>
                <a:srgbClr val="000000"/>
              </a:solidFill>
            </a:ln>
          </p:spPr>
          <p:txBody>
            <a:bodyPr wrap="square" lIns="0" tIns="0" rIns="0" bIns="0" rtlCol="0"/>
            <a:lstStyle/>
            <a:p>
              <a:endParaRPr/>
            </a:p>
          </p:txBody>
        </p:sp>
        <p:sp>
          <p:nvSpPr>
            <p:cNvPr id="30" name="object 20">
              <a:extLst>
                <a:ext uri="{FF2B5EF4-FFF2-40B4-BE49-F238E27FC236}">
                  <a16:creationId xmlns:a16="http://schemas.microsoft.com/office/drawing/2014/main" id="{093A8874-ECA9-4C5F-9D27-AD2645F0CB69}"/>
                </a:ext>
              </a:extLst>
            </p:cNvPr>
            <p:cNvSpPr/>
            <p:nvPr/>
          </p:nvSpPr>
          <p:spPr>
            <a:xfrm>
              <a:off x="4609191" y="3954779"/>
              <a:ext cx="5807476" cy="2247900"/>
            </a:xfrm>
            <a:custGeom>
              <a:avLst/>
              <a:gdLst/>
              <a:ahLst/>
              <a:cxnLst/>
              <a:rect l="l" t="t" r="r" b="b"/>
              <a:pathLst>
                <a:path w="5931534" h="2247900">
                  <a:moveTo>
                    <a:pt x="5556758" y="0"/>
                  </a:moveTo>
                  <a:lnTo>
                    <a:pt x="374650" y="0"/>
                  </a:lnTo>
                  <a:lnTo>
                    <a:pt x="327660" y="2919"/>
                  </a:lnTo>
                  <a:lnTo>
                    <a:pt x="282411" y="11443"/>
                  </a:lnTo>
                  <a:lnTo>
                    <a:pt x="239253" y="25221"/>
                  </a:lnTo>
                  <a:lnTo>
                    <a:pt x="198538" y="43902"/>
                  </a:lnTo>
                  <a:lnTo>
                    <a:pt x="160617" y="67133"/>
                  </a:lnTo>
                  <a:lnTo>
                    <a:pt x="125842" y="94563"/>
                  </a:lnTo>
                  <a:lnTo>
                    <a:pt x="94563" y="125842"/>
                  </a:lnTo>
                  <a:lnTo>
                    <a:pt x="67133" y="160617"/>
                  </a:lnTo>
                  <a:lnTo>
                    <a:pt x="43902" y="198538"/>
                  </a:lnTo>
                  <a:lnTo>
                    <a:pt x="25221" y="239253"/>
                  </a:lnTo>
                  <a:lnTo>
                    <a:pt x="11443" y="282411"/>
                  </a:lnTo>
                  <a:lnTo>
                    <a:pt x="2919" y="327660"/>
                  </a:lnTo>
                  <a:lnTo>
                    <a:pt x="0" y="374650"/>
                  </a:lnTo>
                  <a:lnTo>
                    <a:pt x="0" y="1873237"/>
                  </a:lnTo>
                  <a:lnTo>
                    <a:pt x="2919" y="1920234"/>
                  </a:lnTo>
                  <a:lnTo>
                    <a:pt x="11443" y="1965489"/>
                  </a:lnTo>
                  <a:lnTo>
                    <a:pt x="25221" y="2008650"/>
                  </a:lnTo>
                  <a:lnTo>
                    <a:pt x="43902" y="2049368"/>
                  </a:lnTo>
                  <a:lnTo>
                    <a:pt x="67133" y="2087290"/>
                  </a:lnTo>
                  <a:lnTo>
                    <a:pt x="94563" y="2122065"/>
                  </a:lnTo>
                  <a:lnTo>
                    <a:pt x="125842" y="2153343"/>
                  </a:lnTo>
                  <a:lnTo>
                    <a:pt x="160617" y="2180773"/>
                  </a:lnTo>
                  <a:lnTo>
                    <a:pt x="198538" y="2204002"/>
                  </a:lnTo>
                  <a:lnTo>
                    <a:pt x="239253" y="2222681"/>
                  </a:lnTo>
                  <a:lnTo>
                    <a:pt x="282411" y="2236457"/>
                  </a:lnTo>
                  <a:lnTo>
                    <a:pt x="327660" y="2244980"/>
                  </a:lnTo>
                  <a:lnTo>
                    <a:pt x="374650" y="2247900"/>
                  </a:lnTo>
                  <a:lnTo>
                    <a:pt x="5556758" y="2247900"/>
                  </a:lnTo>
                  <a:lnTo>
                    <a:pt x="5603747" y="2244980"/>
                  </a:lnTo>
                  <a:lnTo>
                    <a:pt x="5648996" y="2236457"/>
                  </a:lnTo>
                  <a:lnTo>
                    <a:pt x="5692154" y="2222681"/>
                  </a:lnTo>
                  <a:lnTo>
                    <a:pt x="5732869" y="2204002"/>
                  </a:lnTo>
                  <a:lnTo>
                    <a:pt x="5770790" y="2180773"/>
                  </a:lnTo>
                  <a:lnTo>
                    <a:pt x="5805565" y="2153343"/>
                  </a:lnTo>
                  <a:lnTo>
                    <a:pt x="5836844" y="2122065"/>
                  </a:lnTo>
                  <a:lnTo>
                    <a:pt x="5864274" y="2087290"/>
                  </a:lnTo>
                  <a:lnTo>
                    <a:pt x="5887505" y="2049368"/>
                  </a:lnTo>
                  <a:lnTo>
                    <a:pt x="5906186" y="2008650"/>
                  </a:lnTo>
                  <a:lnTo>
                    <a:pt x="5919964" y="1965489"/>
                  </a:lnTo>
                  <a:lnTo>
                    <a:pt x="5928488" y="1920234"/>
                  </a:lnTo>
                  <a:lnTo>
                    <a:pt x="5931408" y="1873237"/>
                  </a:lnTo>
                  <a:lnTo>
                    <a:pt x="5931408" y="374650"/>
                  </a:lnTo>
                  <a:lnTo>
                    <a:pt x="5928488" y="327660"/>
                  </a:lnTo>
                  <a:lnTo>
                    <a:pt x="5919964" y="282411"/>
                  </a:lnTo>
                  <a:lnTo>
                    <a:pt x="5906186" y="239253"/>
                  </a:lnTo>
                  <a:lnTo>
                    <a:pt x="5887505" y="198538"/>
                  </a:lnTo>
                  <a:lnTo>
                    <a:pt x="5864274" y="160617"/>
                  </a:lnTo>
                  <a:lnTo>
                    <a:pt x="5836844" y="125842"/>
                  </a:lnTo>
                  <a:lnTo>
                    <a:pt x="5805565" y="94563"/>
                  </a:lnTo>
                  <a:lnTo>
                    <a:pt x="5770790" y="67133"/>
                  </a:lnTo>
                  <a:lnTo>
                    <a:pt x="5732869" y="43902"/>
                  </a:lnTo>
                  <a:lnTo>
                    <a:pt x="5692154" y="25221"/>
                  </a:lnTo>
                  <a:lnTo>
                    <a:pt x="5648996" y="11443"/>
                  </a:lnTo>
                  <a:lnTo>
                    <a:pt x="5603747" y="2919"/>
                  </a:lnTo>
                  <a:lnTo>
                    <a:pt x="5556758" y="0"/>
                  </a:lnTo>
                  <a:close/>
                </a:path>
              </a:pathLst>
            </a:custGeom>
            <a:solidFill>
              <a:srgbClr val="FFFFFF"/>
            </a:solidFill>
          </p:spPr>
          <p:txBody>
            <a:bodyPr wrap="square" lIns="0" tIns="0" rIns="0" bIns="0" rtlCol="0"/>
            <a:lstStyle/>
            <a:p>
              <a:endParaRPr dirty="0"/>
            </a:p>
          </p:txBody>
        </p:sp>
        <p:sp>
          <p:nvSpPr>
            <p:cNvPr id="31" name="object 21">
              <a:extLst>
                <a:ext uri="{FF2B5EF4-FFF2-40B4-BE49-F238E27FC236}">
                  <a16:creationId xmlns:a16="http://schemas.microsoft.com/office/drawing/2014/main" id="{9470F537-22C6-40C6-AE4D-F01310460E0E}"/>
                </a:ext>
              </a:extLst>
            </p:cNvPr>
            <p:cNvSpPr/>
            <p:nvPr/>
          </p:nvSpPr>
          <p:spPr>
            <a:xfrm>
              <a:off x="4485132" y="3954779"/>
              <a:ext cx="7963916" cy="2247900"/>
            </a:xfrm>
            <a:custGeom>
              <a:avLst/>
              <a:gdLst/>
              <a:ahLst/>
              <a:cxnLst/>
              <a:rect l="l" t="t" r="r" b="b"/>
              <a:pathLst>
                <a:path w="5931534" h="2247900">
                  <a:moveTo>
                    <a:pt x="0" y="374650"/>
                  </a:moveTo>
                  <a:lnTo>
                    <a:pt x="2919" y="327660"/>
                  </a:lnTo>
                  <a:lnTo>
                    <a:pt x="11443" y="282411"/>
                  </a:lnTo>
                  <a:lnTo>
                    <a:pt x="25221" y="239253"/>
                  </a:lnTo>
                  <a:lnTo>
                    <a:pt x="43902" y="198538"/>
                  </a:lnTo>
                  <a:lnTo>
                    <a:pt x="67133" y="160617"/>
                  </a:lnTo>
                  <a:lnTo>
                    <a:pt x="94563" y="125842"/>
                  </a:lnTo>
                  <a:lnTo>
                    <a:pt x="125842" y="94563"/>
                  </a:lnTo>
                  <a:lnTo>
                    <a:pt x="160617" y="67133"/>
                  </a:lnTo>
                  <a:lnTo>
                    <a:pt x="198538" y="43902"/>
                  </a:lnTo>
                  <a:lnTo>
                    <a:pt x="239253" y="25221"/>
                  </a:lnTo>
                  <a:lnTo>
                    <a:pt x="282411" y="11443"/>
                  </a:lnTo>
                  <a:lnTo>
                    <a:pt x="327660" y="2919"/>
                  </a:lnTo>
                  <a:lnTo>
                    <a:pt x="374650" y="0"/>
                  </a:lnTo>
                  <a:lnTo>
                    <a:pt x="5556758" y="0"/>
                  </a:lnTo>
                  <a:lnTo>
                    <a:pt x="5603747" y="2919"/>
                  </a:lnTo>
                  <a:lnTo>
                    <a:pt x="5648996" y="11443"/>
                  </a:lnTo>
                  <a:lnTo>
                    <a:pt x="5692154" y="25221"/>
                  </a:lnTo>
                  <a:lnTo>
                    <a:pt x="5732869" y="43902"/>
                  </a:lnTo>
                  <a:lnTo>
                    <a:pt x="5770790" y="67133"/>
                  </a:lnTo>
                  <a:lnTo>
                    <a:pt x="5805565" y="94563"/>
                  </a:lnTo>
                  <a:lnTo>
                    <a:pt x="5836844" y="125842"/>
                  </a:lnTo>
                  <a:lnTo>
                    <a:pt x="5864274" y="160617"/>
                  </a:lnTo>
                  <a:lnTo>
                    <a:pt x="5887505" y="198538"/>
                  </a:lnTo>
                  <a:lnTo>
                    <a:pt x="5906186" y="239253"/>
                  </a:lnTo>
                  <a:lnTo>
                    <a:pt x="5919964" y="282411"/>
                  </a:lnTo>
                  <a:lnTo>
                    <a:pt x="5928488" y="327660"/>
                  </a:lnTo>
                  <a:lnTo>
                    <a:pt x="5931408" y="374650"/>
                  </a:lnTo>
                  <a:lnTo>
                    <a:pt x="5931408" y="1873237"/>
                  </a:lnTo>
                  <a:lnTo>
                    <a:pt x="5928488" y="1920234"/>
                  </a:lnTo>
                  <a:lnTo>
                    <a:pt x="5919964" y="1965489"/>
                  </a:lnTo>
                  <a:lnTo>
                    <a:pt x="5906186" y="2008650"/>
                  </a:lnTo>
                  <a:lnTo>
                    <a:pt x="5887505" y="2049368"/>
                  </a:lnTo>
                  <a:lnTo>
                    <a:pt x="5864274" y="2087290"/>
                  </a:lnTo>
                  <a:lnTo>
                    <a:pt x="5836844" y="2122065"/>
                  </a:lnTo>
                  <a:lnTo>
                    <a:pt x="5805565" y="2153343"/>
                  </a:lnTo>
                  <a:lnTo>
                    <a:pt x="5770790" y="2180773"/>
                  </a:lnTo>
                  <a:lnTo>
                    <a:pt x="5732869" y="2204002"/>
                  </a:lnTo>
                  <a:lnTo>
                    <a:pt x="5692154" y="2222681"/>
                  </a:lnTo>
                  <a:lnTo>
                    <a:pt x="5648996" y="2236457"/>
                  </a:lnTo>
                  <a:lnTo>
                    <a:pt x="5603747" y="2244980"/>
                  </a:lnTo>
                  <a:lnTo>
                    <a:pt x="5556758" y="2247900"/>
                  </a:lnTo>
                  <a:lnTo>
                    <a:pt x="374650" y="2247900"/>
                  </a:lnTo>
                  <a:lnTo>
                    <a:pt x="327660" y="2244980"/>
                  </a:lnTo>
                  <a:lnTo>
                    <a:pt x="282411" y="2236457"/>
                  </a:lnTo>
                  <a:lnTo>
                    <a:pt x="239253" y="2222681"/>
                  </a:lnTo>
                  <a:lnTo>
                    <a:pt x="198538" y="2204002"/>
                  </a:lnTo>
                  <a:lnTo>
                    <a:pt x="160617" y="2180773"/>
                  </a:lnTo>
                  <a:lnTo>
                    <a:pt x="125842" y="2153343"/>
                  </a:lnTo>
                  <a:lnTo>
                    <a:pt x="94563" y="2122065"/>
                  </a:lnTo>
                  <a:lnTo>
                    <a:pt x="67133" y="2087290"/>
                  </a:lnTo>
                  <a:lnTo>
                    <a:pt x="43902" y="2049368"/>
                  </a:lnTo>
                  <a:lnTo>
                    <a:pt x="25221" y="2008650"/>
                  </a:lnTo>
                  <a:lnTo>
                    <a:pt x="11443" y="1965489"/>
                  </a:lnTo>
                  <a:lnTo>
                    <a:pt x="2919" y="1920234"/>
                  </a:lnTo>
                  <a:lnTo>
                    <a:pt x="0" y="1873237"/>
                  </a:lnTo>
                  <a:lnTo>
                    <a:pt x="0" y="374650"/>
                  </a:lnTo>
                  <a:close/>
                </a:path>
              </a:pathLst>
            </a:custGeom>
            <a:ln w="12700">
              <a:solidFill>
                <a:srgbClr val="4471C4"/>
              </a:solidFill>
            </a:ln>
          </p:spPr>
          <p:txBody>
            <a:bodyPr wrap="square" lIns="0" tIns="0" rIns="0" bIns="0" rtlCol="0"/>
            <a:lstStyle/>
            <a:p>
              <a:endParaRPr dirty="0"/>
            </a:p>
          </p:txBody>
        </p:sp>
      </p:grpSp>
      <p:grpSp>
        <p:nvGrpSpPr>
          <p:cNvPr id="33" name="object 3">
            <a:extLst>
              <a:ext uri="{FF2B5EF4-FFF2-40B4-BE49-F238E27FC236}">
                <a16:creationId xmlns:a16="http://schemas.microsoft.com/office/drawing/2014/main" id="{DC887667-FAB3-4880-B5E8-311A7982393D}"/>
              </a:ext>
            </a:extLst>
          </p:cNvPr>
          <p:cNvGrpSpPr/>
          <p:nvPr/>
        </p:nvGrpSpPr>
        <p:grpSpPr>
          <a:xfrm>
            <a:off x="460775" y="1542859"/>
            <a:ext cx="8407781" cy="1784171"/>
            <a:chOff x="789813" y="1252727"/>
            <a:chExt cx="8407781" cy="1784171"/>
          </a:xfrm>
        </p:grpSpPr>
        <p:sp>
          <p:nvSpPr>
            <p:cNvPr id="34" name="object 4">
              <a:extLst>
                <a:ext uri="{FF2B5EF4-FFF2-40B4-BE49-F238E27FC236}">
                  <a16:creationId xmlns:a16="http://schemas.microsoft.com/office/drawing/2014/main" id="{3DB107F4-FF07-41C8-96DA-BC793ED1E573}"/>
                </a:ext>
              </a:extLst>
            </p:cNvPr>
            <p:cNvSpPr/>
            <p:nvPr/>
          </p:nvSpPr>
          <p:spPr>
            <a:xfrm>
              <a:off x="799754" y="1376986"/>
              <a:ext cx="2660904" cy="1277085"/>
            </a:xfrm>
            <a:prstGeom prst="rect">
              <a:avLst/>
            </a:prstGeom>
            <a:blipFill>
              <a:blip r:embed="rId3" cstate="print"/>
              <a:stretch>
                <a:fillRect/>
              </a:stretch>
            </a:blipFill>
          </p:spPr>
          <p:txBody>
            <a:bodyPr wrap="square" lIns="0" tIns="0" rIns="0" bIns="0" rtlCol="0"/>
            <a:lstStyle/>
            <a:p>
              <a:endParaRPr dirty="0"/>
            </a:p>
          </p:txBody>
        </p:sp>
        <p:sp>
          <p:nvSpPr>
            <p:cNvPr id="35" name="object 5">
              <a:extLst>
                <a:ext uri="{FF2B5EF4-FFF2-40B4-BE49-F238E27FC236}">
                  <a16:creationId xmlns:a16="http://schemas.microsoft.com/office/drawing/2014/main" id="{C60822A0-97A3-4093-ADCF-BEC2E710B34E}"/>
                </a:ext>
              </a:extLst>
            </p:cNvPr>
            <p:cNvSpPr/>
            <p:nvPr/>
          </p:nvSpPr>
          <p:spPr>
            <a:xfrm>
              <a:off x="789813" y="1359723"/>
              <a:ext cx="2661285" cy="1277086"/>
            </a:xfrm>
            <a:custGeom>
              <a:avLst/>
              <a:gdLst/>
              <a:ahLst/>
              <a:cxnLst/>
              <a:rect l="l" t="t" r="r" b="b"/>
              <a:pathLst>
                <a:path w="2661285" h="675639">
                  <a:moveTo>
                    <a:pt x="0" y="112522"/>
                  </a:moveTo>
                  <a:lnTo>
                    <a:pt x="8842" y="68740"/>
                  </a:lnTo>
                  <a:lnTo>
                    <a:pt x="32958" y="32972"/>
                  </a:lnTo>
                  <a:lnTo>
                    <a:pt x="68724" y="8848"/>
                  </a:lnTo>
                  <a:lnTo>
                    <a:pt x="112522" y="0"/>
                  </a:lnTo>
                  <a:lnTo>
                    <a:pt x="2548382" y="0"/>
                  </a:lnTo>
                  <a:lnTo>
                    <a:pt x="2592163" y="8848"/>
                  </a:lnTo>
                  <a:lnTo>
                    <a:pt x="2627931" y="32972"/>
                  </a:lnTo>
                  <a:lnTo>
                    <a:pt x="2652055" y="68740"/>
                  </a:lnTo>
                  <a:lnTo>
                    <a:pt x="2660904" y="112522"/>
                  </a:lnTo>
                  <a:lnTo>
                    <a:pt x="2660904" y="562610"/>
                  </a:lnTo>
                  <a:lnTo>
                    <a:pt x="2652055" y="606391"/>
                  </a:lnTo>
                  <a:lnTo>
                    <a:pt x="2627931" y="642159"/>
                  </a:lnTo>
                  <a:lnTo>
                    <a:pt x="2592163" y="666283"/>
                  </a:lnTo>
                  <a:lnTo>
                    <a:pt x="2548382" y="675132"/>
                  </a:lnTo>
                  <a:lnTo>
                    <a:pt x="112522" y="675132"/>
                  </a:lnTo>
                  <a:lnTo>
                    <a:pt x="68724" y="666283"/>
                  </a:lnTo>
                  <a:lnTo>
                    <a:pt x="32958" y="642159"/>
                  </a:lnTo>
                  <a:lnTo>
                    <a:pt x="8842" y="606391"/>
                  </a:lnTo>
                  <a:lnTo>
                    <a:pt x="0" y="562610"/>
                  </a:lnTo>
                  <a:lnTo>
                    <a:pt x="0" y="112522"/>
                  </a:lnTo>
                  <a:close/>
                </a:path>
              </a:pathLst>
            </a:custGeom>
            <a:ln w="6350">
              <a:solidFill>
                <a:srgbClr val="000000"/>
              </a:solidFill>
            </a:ln>
          </p:spPr>
          <p:txBody>
            <a:bodyPr wrap="square" lIns="0" tIns="0" rIns="0" bIns="0" rtlCol="0"/>
            <a:lstStyle/>
            <a:p>
              <a:endParaRPr dirty="0"/>
            </a:p>
          </p:txBody>
        </p:sp>
        <p:sp>
          <p:nvSpPr>
            <p:cNvPr id="38" name="object 8">
              <a:extLst>
                <a:ext uri="{FF2B5EF4-FFF2-40B4-BE49-F238E27FC236}">
                  <a16:creationId xmlns:a16="http://schemas.microsoft.com/office/drawing/2014/main" id="{365A54BF-5469-4281-AE54-42077733492B}"/>
                </a:ext>
              </a:extLst>
            </p:cNvPr>
            <p:cNvSpPr/>
            <p:nvPr/>
          </p:nvSpPr>
          <p:spPr>
            <a:xfrm>
              <a:off x="3803904" y="1252727"/>
              <a:ext cx="5393690" cy="1194761"/>
            </a:xfrm>
            <a:custGeom>
              <a:avLst/>
              <a:gdLst/>
              <a:ahLst/>
              <a:cxnLst/>
              <a:rect l="l" t="t" r="r" b="b"/>
              <a:pathLst>
                <a:path w="5393690" h="1327785">
                  <a:moveTo>
                    <a:pt x="5172202" y="0"/>
                  </a:moveTo>
                  <a:lnTo>
                    <a:pt x="221234" y="0"/>
                  </a:lnTo>
                  <a:lnTo>
                    <a:pt x="176650" y="4495"/>
                  </a:lnTo>
                  <a:lnTo>
                    <a:pt x="135124" y="17387"/>
                  </a:lnTo>
                  <a:lnTo>
                    <a:pt x="97544" y="37785"/>
                  </a:lnTo>
                  <a:lnTo>
                    <a:pt x="64801" y="64801"/>
                  </a:lnTo>
                  <a:lnTo>
                    <a:pt x="37785" y="97544"/>
                  </a:lnTo>
                  <a:lnTo>
                    <a:pt x="17387" y="135124"/>
                  </a:lnTo>
                  <a:lnTo>
                    <a:pt x="4495" y="176650"/>
                  </a:lnTo>
                  <a:lnTo>
                    <a:pt x="0" y="221234"/>
                  </a:lnTo>
                  <a:lnTo>
                    <a:pt x="0" y="1106170"/>
                  </a:lnTo>
                  <a:lnTo>
                    <a:pt x="4495" y="1150753"/>
                  </a:lnTo>
                  <a:lnTo>
                    <a:pt x="17387" y="1192279"/>
                  </a:lnTo>
                  <a:lnTo>
                    <a:pt x="37785" y="1229859"/>
                  </a:lnTo>
                  <a:lnTo>
                    <a:pt x="64801" y="1262602"/>
                  </a:lnTo>
                  <a:lnTo>
                    <a:pt x="97544" y="1289618"/>
                  </a:lnTo>
                  <a:lnTo>
                    <a:pt x="135124" y="1310016"/>
                  </a:lnTo>
                  <a:lnTo>
                    <a:pt x="176650" y="1322908"/>
                  </a:lnTo>
                  <a:lnTo>
                    <a:pt x="221234" y="1327404"/>
                  </a:lnTo>
                  <a:lnTo>
                    <a:pt x="5172202" y="1327404"/>
                  </a:lnTo>
                  <a:lnTo>
                    <a:pt x="5216785" y="1322908"/>
                  </a:lnTo>
                  <a:lnTo>
                    <a:pt x="5258311" y="1310016"/>
                  </a:lnTo>
                  <a:lnTo>
                    <a:pt x="5295891" y="1289618"/>
                  </a:lnTo>
                  <a:lnTo>
                    <a:pt x="5328634" y="1262602"/>
                  </a:lnTo>
                  <a:lnTo>
                    <a:pt x="5355650" y="1229859"/>
                  </a:lnTo>
                  <a:lnTo>
                    <a:pt x="5376048" y="1192279"/>
                  </a:lnTo>
                  <a:lnTo>
                    <a:pt x="5388940" y="1150753"/>
                  </a:lnTo>
                  <a:lnTo>
                    <a:pt x="5393436" y="1106170"/>
                  </a:lnTo>
                  <a:lnTo>
                    <a:pt x="5393436" y="221234"/>
                  </a:lnTo>
                  <a:lnTo>
                    <a:pt x="5388940" y="176650"/>
                  </a:lnTo>
                  <a:lnTo>
                    <a:pt x="5376048" y="135124"/>
                  </a:lnTo>
                  <a:lnTo>
                    <a:pt x="5355650" y="97544"/>
                  </a:lnTo>
                  <a:lnTo>
                    <a:pt x="5328634" y="64801"/>
                  </a:lnTo>
                  <a:lnTo>
                    <a:pt x="5295891" y="37785"/>
                  </a:lnTo>
                  <a:lnTo>
                    <a:pt x="5258311" y="17387"/>
                  </a:lnTo>
                  <a:lnTo>
                    <a:pt x="5216785" y="4495"/>
                  </a:lnTo>
                  <a:lnTo>
                    <a:pt x="5172202" y="0"/>
                  </a:lnTo>
                  <a:close/>
                </a:path>
              </a:pathLst>
            </a:custGeom>
            <a:solidFill>
              <a:srgbClr val="FFFFFF"/>
            </a:solidFill>
          </p:spPr>
          <p:txBody>
            <a:bodyPr wrap="square" lIns="0" tIns="0" rIns="0" bIns="0" rtlCol="0"/>
            <a:lstStyle/>
            <a:p>
              <a:endParaRPr dirty="0"/>
            </a:p>
          </p:txBody>
        </p:sp>
        <p:sp>
          <p:nvSpPr>
            <p:cNvPr id="39" name="object 9">
              <a:extLst>
                <a:ext uri="{FF2B5EF4-FFF2-40B4-BE49-F238E27FC236}">
                  <a16:creationId xmlns:a16="http://schemas.microsoft.com/office/drawing/2014/main" id="{0062A6B9-1CEA-420B-9F1E-B5A11D03B34F}"/>
                </a:ext>
              </a:extLst>
            </p:cNvPr>
            <p:cNvSpPr/>
            <p:nvPr/>
          </p:nvSpPr>
          <p:spPr>
            <a:xfrm>
              <a:off x="3803904" y="1252727"/>
              <a:ext cx="5393690" cy="1784171"/>
            </a:xfrm>
            <a:custGeom>
              <a:avLst/>
              <a:gdLst/>
              <a:ahLst/>
              <a:cxnLst/>
              <a:rect l="l" t="t" r="r" b="b"/>
              <a:pathLst>
                <a:path w="5393690" h="1327785">
                  <a:moveTo>
                    <a:pt x="0" y="221234"/>
                  </a:moveTo>
                  <a:lnTo>
                    <a:pt x="4495" y="176650"/>
                  </a:lnTo>
                  <a:lnTo>
                    <a:pt x="17387" y="135124"/>
                  </a:lnTo>
                  <a:lnTo>
                    <a:pt x="37785" y="97544"/>
                  </a:lnTo>
                  <a:lnTo>
                    <a:pt x="64801" y="64801"/>
                  </a:lnTo>
                  <a:lnTo>
                    <a:pt x="97544" y="37785"/>
                  </a:lnTo>
                  <a:lnTo>
                    <a:pt x="135124" y="17387"/>
                  </a:lnTo>
                  <a:lnTo>
                    <a:pt x="176650" y="4495"/>
                  </a:lnTo>
                  <a:lnTo>
                    <a:pt x="221234" y="0"/>
                  </a:lnTo>
                  <a:lnTo>
                    <a:pt x="5172202" y="0"/>
                  </a:lnTo>
                  <a:lnTo>
                    <a:pt x="5216785" y="4495"/>
                  </a:lnTo>
                  <a:lnTo>
                    <a:pt x="5258311" y="17387"/>
                  </a:lnTo>
                  <a:lnTo>
                    <a:pt x="5295891" y="37785"/>
                  </a:lnTo>
                  <a:lnTo>
                    <a:pt x="5328634" y="64801"/>
                  </a:lnTo>
                  <a:lnTo>
                    <a:pt x="5355650" y="97544"/>
                  </a:lnTo>
                  <a:lnTo>
                    <a:pt x="5376048" y="135124"/>
                  </a:lnTo>
                  <a:lnTo>
                    <a:pt x="5388940" y="176650"/>
                  </a:lnTo>
                  <a:lnTo>
                    <a:pt x="5393436" y="221234"/>
                  </a:lnTo>
                  <a:lnTo>
                    <a:pt x="5393436" y="1106170"/>
                  </a:lnTo>
                  <a:lnTo>
                    <a:pt x="5388940" y="1150753"/>
                  </a:lnTo>
                  <a:lnTo>
                    <a:pt x="5376048" y="1192279"/>
                  </a:lnTo>
                  <a:lnTo>
                    <a:pt x="5355650" y="1229859"/>
                  </a:lnTo>
                  <a:lnTo>
                    <a:pt x="5328634" y="1262602"/>
                  </a:lnTo>
                  <a:lnTo>
                    <a:pt x="5295891" y="1289618"/>
                  </a:lnTo>
                  <a:lnTo>
                    <a:pt x="5258311" y="1310016"/>
                  </a:lnTo>
                  <a:lnTo>
                    <a:pt x="5216785" y="1322908"/>
                  </a:lnTo>
                  <a:lnTo>
                    <a:pt x="5172202" y="1327404"/>
                  </a:lnTo>
                  <a:lnTo>
                    <a:pt x="221234" y="1327404"/>
                  </a:lnTo>
                  <a:lnTo>
                    <a:pt x="176650" y="1322908"/>
                  </a:lnTo>
                  <a:lnTo>
                    <a:pt x="135124" y="1310016"/>
                  </a:lnTo>
                  <a:lnTo>
                    <a:pt x="97544" y="1289618"/>
                  </a:lnTo>
                  <a:lnTo>
                    <a:pt x="64801" y="1262602"/>
                  </a:lnTo>
                  <a:lnTo>
                    <a:pt x="37785" y="1229859"/>
                  </a:lnTo>
                  <a:lnTo>
                    <a:pt x="17387" y="1192279"/>
                  </a:lnTo>
                  <a:lnTo>
                    <a:pt x="4495" y="1150753"/>
                  </a:lnTo>
                  <a:lnTo>
                    <a:pt x="0" y="1106170"/>
                  </a:lnTo>
                  <a:lnTo>
                    <a:pt x="0" y="221234"/>
                  </a:lnTo>
                  <a:close/>
                </a:path>
              </a:pathLst>
            </a:custGeom>
            <a:ln w="12700">
              <a:solidFill>
                <a:srgbClr val="EC7C30"/>
              </a:solidFill>
            </a:ln>
          </p:spPr>
          <p:txBody>
            <a:bodyPr wrap="square" lIns="0" tIns="0" rIns="0" bIns="0" rtlCol="0"/>
            <a:lstStyle/>
            <a:p>
              <a:endParaRPr/>
            </a:p>
          </p:txBody>
        </p:sp>
      </p:grpSp>
      <p:sp>
        <p:nvSpPr>
          <p:cNvPr id="40" name="object 10">
            <a:extLst>
              <a:ext uri="{FF2B5EF4-FFF2-40B4-BE49-F238E27FC236}">
                <a16:creationId xmlns:a16="http://schemas.microsoft.com/office/drawing/2014/main" id="{C4B50C5A-735B-43BB-B873-5E4688C389A1}"/>
              </a:ext>
            </a:extLst>
          </p:cNvPr>
          <p:cNvSpPr txBox="1"/>
          <p:nvPr/>
        </p:nvSpPr>
        <p:spPr>
          <a:xfrm>
            <a:off x="3668141" y="1579654"/>
            <a:ext cx="5106035" cy="1674817"/>
          </a:xfrm>
          <a:prstGeom prst="rect">
            <a:avLst/>
          </a:prstGeom>
        </p:spPr>
        <p:txBody>
          <a:bodyPr vert="horz" wrap="square" lIns="0" tIns="12700" rIns="0" bIns="0" rtlCol="0">
            <a:spAutoFit/>
          </a:bodyPr>
          <a:lstStyle/>
          <a:p>
            <a:pPr algn="just"/>
            <a:r>
              <a:rPr lang="es-PE" spc="-5" dirty="0">
                <a:latin typeface="Calibri"/>
                <a:cs typeface="Calibri"/>
              </a:rPr>
              <a:t>Las Entidades promueven el libre acceso y participación de los proveedores en los procesos de contratación que realicen, debiendo evitarse exigencias y formalidades costosas e innecesarias. Se encuentra prohibida la adopción de prácticas que limiten o afecten la libre concurrencia de proveedores.</a:t>
            </a:r>
            <a:endParaRPr lang="es-ES" spc="-5" dirty="0">
              <a:latin typeface="Calibri"/>
              <a:cs typeface="Calibri"/>
            </a:endParaRPr>
          </a:p>
        </p:txBody>
      </p:sp>
      <p:sp>
        <p:nvSpPr>
          <p:cNvPr id="41" name="object 22">
            <a:extLst>
              <a:ext uri="{FF2B5EF4-FFF2-40B4-BE49-F238E27FC236}">
                <a16:creationId xmlns:a16="http://schemas.microsoft.com/office/drawing/2014/main" id="{C38D3641-6627-4C4E-AEC7-3AA5790D2D87}"/>
              </a:ext>
            </a:extLst>
          </p:cNvPr>
          <p:cNvSpPr txBox="1"/>
          <p:nvPr/>
        </p:nvSpPr>
        <p:spPr>
          <a:xfrm>
            <a:off x="4267200" y="4670380"/>
            <a:ext cx="7500620" cy="2241639"/>
          </a:xfrm>
          <a:prstGeom prst="rect">
            <a:avLst/>
          </a:prstGeom>
        </p:spPr>
        <p:txBody>
          <a:bodyPr vert="horz" wrap="square" lIns="0" tIns="12700" rIns="0" bIns="0" rtlCol="0">
            <a:spAutoFit/>
          </a:bodyPr>
          <a:lstStyle/>
          <a:p>
            <a:pPr marL="12700" marR="5080" algn="just">
              <a:spcBef>
                <a:spcPts val="100"/>
              </a:spcBef>
            </a:pPr>
            <a:r>
              <a:rPr lang="es-PE" spc="-5" dirty="0">
                <a:latin typeface="Calibri"/>
                <a:cs typeface="Calibri"/>
              </a:rPr>
              <a:t>Todos los proveedores deben disponer de las mismas oportunidades para formular sus ofertas, encontrándose prohibida la existencia de privilegios o ventajas y, en consecuencia, el trato discriminatorio manifiesto o encubierto. Este principio exige que no se traten de manera diferente situaciones que son similares y que situaciones diferentes no sean tratadas de manera idéntica siempre que ese trato cuente con una justificación objetiva y razonable, favoreciendo el desarrollo de una competencia efectiva.</a:t>
            </a:r>
            <a:endParaRPr lang="es-ES" spc="-5" dirty="0">
              <a:latin typeface="Calibri"/>
              <a:cs typeface="Calibri"/>
            </a:endParaRPr>
          </a:p>
          <a:p>
            <a:pPr marL="12700" marR="5080" algn="just">
              <a:lnSpc>
                <a:spcPct val="100000"/>
              </a:lnSpc>
              <a:spcBef>
                <a:spcPts val="100"/>
              </a:spcBef>
            </a:pPr>
            <a:endParaRPr sz="1800" dirty="0">
              <a:latin typeface="Calibri"/>
              <a:cs typeface="Calibri"/>
            </a:endParaRPr>
          </a:p>
        </p:txBody>
      </p:sp>
      <p:sp>
        <p:nvSpPr>
          <p:cNvPr id="6" name="Rectángulo 5">
            <a:extLst>
              <a:ext uri="{FF2B5EF4-FFF2-40B4-BE49-F238E27FC236}">
                <a16:creationId xmlns:a16="http://schemas.microsoft.com/office/drawing/2014/main" id="{B39B3660-DCB6-4309-9F47-0E161BDCFCE6}"/>
              </a:ext>
            </a:extLst>
          </p:cNvPr>
          <p:cNvSpPr/>
          <p:nvPr/>
        </p:nvSpPr>
        <p:spPr>
          <a:xfrm>
            <a:off x="-103832" y="1783513"/>
            <a:ext cx="3810000" cy="954107"/>
          </a:xfrm>
          <a:prstGeom prst="rect">
            <a:avLst/>
          </a:prstGeom>
          <a:noFill/>
        </p:spPr>
        <p:txBody>
          <a:bodyPr wrap="square" lIns="91440" tIns="45720" rIns="91440" bIns="45720">
            <a:spAutoFit/>
          </a:bodyPr>
          <a:lstStyle/>
          <a:p>
            <a:pPr algn="ctr"/>
            <a:r>
              <a:rPr lang="es-E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LIBERTAD </a:t>
            </a:r>
            <a:r>
              <a:rPr lang="es-ES" sz="2800" b="1" spc="50" dirty="0">
                <a:ln w="9525" cmpd="sng">
                  <a:solidFill>
                    <a:schemeClr val="accent1"/>
                  </a:solidFill>
                  <a:prstDash val="solid"/>
                </a:ln>
                <a:solidFill>
                  <a:srgbClr val="70AD47">
                    <a:tint val="1000"/>
                  </a:srgbClr>
                </a:solidFill>
                <a:effectLst>
                  <a:glow rad="38100">
                    <a:schemeClr val="accent1">
                      <a:alpha val="40000"/>
                    </a:schemeClr>
                  </a:glow>
                </a:effectLst>
              </a:rPr>
              <a:t>DE CONCURRENCIA</a:t>
            </a:r>
          </a:p>
        </p:txBody>
      </p:sp>
      <p:sp>
        <p:nvSpPr>
          <p:cNvPr id="7" name="Rectángulo 6">
            <a:extLst>
              <a:ext uri="{FF2B5EF4-FFF2-40B4-BE49-F238E27FC236}">
                <a16:creationId xmlns:a16="http://schemas.microsoft.com/office/drawing/2014/main" id="{BA4ED098-6909-48CD-B841-5C76931FF58B}"/>
              </a:ext>
            </a:extLst>
          </p:cNvPr>
          <p:cNvSpPr/>
          <p:nvPr/>
        </p:nvSpPr>
        <p:spPr>
          <a:xfrm>
            <a:off x="384956" y="3775320"/>
            <a:ext cx="3538220" cy="523220"/>
          </a:xfrm>
          <a:prstGeom prst="rect">
            <a:avLst/>
          </a:prstGeom>
          <a:noFill/>
        </p:spPr>
        <p:txBody>
          <a:bodyPr wrap="square" lIns="91440" tIns="45720" rIns="91440" bIns="45720">
            <a:spAutoFit/>
          </a:bodyPr>
          <a:lstStyle/>
          <a:p>
            <a:pPr algn="ctr"/>
            <a:r>
              <a:rPr lang="es-ES" sz="2800" b="1" spc="50" dirty="0">
                <a:ln w="9525" cmpd="sng">
                  <a:solidFill>
                    <a:schemeClr val="accent1"/>
                  </a:solidFill>
                  <a:prstDash val="solid"/>
                </a:ln>
                <a:solidFill>
                  <a:srgbClr val="70AD47">
                    <a:tint val="1000"/>
                  </a:srgbClr>
                </a:solidFill>
                <a:effectLst>
                  <a:glow rad="38100">
                    <a:schemeClr val="accent1">
                      <a:alpha val="40000"/>
                    </a:schemeClr>
                  </a:glow>
                </a:effectLst>
              </a:rPr>
              <a:t>IGUALDAD DE TRATO</a:t>
            </a:r>
            <a:endParaRPr lang="es-E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26" name="Picture 2" descr="La Libertad de Concurrencia y la Competencia en la Contratación Pública de  la Ley 30225 – WTZ Consulting">
            <a:extLst>
              <a:ext uri="{FF2B5EF4-FFF2-40B4-BE49-F238E27FC236}">
                <a16:creationId xmlns:a16="http://schemas.microsoft.com/office/drawing/2014/main" id="{CDA62919-AE2F-4254-ACFC-339B6B249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831" y="1422030"/>
            <a:ext cx="28575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Madrid: nuevos talleres de sensibilización social para la igualdad de trato">
            <a:extLst>
              <a:ext uri="{FF2B5EF4-FFF2-40B4-BE49-F238E27FC236}">
                <a16:creationId xmlns:a16="http://schemas.microsoft.com/office/drawing/2014/main" id="{BC93C680-3770-4972-8166-38A4A922A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10" y="4579172"/>
            <a:ext cx="3306193" cy="1974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4258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 name="object 6">
            <a:extLst>
              <a:ext uri="{FF2B5EF4-FFF2-40B4-BE49-F238E27FC236}">
                <a16:creationId xmlns:a16="http://schemas.microsoft.com/office/drawing/2014/main" id="{32346E96-B06C-48E6-99E5-5417C94783C5}"/>
              </a:ext>
            </a:extLst>
          </p:cNvPr>
          <p:cNvGrpSpPr/>
          <p:nvPr/>
        </p:nvGrpSpPr>
        <p:grpSpPr>
          <a:xfrm>
            <a:off x="203769" y="1887428"/>
            <a:ext cx="9066786" cy="1982044"/>
            <a:chOff x="1039368" y="1514855"/>
            <a:chExt cx="9151620" cy="1982044"/>
          </a:xfrm>
        </p:grpSpPr>
        <p:sp>
          <p:nvSpPr>
            <p:cNvPr id="32" name="object 7">
              <a:extLst>
                <a:ext uri="{FF2B5EF4-FFF2-40B4-BE49-F238E27FC236}">
                  <a16:creationId xmlns:a16="http://schemas.microsoft.com/office/drawing/2014/main" id="{89793C7E-A8B3-4410-A5C1-78FF18FBDA07}"/>
                </a:ext>
              </a:extLst>
            </p:cNvPr>
            <p:cNvSpPr/>
            <p:nvPr/>
          </p:nvSpPr>
          <p:spPr>
            <a:xfrm>
              <a:off x="1039368" y="1514855"/>
              <a:ext cx="2897553" cy="675132"/>
            </a:xfrm>
            <a:prstGeom prst="rect">
              <a:avLst/>
            </a:prstGeom>
            <a:blipFill>
              <a:blip r:embed="rId2" cstate="print"/>
              <a:stretch>
                <a:fillRect/>
              </a:stretch>
            </a:blipFill>
          </p:spPr>
          <p:txBody>
            <a:bodyPr wrap="square" lIns="0" tIns="0" rIns="0" bIns="0" rtlCol="0"/>
            <a:lstStyle/>
            <a:p>
              <a:endParaRPr dirty="0"/>
            </a:p>
          </p:txBody>
        </p:sp>
        <p:sp>
          <p:nvSpPr>
            <p:cNvPr id="36" name="object 8">
              <a:extLst>
                <a:ext uri="{FF2B5EF4-FFF2-40B4-BE49-F238E27FC236}">
                  <a16:creationId xmlns:a16="http://schemas.microsoft.com/office/drawing/2014/main" id="{A16B6AE2-065D-458E-88EE-5A71AAF3597B}"/>
                </a:ext>
              </a:extLst>
            </p:cNvPr>
            <p:cNvSpPr/>
            <p:nvPr/>
          </p:nvSpPr>
          <p:spPr>
            <a:xfrm>
              <a:off x="1039368" y="1514855"/>
              <a:ext cx="2897553" cy="675640"/>
            </a:xfrm>
            <a:custGeom>
              <a:avLst/>
              <a:gdLst/>
              <a:ahLst/>
              <a:cxnLst/>
              <a:rect l="l" t="t" r="r" b="b"/>
              <a:pathLst>
                <a:path w="3296920" h="675639">
                  <a:moveTo>
                    <a:pt x="0" y="112522"/>
                  </a:moveTo>
                  <a:lnTo>
                    <a:pt x="8842" y="68740"/>
                  </a:lnTo>
                  <a:lnTo>
                    <a:pt x="32958" y="32972"/>
                  </a:lnTo>
                  <a:lnTo>
                    <a:pt x="68724" y="8848"/>
                  </a:lnTo>
                  <a:lnTo>
                    <a:pt x="112522" y="0"/>
                  </a:lnTo>
                  <a:lnTo>
                    <a:pt x="3183890" y="0"/>
                  </a:lnTo>
                  <a:lnTo>
                    <a:pt x="3227671" y="8848"/>
                  </a:lnTo>
                  <a:lnTo>
                    <a:pt x="3263439" y="32972"/>
                  </a:lnTo>
                  <a:lnTo>
                    <a:pt x="3287563" y="68740"/>
                  </a:lnTo>
                  <a:lnTo>
                    <a:pt x="3296412" y="112522"/>
                  </a:lnTo>
                  <a:lnTo>
                    <a:pt x="3296412" y="562610"/>
                  </a:lnTo>
                  <a:lnTo>
                    <a:pt x="3287563" y="606391"/>
                  </a:lnTo>
                  <a:lnTo>
                    <a:pt x="3263439" y="642159"/>
                  </a:lnTo>
                  <a:lnTo>
                    <a:pt x="3227671" y="666283"/>
                  </a:lnTo>
                  <a:lnTo>
                    <a:pt x="3183890" y="675132"/>
                  </a:lnTo>
                  <a:lnTo>
                    <a:pt x="112522" y="675132"/>
                  </a:lnTo>
                  <a:lnTo>
                    <a:pt x="68724" y="666283"/>
                  </a:lnTo>
                  <a:lnTo>
                    <a:pt x="32958" y="642159"/>
                  </a:lnTo>
                  <a:lnTo>
                    <a:pt x="8842" y="606391"/>
                  </a:lnTo>
                  <a:lnTo>
                    <a:pt x="0" y="562610"/>
                  </a:lnTo>
                  <a:lnTo>
                    <a:pt x="0" y="112522"/>
                  </a:lnTo>
                  <a:close/>
                </a:path>
              </a:pathLst>
            </a:custGeom>
            <a:ln w="6350">
              <a:solidFill>
                <a:srgbClr val="000000"/>
              </a:solidFill>
            </a:ln>
          </p:spPr>
          <p:txBody>
            <a:bodyPr wrap="square" lIns="0" tIns="0" rIns="0" bIns="0" rtlCol="0"/>
            <a:lstStyle/>
            <a:p>
              <a:endParaRPr/>
            </a:p>
          </p:txBody>
        </p:sp>
        <p:sp>
          <p:nvSpPr>
            <p:cNvPr id="43" name="object 11">
              <a:extLst>
                <a:ext uri="{FF2B5EF4-FFF2-40B4-BE49-F238E27FC236}">
                  <a16:creationId xmlns:a16="http://schemas.microsoft.com/office/drawing/2014/main" id="{40EEC770-365A-4AC7-AAC6-D9A5E33B76E8}"/>
                </a:ext>
              </a:extLst>
            </p:cNvPr>
            <p:cNvSpPr/>
            <p:nvPr/>
          </p:nvSpPr>
          <p:spPr>
            <a:xfrm>
              <a:off x="4399788" y="1514855"/>
              <a:ext cx="5791200" cy="1633855"/>
            </a:xfrm>
            <a:custGeom>
              <a:avLst/>
              <a:gdLst/>
              <a:ahLst/>
              <a:cxnLst/>
              <a:rect l="l" t="t" r="r" b="b"/>
              <a:pathLst>
                <a:path w="5791200" h="1633855">
                  <a:moveTo>
                    <a:pt x="5518912" y="0"/>
                  </a:moveTo>
                  <a:lnTo>
                    <a:pt x="272288" y="0"/>
                  </a:lnTo>
                  <a:lnTo>
                    <a:pt x="223347" y="4387"/>
                  </a:lnTo>
                  <a:lnTo>
                    <a:pt x="177282" y="17036"/>
                  </a:lnTo>
                  <a:lnTo>
                    <a:pt x="134864" y="37178"/>
                  </a:lnTo>
                  <a:lnTo>
                    <a:pt x="96861" y="64042"/>
                  </a:lnTo>
                  <a:lnTo>
                    <a:pt x="64042" y="96861"/>
                  </a:lnTo>
                  <a:lnTo>
                    <a:pt x="37178" y="134864"/>
                  </a:lnTo>
                  <a:lnTo>
                    <a:pt x="17036" y="177282"/>
                  </a:lnTo>
                  <a:lnTo>
                    <a:pt x="4387" y="223347"/>
                  </a:lnTo>
                  <a:lnTo>
                    <a:pt x="0" y="272288"/>
                  </a:lnTo>
                  <a:lnTo>
                    <a:pt x="0" y="1361440"/>
                  </a:lnTo>
                  <a:lnTo>
                    <a:pt x="4387" y="1410380"/>
                  </a:lnTo>
                  <a:lnTo>
                    <a:pt x="17036" y="1456445"/>
                  </a:lnTo>
                  <a:lnTo>
                    <a:pt x="37178" y="1498863"/>
                  </a:lnTo>
                  <a:lnTo>
                    <a:pt x="64042" y="1536866"/>
                  </a:lnTo>
                  <a:lnTo>
                    <a:pt x="96861" y="1569685"/>
                  </a:lnTo>
                  <a:lnTo>
                    <a:pt x="134864" y="1596549"/>
                  </a:lnTo>
                  <a:lnTo>
                    <a:pt x="177282" y="1616691"/>
                  </a:lnTo>
                  <a:lnTo>
                    <a:pt x="223347" y="1629340"/>
                  </a:lnTo>
                  <a:lnTo>
                    <a:pt x="272288" y="1633728"/>
                  </a:lnTo>
                  <a:lnTo>
                    <a:pt x="5518912" y="1633728"/>
                  </a:lnTo>
                  <a:lnTo>
                    <a:pt x="5567852" y="1629340"/>
                  </a:lnTo>
                  <a:lnTo>
                    <a:pt x="5613917" y="1616691"/>
                  </a:lnTo>
                  <a:lnTo>
                    <a:pt x="5656335" y="1596549"/>
                  </a:lnTo>
                  <a:lnTo>
                    <a:pt x="5694338" y="1569685"/>
                  </a:lnTo>
                  <a:lnTo>
                    <a:pt x="5727157" y="1536866"/>
                  </a:lnTo>
                  <a:lnTo>
                    <a:pt x="5754021" y="1498863"/>
                  </a:lnTo>
                  <a:lnTo>
                    <a:pt x="5774163" y="1456445"/>
                  </a:lnTo>
                  <a:lnTo>
                    <a:pt x="5786812" y="1410380"/>
                  </a:lnTo>
                  <a:lnTo>
                    <a:pt x="5791200" y="1361440"/>
                  </a:lnTo>
                  <a:lnTo>
                    <a:pt x="5791200" y="272288"/>
                  </a:lnTo>
                  <a:lnTo>
                    <a:pt x="5786812" y="223347"/>
                  </a:lnTo>
                  <a:lnTo>
                    <a:pt x="5774163" y="177282"/>
                  </a:lnTo>
                  <a:lnTo>
                    <a:pt x="5754021" y="134864"/>
                  </a:lnTo>
                  <a:lnTo>
                    <a:pt x="5727157" y="96861"/>
                  </a:lnTo>
                  <a:lnTo>
                    <a:pt x="5694338" y="64042"/>
                  </a:lnTo>
                  <a:lnTo>
                    <a:pt x="5656335" y="37178"/>
                  </a:lnTo>
                  <a:lnTo>
                    <a:pt x="5613917" y="17036"/>
                  </a:lnTo>
                  <a:lnTo>
                    <a:pt x="5567852" y="4387"/>
                  </a:lnTo>
                  <a:lnTo>
                    <a:pt x="5518912" y="0"/>
                  </a:lnTo>
                  <a:close/>
                </a:path>
              </a:pathLst>
            </a:custGeom>
            <a:solidFill>
              <a:srgbClr val="FFFFFF"/>
            </a:solidFill>
          </p:spPr>
          <p:txBody>
            <a:bodyPr wrap="square" lIns="0" tIns="0" rIns="0" bIns="0" rtlCol="0"/>
            <a:lstStyle/>
            <a:p>
              <a:endParaRPr dirty="0"/>
            </a:p>
          </p:txBody>
        </p:sp>
        <p:sp>
          <p:nvSpPr>
            <p:cNvPr id="44" name="object 12">
              <a:extLst>
                <a:ext uri="{FF2B5EF4-FFF2-40B4-BE49-F238E27FC236}">
                  <a16:creationId xmlns:a16="http://schemas.microsoft.com/office/drawing/2014/main" id="{BB0FA15F-ADA4-4086-9232-E082B0745344}"/>
                </a:ext>
              </a:extLst>
            </p:cNvPr>
            <p:cNvSpPr/>
            <p:nvPr/>
          </p:nvSpPr>
          <p:spPr>
            <a:xfrm>
              <a:off x="4091129" y="1724418"/>
              <a:ext cx="5791200" cy="1772481"/>
            </a:xfrm>
            <a:custGeom>
              <a:avLst/>
              <a:gdLst/>
              <a:ahLst/>
              <a:cxnLst/>
              <a:rect l="l" t="t" r="r" b="b"/>
              <a:pathLst>
                <a:path w="5791200" h="1633855">
                  <a:moveTo>
                    <a:pt x="0" y="272288"/>
                  </a:moveTo>
                  <a:lnTo>
                    <a:pt x="4387" y="223347"/>
                  </a:lnTo>
                  <a:lnTo>
                    <a:pt x="17036" y="177282"/>
                  </a:lnTo>
                  <a:lnTo>
                    <a:pt x="37178" y="134864"/>
                  </a:lnTo>
                  <a:lnTo>
                    <a:pt x="64042" y="96861"/>
                  </a:lnTo>
                  <a:lnTo>
                    <a:pt x="96861" y="64042"/>
                  </a:lnTo>
                  <a:lnTo>
                    <a:pt x="134864" y="37178"/>
                  </a:lnTo>
                  <a:lnTo>
                    <a:pt x="177282" y="17036"/>
                  </a:lnTo>
                  <a:lnTo>
                    <a:pt x="223347" y="4387"/>
                  </a:lnTo>
                  <a:lnTo>
                    <a:pt x="272288" y="0"/>
                  </a:lnTo>
                  <a:lnTo>
                    <a:pt x="5518912" y="0"/>
                  </a:lnTo>
                  <a:lnTo>
                    <a:pt x="5567852" y="4387"/>
                  </a:lnTo>
                  <a:lnTo>
                    <a:pt x="5613917" y="17036"/>
                  </a:lnTo>
                  <a:lnTo>
                    <a:pt x="5656335" y="37178"/>
                  </a:lnTo>
                  <a:lnTo>
                    <a:pt x="5694338" y="64042"/>
                  </a:lnTo>
                  <a:lnTo>
                    <a:pt x="5727157" y="96861"/>
                  </a:lnTo>
                  <a:lnTo>
                    <a:pt x="5754021" y="134864"/>
                  </a:lnTo>
                  <a:lnTo>
                    <a:pt x="5774163" y="177282"/>
                  </a:lnTo>
                  <a:lnTo>
                    <a:pt x="5786812" y="223347"/>
                  </a:lnTo>
                  <a:lnTo>
                    <a:pt x="5791200" y="272288"/>
                  </a:lnTo>
                  <a:lnTo>
                    <a:pt x="5791200" y="1361440"/>
                  </a:lnTo>
                  <a:lnTo>
                    <a:pt x="5786812" y="1410380"/>
                  </a:lnTo>
                  <a:lnTo>
                    <a:pt x="5774163" y="1456445"/>
                  </a:lnTo>
                  <a:lnTo>
                    <a:pt x="5754021" y="1498863"/>
                  </a:lnTo>
                  <a:lnTo>
                    <a:pt x="5727157" y="1536866"/>
                  </a:lnTo>
                  <a:lnTo>
                    <a:pt x="5694338" y="1569685"/>
                  </a:lnTo>
                  <a:lnTo>
                    <a:pt x="5656335" y="1596549"/>
                  </a:lnTo>
                  <a:lnTo>
                    <a:pt x="5613917" y="1616691"/>
                  </a:lnTo>
                  <a:lnTo>
                    <a:pt x="5567852" y="1629340"/>
                  </a:lnTo>
                  <a:lnTo>
                    <a:pt x="5518912" y="1633728"/>
                  </a:lnTo>
                  <a:lnTo>
                    <a:pt x="272288" y="1633728"/>
                  </a:lnTo>
                  <a:lnTo>
                    <a:pt x="223347" y="1629340"/>
                  </a:lnTo>
                  <a:lnTo>
                    <a:pt x="177282" y="1616691"/>
                  </a:lnTo>
                  <a:lnTo>
                    <a:pt x="134864" y="1596549"/>
                  </a:lnTo>
                  <a:lnTo>
                    <a:pt x="96861" y="1569685"/>
                  </a:lnTo>
                  <a:lnTo>
                    <a:pt x="64042" y="1536866"/>
                  </a:lnTo>
                  <a:lnTo>
                    <a:pt x="37178" y="1498863"/>
                  </a:lnTo>
                  <a:lnTo>
                    <a:pt x="17036" y="1456445"/>
                  </a:lnTo>
                  <a:lnTo>
                    <a:pt x="4387" y="1410380"/>
                  </a:lnTo>
                  <a:lnTo>
                    <a:pt x="0" y="1361440"/>
                  </a:lnTo>
                  <a:lnTo>
                    <a:pt x="0" y="272288"/>
                  </a:lnTo>
                  <a:close/>
                </a:path>
              </a:pathLst>
            </a:custGeom>
            <a:ln w="12700">
              <a:solidFill>
                <a:srgbClr val="EC7C30"/>
              </a:solidFill>
            </a:ln>
          </p:spPr>
          <p:txBody>
            <a:bodyPr wrap="square" lIns="0" tIns="0" rIns="0" bIns="0" rtlCol="0"/>
            <a:lstStyle/>
            <a:p>
              <a:endParaRPr/>
            </a:p>
          </p:txBody>
        </p:sp>
      </p:grpSp>
      <p:sp>
        <p:nvSpPr>
          <p:cNvPr id="45" name="object 13">
            <a:extLst>
              <a:ext uri="{FF2B5EF4-FFF2-40B4-BE49-F238E27FC236}">
                <a16:creationId xmlns:a16="http://schemas.microsoft.com/office/drawing/2014/main" id="{969E4815-2818-47E6-90BC-0E49946452AE}"/>
              </a:ext>
            </a:extLst>
          </p:cNvPr>
          <p:cNvSpPr txBox="1"/>
          <p:nvPr/>
        </p:nvSpPr>
        <p:spPr>
          <a:xfrm>
            <a:off x="3367693" y="2182814"/>
            <a:ext cx="5473700" cy="1674817"/>
          </a:xfrm>
          <a:prstGeom prst="rect">
            <a:avLst/>
          </a:prstGeom>
        </p:spPr>
        <p:txBody>
          <a:bodyPr vert="horz" wrap="square" lIns="0" tIns="12700" rIns="0" bIns="0" rtlCol="0">
            <a:spAutoFit/>
          </a:bodyPr>
          <a:lstStyle/>
          <a:p>
            <a:pPr marL="12700" marR="5080" algn="just">
              <a:spcBef>
                <a:spcPts val="100"/>
              </a:spcBef>
            </a:pPr>
            <a:r>
              <a:rPr lang="es-PE" spc="-5" dirty="0">
                <a:latin typeface="Calibri"/>
                <a:cs typeface="Calibri"/>
              </a:rPr>
              <a:t>Entidades proporcionan información clara y coherente con el fin de que el proceso de contratación sea comprendido por los proveedores garantizando la libertad de concurrencia, y se desarrolle bajo condiciones de igualdad de trato, objetividad e imparcialidad. Este principio respeta las excepciones establecidas en el ordenamiento jurídico. </a:t>
            </a:r>
            <a:endParaRPr lang="es-ES" spc="-5" dirty="0">
              <a:latin typeface="Calibri"/>
              <a:cs typeface="Calibri"/>
            </a:endParaRPr>
          </a:p>
        </p:txBody>
      </p:sp>
      <p:grpSp>
        <p:nvGrpSpPr>
          <p:cNvPr id="46" name="object 14">
            <a:extLst>
              <a:ext uri="{FF2B5EF4-FFF2-40B4-BE49-F238E27FC236}">
                <a16:creationId xmlns:a16="http://schemas.microsoft.com/office/drawing/2014/main" id="{D8845230-44A2-4CBD-83D2-AB6BC426F233}"/>
              </a:ext>
            </a:extLst>
          </p:cNvPr>
          <p:cNvGrpSpPr/>
          <p:nvPr/>
        </p:nvGrpSpPr>
        <p:grpSpPr>
          <a:xfrm>
            <a:off x="334400" y="4982865"/>
            <a:ext cx="9611130" cy="1526596"/>
            <a:chOff x="579858" y="4579846"/>
            <a:chExt cx="9611130" cy="1526596"/>
          </a:xfrm>
        </p:grpSpPr>
        <p:sp>
          <p:nvSpPr>
            <p:cNvPr id="47" name="object 15">
              <a:extLst>
                <a:ext uri="{FF2B5EF4-FFF2-40B4-BE49-F238E27FC236}">
                  <a16:creationId xmlns:a16="http://schemas.microsoft.com/office/drawing/2014/main" id="{35450AA2-53B9-433F-8E35-039572723669}"/>
                </a:ext>
              </a:extLst>
            </p:cNvPr>
            <p:cNvSpPr/>
            <p:nvPr/>
          </p:nvSpPr>
          <p:spPr>
            <a:xfrm>
              <a:off x="601128" y="5376077"/>
              <a:ext cx="2211154" cy="675132"/>
            </a:xfrm>
            <a:prstGeom prst="rect">
              <a:avLst/>
            </a:prstGeom>
            <a:blipFill>
              <a:blip r:embed="rId3" cstate="print"/>
              <a:stretch>
                <a:fillRect/>
              </a:stretch>
            </a:blipFill>
          </p:spPr>
          <p:txBody>
            <a:bodyPr wrap="square" lIns="0" tIns="0" rIns="0" bIns="0" rtlCol="0"/>
            <a:lstStyle/>
            <a:p>
              <a:endParaRPr dirty="0"/>
            </a:p>
          </p:txBody>
        </p:sp>
        <p:sp>
          <p:nvSpPr>
            <p:cNvPr id="48" name="object 16">
              <a:extLst>
                <a:ext uri="{FF2B5EF4-FFF2-40B4-BE49-F238E27FC236}">
                  <a16:creationId xmlns:a16="http://schemas.microsoft.com/office/drawing/2014/main" id="{186BD228-2050-47DA-AEAD-CF8422EFA230}"/>
                </a:ext>
              </a:extLst>
            </p:cNvPr>
            <p:cNvSpPr/>
            <p:nvPr/>
          </p:nvSpPr>
          <p:spPr>
            <a:xfrm>
              <a:off x="579858" y="5375569"/>
              <a:ext cx="2211154" cy="675640"/>
            </a:xfrm>
            <a:custGeom>
              <a:avLst/>
              <a:gdLst/>
              <a:ahLst/>
              <a:cxnLst/>
              <a:rect l="l" t="t" r="r" b="b"/>
              <a:pathLst>
                <a:path w="3296920" h="675639">
                  <a:moveTo>
                    <a:pt x="0" y="112521"/>
                  </a:moveTo>
                  <a:lnTo>
                    <a:pt x="8842" y="68740"/>
                  </a:lnTo>
                  <a:lnTo>
                    <a:pt x="32958" y="32972"/>
                  </a:lnTo>
                  <a:lnTo>
                    <a:pt x="68724" y="8848"/>
                  </a:lnTo>
                  <a:lnTo>
                    <a:pt x="112522" y="0"/>
                  </a:lnTo>
                  <a:lnTo>
                    <a:pt x="3183890" y="0"/>
                  </a:lnTo>
                  <a:lnTo>
                    <a:pt x="3227671" y="8848"/>
                  </a:lnTo>
                  <a:lnTo>
                    <a:pt x="3263439" y="32972"/>
                  </a:lnTo>
                  <a:lnTo>
                    <a:pt x="3287563" y="68740"/>
                  </a:lnTo>
                  <a:lnTo>
                    <a:pt x="3296412" y="112521"/>
                  </a:lnTo>
                  <a:lnTo>
                    <a:pt x="3296412" y="562610"/>
                  </a:lnTo>
                  <a:lnTo>
                    <a:pt x="3287563" y="606391"/>
                  </a:lnTo>
                  <a:lnTo>
                    <a:pt x="3263439" y="642159"/>
                  </a:lnTo>
                  <a:lnTo>
                    <a:pt x="3227671" y="666283"/>
                  </a:lnTo>
                  <a:lnTo>
                    <a:pt x="3183890" y="675132"/>
                  </a:lnTo>
                  <a:lnTo>
                    <a:pt x="112522" y="675132"/>
                  </a:lnTo>
                  <a:lnTo>
                    <a:pt x="68724" y="666283"/>
                  </a:lnTo>
                  <a:lnTo>
                    <a:pt x="32958" y="642159"/>
                  </a:lnTo>
                  <a:lnTo>
                    <a:pt x="8842" y="606391"/>
                  </a:lnTo>
                  <a:lnTo>
                    <a:pt x="0" y="562610"/>
                  </a:lnTo>
                  <a:lnTo>
                    <a:pt x="0" y="112521"/>
                  </a:lnTo>
                  <a:close/>
                </a:path>
              </a:pathLst>
            </a:custGeom>
            <a:ln w="6350">
              <a:solidFill>
                <a:srgbClr val="000000"/>
              </a:solidFill>
            </a:ln>
          </p:spPr>
          <p:txBody>
            <a:bodyPr wrap="square" lIns="0" tIns="0" rIns="0" bIns="0" rtlCol="0"/>
            <a:lstStyle/>
            <a:p>
              <a:endParaRPr/>
            </a:p>
          </p:txBody>
        </p:sp>
        <p:sp>
          <p:nvSpPr>
            <p:cNvPr id="51" name="object 19">
              <a:extLst>
                <a:ext uri="{FF2B5EF4-FFF2-40B4-BE49-F238E27FC236}">
                  <a16:creationId xmlns:a16="http://schemas.microsoft.com/office/drawing/2014/main" id="{3D43507A-4177-4AD3-A558-8A4D219BAB5B}"/>
                </a:ext>
              </a:extLst>
            </p:cNvPr>
            <p:cNvSpPr/>
            <p:nvPr/>
          </p:nvSpPr>
          <p:spPr>
            <a:xfrm>
              <a:off x="4399788" y="4579846"/>
              <a:ext cx="5791200" cy="1526596"/>
            </a:xfrm>
            <a:custGeom>
              <a:avLst/>
              <a:gdLst/>
              <a:ahLst/>
              <a:cxnLst/>
              <a:rect l="l" t="t" r="r" b="b"/>
              <a:pathLst>
                <a:path w="5791200" h="2247900">
                  <a:moveTo>
                    <a:pt x="5416550" y="0"/>
                  </a:moveTo>
                  <a:lnTo>
                    <a:pt x="374650" y="0"/>
                  </a:lnTo>
                  <a:lnTo>
                    <a:pt x="327660" y="2919"/>
                  </a:lnTo>
                  <a:lnTo>
                    <a:pt x="282411" y="11443"/>
                  </a:lnTo>
                  <a:lnTo>
                    <a:pt x="239253" y="25221"/>
                  </a:lnTo>
                  <a:lnTo>
                    <a:pt x="198538" y="43902"/>
                  </a:lnTo>
                  <a:lnTo>
                    <a:pt x="160617" y="67133"/>
                  </a:lnTo>
                  <a:lnTo>
                    <a:pt x="125842" y="94563"/>
                  </a:lnTo>
                  <a:lnTo>
                    <a:pt x="94563" y="125842"/>
                  </a:lnTo>
                  <a:lnTo>
                    <a:pt x="67133" y="160617"/>
                  </a:lnTo>
                  <a:lnTo>
                    <a:pt x="43902" y="198538"/>
                  </a:lnTo>
                  <a:lnTo>
                    <a:pt x="25221" y="239253"/>
                  </a:lnTo>
                  <a:lnTo>
                    <a:pt x="11443" y="282411"/>
                  </a:lnTo>
                  <a:lnTo>
                    <a:pt x="2919" y="327660"/>
                  </a:lnTo>
                  <a:lnTo>
                    <a:pt x="0" y="374650"/>
                  </a:lnTo>
                  <a:lnTo>
                    <a:pt x="0" y="1873250"/>
                  </a:lnTo>
                  <a:lnTo>
                    <a:pt x="2919" y="1920244"/>
                  </a:lnTo>
                  <a:lnTo>
                    <a:pt x="11443" y="1965496"/>
                  </a:lnTo>
                  <a:lnTo>
                    <a:pt x="25221" y="2008656"/>
                  </a:lnTo>
                  <a:lnTo>
                    <a:pt x="43902" y="2049372"/>
                  </a:lnTo>
                  <a:lnTo>
                    <a:pt x="67133" y="2087293"/>
                  </a:lnTo>
                  <a:lnTo>
                    <a:pt x="94563" y="2122067"/>
                  </a:lnTo>
                  <a:lnTo>
                    <a:pt x="125842" y="2153345"/>
                  </a:lnTo>
                  <a:lnTo>
                    <a:pt x="160617" y="2180773"/>
                  </a:lnTo>
                  <a:lnTo>
                    <a:pt x="198538" y="2204002"/>
                  </a:lnTo>
                  <a:lnTo>
                    <a:pt x="239253" y="2222681"/>
                  </a:lnTo>
                  <a:lnTo>
                    <a:pt x="282411" y="2236457"/>
                  </a:lnTo>
                  <a:lnTo>
                    <a:pt x="327660" y="2244980"/>
                  </a:lnTo>
                  <a:lnTo>
                    <a:pt x="374650" y="2247900"/>
                  </a:lnTo>
                  <a:lnTo>
                    <a:pt x="5416550" y="2247900"/>
                  </a:lnTo>
                  <a:lnTo>
                    <a:pt x="5463539" y="2244980"/>
                  </a:lnTo>
                  <a:lnTo>
                    <a:pt x="5508788" y="2236457"/>
                  </a:lnTo>
                  <a:lnTo>
                    <a:pt x="5551946" y="2222681"/>
                  </a:lnTo>
                  <a:lnTo>
                    <a:pt x="5592661" y="2204002"/>
                  </a:lnTo>
                  <a:lnTo>
                    <a:pt x="5630582" y="2180773"/>
                  </a:lnTo>
                  <a:lnTo>
                    <a:pt x="5665357" y="2153345"/>
                  </a:lnTo>
                  <a:lnTo>
                    <a:pt x="5696636" y="2122067"/>
                  </a:lnTo>
                  <a:lnTo>
                    <a:pt x="5724066" y="2087293"/>
                  </a:lnTo>
                  <a:lnTo>
                    <a:pt x="5747297" y="2049372"/>
                  </a:lnTo>
                  <a:lnTo>
                    <a:pt x="5765978" y="2008656"/>
                  </a:lnTo>
                  <a:lnTo>
                    <a:pt x="5779756" y="1965496"/>
                  </a:lnTo>
                  <a:lnTo>
                    <a:pt x="5788280" y="1920244"/>
                  </a:lnTo>
                  <a:lnTo>
                    <a:pt x="5791200" y="1873250"/>
                  </a:lnTo>
                  <a:lnTo>
                    <a:pt x="5791200" y="374650"/>
                  </a:lnTo>
                  <a:lnTo>
                    <a:pt x="5788280" y="327660"/>
                  </a:lnTo>
                  <a:lnTo>
                    <a:pt x="5779756" y="282411"/>
                  </a:lnTo>
                  <a:lnTo>
                    <a:pt x="5765978" y="239253"/>
                  </a:lnTo>
                  <a:lnTo>
                    <a:pt x="5747297" y="198538"/>
                  </a:lnTo>
                  <a:lnTo>
                    <a:pt x="5724066" y="160617"/>
                  </a:lnTo>
                  <a:lnTo>
                    <a:pt x="5696636" y="125842"/>
                  </a:lnTo>
                  <a:lnTo>
                    <a:pt x="5665357" y="94563"/>
                  </a:lnTo>
                  <a:lnTo>
                    <a:pt x="5630582" y="67133"/>
                  </a:lnTo>
                  <a:lnTo>
                    <a:pt x="5592661" y="43902"/>
                  </a:lnTo>
                  <a:lnTo>
                    <a:pt x="5551946" y="25221"/>
                  </a:lnTo>
                  <a:lnTo>
                    <a:pt x="5508788" y="11443"/>
                  </a:lnTo>
                  <a:lnTo>
                    <a:pt x="5463539" y="2919"/>
                  </a:lnTo>
                  <a:lnTo>
                    <a:pt x="5416550" y="0"/>
                  </a:lnTo>
                  <a:close/>
                </a:path>
              </a:pathLst>
            </a:custGeom>
            <a:solidFill>
              <a:srgbClr val="FFFFFF"/>
            </a:solidFill>
          </p:spPr>
          <p:txBody>
            <a:bodyPr wrap="square" lIns="0" tIns="0" rIns="0" bIns="0" rtlCol="0"/>
            <a:lstStyle/>
            <a:p>
              <a:endParaRPr dirty="0"/>
            </a:p>
          </p:txBody>
        </p:sp>
        <p:sp>
          <p:nvSpPr>
            <p:cNvPr id="52" name="object 20">
              <a:extLst>
                <a:ext uri="{FF2B5EF4-FFF2-40B4-BE49-F238E27FC236}">
                  <a16:creationId xmlns:a16="http://schemas.microsoft.com/office/drawing/2014/main" id="{0EEA0B34-FF32-4981-BF4E-3D954B4EF4C3}"/>
                </a:ext>
              </a:extLst>
            </p:cNvPr>
            <p:cNvSpPr/>
            <p:nvPr/>
          </p:nvSpPr>
          <p:spPr>
            <a:xfrm>
              <a:off x="3307137" y="4579846"/>
              <a:ext cx="5791200" cy="1526596"/>
            </a:xfrm>
            <a:custGeom>
              <a:avLst/>
              <a:gdLst/>
              <a:ahLst/>
              <a:cxnLst/>
              <a:rect l="l" t="t" r="r" b="b"/>
              <a:pathLst>
                <a:path w="5791200" h="2247900">
                  <a:moveTo>
                    <a:pt x="0" y="374650"/>
                  </a:moveTo>
                  <a:lnTo>
                    <a:pt x="2919" y="327660"/>
                  </a:lnTo>
                  <a:lnTo>
                    <a:pt x="11443" y="282411"/>
                  </a:lnTo>
                  <a:lnTo>
                    <a:pt x="25221" y="239253"/>
                  </a:lnTo>
                  <a:lnTo>
                    <a:pt x="43902" y="198538"/>
                  </a:lnTo>
                  <a:lnTo>
                    <a:pt x="67133" y="160617"/>
                  </a:lnTo>
                  <a:lnTo>
                    <a:pt x="94563" y="125842"/>
                  </a:lnTo>
                  <a:lnTo>
                    <a:pt x="125842" y="94563"/>
                  </a:lnTo>
                  <a:lnTo>
                    <a:pt x="160617" y="67133"/>
                  </a:lnTo>
                  <a:lnTo>
                    <a:pt x="198538" y="43902"/>
                  </a:lnTo>
                  <a:lnTo>
                    <a:pt x="239253" y="25221"/>
                  </a:lnTo>
                  <a:lnTo>
                    <a:pt x="282411" y="11443"/>
                  </a:lnTo>
                  <a:lnTo>
                    <a:pt x="327660" y="2919"/>
                  </a:lnTo>
                  <a:lnTo>
                    <a:pt x="374650" y="0"/>
                  </a:lnTo>
                  <a:lnTo>
                    <a:pt x="5416550" y="0"/>
                  </a:lnTo>
                  <a:lnTo>
                    <a:pt x="5463539" y="2919"/>
                  </a:lnTo>
                  <a:lnTo>
                    <a:pt x="5508788" y="11443"/>
                  </a:lnTo>
                  <a:lnTo>
                    <a:pt x="5551946" y="25221"/>
                  </a:lnTo>
                  <a:lnTo>
                    <a:pt x="5592661" y="43902"/>
                  </a:lnTo>
                  <a:lnTo>
                    <a:pt x="5630582" y="67133"/>
                  </a:lnTo>
                  <a:lnTo>
                    <a:pt x="5665357" y="94563"/>
                  </a:lnTo>
                  <a:lnTo>
                    <a:pt x="5696636" y="125842"/>
                  </a:lnTo>
                  <a:lnTo>
                    <a:pt x="5724066" y="160617"/>
                  </a:lnTo>
                  <a:lnTo>
                    <a:pt x="5747297" y="198538"/>
                  </a:lnTo>
                  <a:lnTo>
                    <a:pt x="5765978" y="239253"/>
                  </a:lnTo>
                  <a:lnTo>
                    <a:pt x="5779756" y="282411"/>
                  </a:lnTo>
                  <a:lnTo>
                    <a:pt x="5788280" y="327660"/>
                  </a:lnTo>
                  <a:lnTo>
                    <a:pt x="5791200" y="374650"/>
                  </a:lnTo>
                  <a:lnTo>
                    <a:pt x="5791200" y="1873250"/>
                  </a:lnTo>
                  <a:lnTo>
                    <a:pt x="5788280" y="1920244"/>
                  </a:lnTo>
                  <a:lnTo>
                    <a:pt x="5779756" y="1965496"/>
                  </a:lnTo>
                  <a:lnTo>
                    <a:pt x="5765978" y="2008656"/>
                  </a:lnTo>
                  <a:lnTo>
                    <a:pt x="5747297" y="2049372"/>
                  </a:lnTo>
                  <a:lnTo>
                    <a:pt x="5724066" y="2087293"/>
                  </a:lnTo>
                  <a:lnTo>
                    <a:pt x="5696636" y="2122067"/>
                  </a:lnTo>
                  <a:lnTo>
                    <a:pt x="5665357" y="2153345"/>
                  </a:lnTo>
                  <a:lnTo>
                    <a:pt x="5630582" y="2180773"/>
                  </a:lnTo>
                  <a:lnTo>
                    <a:pt x="5592661" y="2204002"/>
                  </a:lnTo>
                  <a:lnTo>
                    <a:pt x="5551946" y="2222681"/>
                  </a:lnTo>
                  <a:lnTo>
                    <a:pt x="5508788" y="2236457"/>
                  </a:lnTo>
                  <a:lnTo>
                    <a:pt x="5463539" y="2244980"/>
                  </a:lnTo>
                  <a:lnTo>
                    <a:pt x="5416550" y="2247900"/>
                  </a:lnTo>
                  <a:lnTo>
                    <a:pt x="374650" y="2247900"/>
                  </a:lnTo>
                  <a:lnTo>
                    <a:pt x="327660" y="2244980"/>
                  </a:lnTo>
                  <a:lnTo>
                    <a:pt x="282411" y="2236457"/>
                  </a:lnTo>
                  <a:lnTo>
                    <a:pt x="239253" y="2222681"/>
                  </a:lnTo>
                  <a:lnTo>
                    <a:pt x="198538" y="2204002"/>
                  </a:lnTo>
                  <a:lnTo>
                    <a:pt x="160617" y="2180773"/>
                  </a:lnTo>
                  <a:lnTo>
                    <a:pt x="125842" y="2153345"/>
                  </a:lnTo>
                  <a:lnTo>
                    <a:pt x="94563" y="2122067"/>
                  </a:lnTo>
                  <a:lnTo>
                    <a:pt x="67133" y="2087293"/>
                  </a:lnTo>
                  <a:lnTo>
                    <a:pt x="43902" y="2049372"/>
                  </a:lnTo>
                  <a:lnTo>
                    <a:pt x="25221" y="2008656"/>
                  </a:lnTo>
                  <a:lnTo>
                    <a:pt x="11443" y="1965496"/>
                  </a:lnTo>
                  <a:lnTo>
                    <a:pt x="2919" y="1920244"/>
                  </a:lnTo>
                  <a:lnTo>
                    <a:pt x="0" y="1873250"/>
                  </a:lnTo>
                  <a:lnTo>
                    <a:pt x="0" y="374650"/>
                  </a:lnTo>
                  <a:close/>
                </a:path>
              </a:pathLst>
            </a:custGeom>
            <a:ln w="12700">
              <a:solidFill>
                <a:srgbClr val="4471C4"/>
              </a:solidFill>
            </a:ln>
          </p:spPr>
          <p:txBody>
            <a:bodyPr wrap="square" lIns="0" tIns="0" rIns="0" bIns="0" rtlCol="0"/>
            <a:lstStyle/>
            <a:p>
              <a:endParaRPr dirty="0"/>
            </a:p>
          </p:txBody>
        </p:sp>
      </p:grpSp>
      <p:sp>
        <p:nvSpPr>
          <p:cNvPr id="53" name="object 21">
            <a:extLst>
              <a:ext uri="{FF2B5EF4-FFF2-40B4-BE49-F238E27FC236}">
                <a16:creationId xmlns:a16="http://schemas.microsoft.com/office/drawing/2014/main" id="{1D98BA63-1437-4386-8281-F79CFF38E384}"/>
              </a:ext>
            </a:extLst>
          </p:cNvPr>
          <p:cNvSpPr txBox="1"/>
          <p:nvPr/>
        </p:nvSpPr>
        <p:spPr>
          <a:xfrm>
            <a:off x="3198510" y="5075062"/>
            <a:ext cx="5415280" cy="1397819"/>
          </a:xfrm>
          <a:prstGeom prst="rect">
            <a:avLst/>
          </a:prstGeom>
        </p:spPr>
        <p:txBody>
          <a:bodyPr vert="horz" wrap="square" lIns="0" tIns="12700" rIns="0" bIns="0" rtlCol="0">
            <a:spAutoFit/>
          </a:bodyPr>
          <a:lstStyle/>
          <a:p>
            <a:pPr marL="12700" marR="5080" algn="just">
              <a:spcBef>
                <a:spcPts val="100"/>
              </a:spcBef>
            </a:pPr>
            <a:r>
              <a:rPr lang="es-PE" spc="-5" dirty="0">
                <a:latin typeface="Calibri"/>
                <a:cs typeface="Calibri"/>
              </a:rPr>
              <a:t>El proceso de contratación en su integridad debe ser objeto de publicidad y difusión con la finalidad de promover la libre concurrencia y competencia efectiva, facilitando la supervisión y el control de las contrataciones. </a:t>
            </a:r>
            <a:endParaRPr lang="es-ES" spc="-5" dirty="0">
              <a:latin typeface="Calibri"/>
              <a:cs typeface="Calibri"/>
            </a:endParaRPr>
          </a:p>
        </p:txBody>
      </p:sp>
      <p:pic>
        <p:nvPicPr>
          <p:cNvPr id="2050" name="Picture 2" descr="Creación de Autoridad Nacional de Transparencia y Acceso a la Información  Pública contribuye a gestión pública eficiente y eficaz | Gobierno del Perú">
            <a:extLst>
              <a:ext uri="{FF2B5EF4-FFF2-40B4-BE49-F238E27FC236}">
                <a16:creationId xmlns:a16="http://schemas.microsoft.com/office/drawing/2014/main" id="{8DBFC880-E871-4535-9B06-54B8A57D7AC7}"/>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9114489" y="2166303"/>
            <a:ext cx="2723975" cy="1633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45626903-76E8-478B-A641-4CA0A267EDEA}"/>
              </a:ext>
            </a:extLst>
          </p:cNvPr>
          <p:cNvSpPr/>
          <p:nvPr/>
        </p:nvSpPr>
        <p:spPr>
          <a:xfrm>
            <a:off x="216550" y="1977539"/>
            <a:ext cx="2845129" cy="523220"/>
          </a:xfrm>
          <a:prstGeom prst="rect">
            <a:avLst/>
          </a:prstGeom>
          <a:noFill/>
        </p:spPr>
        <p:txBody>
          <a:bodyPr wrap="square" lIns="91440" tIns="45720" rIns="91440" bIns="45720">
            <a:spAutoFit/>
          </a:bodyPr>
          <a:lstStyle/>
          <a:p>
            <a:pPr algn="ctr"/>
            <a:r>
              <a:rPr lang="es-E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TRANSPARENCIA</a:t>
            </a:r>
          </a:p>
        </p:txBody>
      </p:sp>
      <p:sp>
        <p:nvSpPr>
          <p:cNvPr id="4" name="Rectángulo 3">
            <a:extLst>
              <a:ext uri="{FF2B5EF4-FFF2-40B4-BE49-F238E27FC236}">
                <a16:creationId xmlns:a16="http://schemas.microsoft.com/office/drawing/2014/main" id="{27757BEA-5247-4AE7-9722-D8270140C6F5}"/>
              </a:ext>
            </a:extLst>
          </p:cNvPr>
          <p:cNvSpPr/>
          <p:nvPr/>
        </p:nvSpPr>
        <p:spPr>
          <a:xfrm>
            <a:off x="320612" y="5854798"/>
            <a:ext cx="2211153" cy="523220"/>
          </a:xfrm>
          <a:prstGeom prst="rect">
            <a:avLst/>
          </a:prstGeom>
          <a:noFill/>
        </p:spPr>
        <p:txBody>
          <a:bodyPr wrap="square" lIns="91440" tIns="45720" rIns="91440" bIns="45720">
            <a:spAutoFit/>
          </a:bodyPr>
          <a:lstStyle/>
          <a:p>
            <a:pPr algn="ctr"/>
            <a:r>
              <a:rPr lang="es-E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PUBLICIDAD</a:t>
            </a:r>
          </a:p>
        </p:txBody>
      </p:sp>
      <p:pic>
        <p:nvPicPr>
          <p:cNvPr id="56" name="Picture 4">
            <a:extLst>
              <a:ext uri="{FF2B5EF4-FFF2-40B4-BE49-F238E27FC236}">
                <a16:creationId xmlns:a16="http://schemas.microsoft.com/office/drawing/2014/main" id="{F6BF7547-5295-4CF0-BCC0-9B32F7EB3AE1}"/>
              </a:ext>
            </a:extLst>
          </p:cNvPr>
          <p:cNvPicPr>
            <a:picLocks noChangeAspect="1" noChangeArrowheads="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9112354" y="4916022"/>
            <a:ext cx="2723976" cy="1660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28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15E24D3-66EB-401B-8FC2-DF01485E36AC}"/>
              </a:ext>
            </a:extLst>
          </p:cNvPr>
          <p:cNvSpPr>
            <a:spLocks noGrp="1"/>
          </p:cNvSpPr>
          <p:nvPr>
            <p:ph type="title"/>
          </p:nvPr>
        </p:nvSpPr>
        <p:spPr>
          <a:xfrm>
            <a:off x="4724400" y="762000"/>
            <a:ext cx="2181225" cy="492443"/>
          </a:xfrm>
        </p:spPr>
        <p:txBody>
          <a:bodyPr/>
          <a:lstStyle/>
          <a:p>
            <a:r>
              <a:rPr lang="es-ES" sz="3200" b="1" u="sng" dirty="0"/>
              <a:t>UNIDAD 1</a:t>
            </a:r>
          </a:p>
        </p:txBody>
      </p:sp>
      <p:sp>
        <p:nvSpPr>
          <p:cNvPr id="2" name="CuadroTexto 1">
            <a:extLst>
              <a:ext uri="{FF2B5EF4-FFF2-40B4-BE49-F238E27FC236}">
                <a16:creationId xmlns:a16="http://schemas.microsoft.com/office/drawing/2014/main" id="{92C4101B-1F0C-3074-7812-B5EEE3DB6038}"/>
              </a:ext>
            </a:extLst>
          </p:cNvPr>
          <p:cNvSpPr txBox="1"/>
          <p:nvPr/>
        </p:nvSpPr>
        <p:spPr>
          <a:xfrm>
            <a:off x="2862262" y="1559243"/>
            <a:ext cx="5448300" cy="4401205"/>
          </a:xfrm>
          <a:prstGeom prst="rect">
            <a:avLst/>
          </a:prstGeom>
          <a:noFill/>
        </p:spPr>
        <p:txBody>
          <a:bodyPr wrap="square" rtlCol="0">
            <a:spAutoFit/>
          </a:bodyPr>
          <a:lstStyle/>
          <a:p>
            <a:pPr marL="514350" indent="-514350" algn="just">
              <a:buAutoNum type="arabicPeriod"/>
            </a:pPr>
            <a:r>
              <a:rPr lang="es-ES" sz="2800" b="1" dirty="0"/>
              <a:t>Contratación Pública, principio, planificación y normativa aplicable.</a:t>
            </a:r>
          </a:p>
          <a:p>
            <a:pPr algn="just"/>
            <a:endParaRPr lang="es-ES" sz="2800" dirty="0"/>
          </a:p>
          <a:p>
            <a:pPr algn="just"/>
            <a:r>
              <a:rPr lang="es-ES" sz="2800" dirty="0"/>
              <a:t>1.1. Identificación del marco normativo.</a:t>
            </a:r>
          </a:p>
          <a:p>
            <a:pPr algn="just"/>
            <a:r>
              <a:rPr lang="es-ES" sz="2800" dirty="0"/>
              <a:t>1.2. Principios en la contratación pública.</a:t>
            </a:r>
          </a:p>
          <a:p>
            <a:pPr algn="just"/>
            <a:r>
              <a:rPr lang="es-ES" sz="2800" dirty="0"/>
              <a:t>1.3. Planificación y actos preparatorios.</a:t>
            </a:r>
          </a:p>
        </p:txBody>
      </p:sp>
    </p:spTree>
    <p:extLst>
      <p:ext uri="{BB962C8B-B14F-4D97-AF65-F5344CB8AC3E}">
        <p14:creationId xmlns:p14="http://schemas.microsoft.com/office/powerpoint/2010/main" val="4125585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object 11">
            <a:extLst>
              <a:ext uri="{FF2B5EF4-FFF2-40B4-BE49-F238E27FC236}">
                <a16:creationId xmlns:a16="http://schemas.microsoft.com/office/drawing/2014/main" id="{BE9D32AE-2431-4C2D-B2DE-223F90B83FA1}"/>
              </a:ext>
            </a:extLst>
          </p:cNvPr>
          <p:cNvGrpSpPr/>
          <p:nvPr/>
        </p:nvGrpSpPr>
        <p:grpSpPr>
          <a:xfrm>
            <a:off x="362035" y="1144031"/>
            <a:ext cx="11353799" cy="5541212"/>
            <a:chOff x="838200" y="353568"/>
            <a:chExt cx="11353799" cy="5813618"/>
          </a:xfrm>
        </p:grpSpPr>
        <p:sp>
          <p:nvSpPr>
            <p:cNvPr id="22" name="object 12">
              <a:extLst>
                <a:ext uri="{FF2B5EF4-FFF2-40B4-BE49-F238E27FC236}">
                  <a16:creationId xmlns:a16="http://schemas.microsoft.com/office/drawing/2014/main" id="{B53799C8-E0D7-4BC3-A552-411FE96F65CC}"/>
                </a:ext>
              </a:extLst>
            </p:cNvPr>
            <p:cNvSpPr/>
            <p:nvPr/>
          </p:nvSpPr>
          <p:spPr>
            <a:xfrm>
              <a:off x="9307068" y="353568"/>
              <a:ext cx="2884931" cy="2746375"/>
            </a:xfrm>
            <a:prstGeom prst="rect">
              <a:avLst/>
            </a:prstGeom>
            <a:blipFill>
              <a:blip r:embed="rId2" cstate="print"/>
              <a:stretch>
                <a:fillRect/>
              </a:stretch>
            </a:blipFill>
          </p:spPr>
          <p:txBody>
            <a:bodyPr wrap="square" lIns="0" tIns="0" rIns="0" bIns="0" rtlCol="0"/>
            <a:lstStyle/>
            <a:p>
              <a:endParaRPr dirty="0"/>
            </a:p>
          </p:txBody>
        </p:sp>
        <p:sp>
          <p:nvSpPr>
            <p:cNvPr id="24" name="object 14">
              <a:extLst>
                <a:ext uri="{FF2B5EF4-FFF2-40B4-BE49-F238E27FC236}">
                  <a16:creationId xmlns:a16="http://schemas.microsoft.com/office/drawing/2014/main" id="{03D5D0B7-7D36-4524-B09D-21CD707EC17C}"/>
                </a:ext>
              </a:extLst>
            </p:cNvPr>
            <p:cNvSpPr/>
            <p:nvPr/>
          </p:nvSpPr>
          <p:spPr>
            <a:xfrm>
              <a:off x="838200" y="3090672"/>
              <a:ext cx="3646932" cy="676910"/>
            </a:xfrm>
            <a:prstGeom prst="rect">
              <a:avLst/>
            </a:prstGeom>
            <a:blipFill>
              <a:blip r:embed="rId3" cstate="print"/>
              <a:stretch>
                <a:fillRect/>
              </a:stretch>
            </a:blipFill>
          </p:spPr>
          <p:txBody>
            <a:bodyPr wrap="square" lIns="0" tIns="0" rIns="0" bIns="0" rtlCol="0"/>
            <a:lstStyle/>
            <a:p>
              <a:endParaRPr dirty="0"/>
            </a:p>
          </p:txBody>
        </p:sp>
        <p:sp>
          <p:nvSpPr>
            <p:cNvPr id="25" name="object 15">
              <a:extLst>
                <a:ext uri="{FF2B5EF4-FFF2-40B4-BE49-F238E27FC236}">
                  <a16:creationId xmlns:a16="http://schemas.microsoft.com/office/drawing/2014/main" id="{7E681D07-C7BE-4382-AD65-B7D0884432BD}"/>
                </a:ext>
              </a:extLst>
            </p:cNvPr>
            <p:cNvSpPr/>
            <p:nvPr/>
          </p:nvSpPr>
          <p:spPr>
            <a:xfrm>
              <a:off x="838200" y="3090672"/>
              <a:ext cx="3646932" cy="676910"/>
            </a:xfrm>
            <a:custGeom>
              <a:avLst/>
              <a:gdLst/>
              <a:ahLst/>
              <a:cxnLst/>
              <a:rect l="l" t="t" r="r" b="b"/>
              <a:pathLst>
                <a:path w="3375660" h="676910">
                  <a:moveTo>
                    <a:pt x="0" y="112775"/>
                  </a:moveTo>
                  <a:lnTo>
                    <a:pt x="8863" y="68901"/>
                  </a:lnTo>
                  <a:lnTo>
                    <a:pt x="33032" y="33051"/>
                  </a:lnTo>
                  <a:lnTo>
                    <a:pt x="68880" y="8870"/>
                  </a:lnTo>
                  <a:lnTo>
                    <a:pt x="112775" y="0"/>
                  </a:lnTo>
                  <a:lnTo>
                    <a:pt x="3262884" y="0"/>
                  </a:lnTo>
                  <a:lnTo>
                    <a:pt x="3306758" y="8870"/>
                  </a:lnTo>
                  <a:lnTo>
                    <a:pt x="3342608" y="33051"/>
                  </a:lnTo>
                  <a:lnTo>
                    <a:pt x="3366789" y="68901"/>
                  </a:lnTo>
                  <a:lnTo>
                    <a:pt x="3375660" y="112775"/>
                  </a:lnTo>
                  <a:lnTo>
                    <a:pt x="3375660" y="563879"/>
                  </a:lnTo>
                  <a:lnTo>
                    <a:pt x="3366789" y="607754"/>
                  </a:lnTo>
                  <a:lnTo>
                    <a:pt x="3342608" y="643604"/>
                  </a:lnTo>
                  <a:lnTo>
                    <a:pt x="3306758" y="667785"/>
                  </a:lnTo>
                  <a:lnTo>
                    <a:pt x="3262884" y="676655"/>
                  </a:lnTo>
                  <a:lnTo>
                    <a:pt x="112775" y="676655"/>
                  </a:lnTo>
                  <a:lnTo>
                    <a:pt x="68880" y="667785"/>
                  </a:lnTo>
                  <a:lnTo>
                    <a:pt x="33032" y="643604"/>
                  </a:lnTo>
                  <a:lnTo>
                    <a:pt x="8863" y="607754"/>
                  </a:lnTo>
                  <a:lnTo>
                    <a:pt x="0" y="563879"/>
                  </a:lnTo>
                  <a:lnTo>
                    <a:pt x="0" y="112775"/>
                  </a:lnTo>
                  <a:close/>
                </a:path>
              </a:pathLst>
            </a:custGeom>
            <a:ln w="6350">
              <a:solidFill>
                <a:srgbClr val="000000"/>
              </a:solidFill>
            </a:ln>
          </p:spPr>
          <p:txBody>
            <a:bodyPr wrap="square" lIns="0" tIns="0" rIns="0" bIns="0" rtlCol="0"/>
            <a:lstStyle/>
            <a:p>
              <a:endParaRPr/>
            </a:p>
          </p:txBody>
        </p:sp>
        <p:sp>
          <p:nvSpPr>
            <p:cNvPr id="31" name="object 21">
              <a:extLst>
                <a:ext uri="{FF2B5EF4-FFF2-40B4-BE49-F238E27FC236}">
                  <a16:creationId xmlns:a16="http://schemas.microsoft.com/office/drawing/2014/main" id="{9470F537-22C6-40C6-AE4D-F01310460E0E}"/>
                </a:ext>
              </a:extLst>
            </p:cNvPr>
            <p:cNvSpPr/>
            <p:nvPr/>
          </p:nvSpPr>
          <p:spPr>
            <a:xfrm>
              <a:off x="4817998" y="3919286"/>
              <a:ext cx="5931535" cy="2247900"/>
            </a:xfrm>
            <a:custGeom>
              <a:avLst/>
              <a:gdLst/>
              <a:ahLst/>
              <a:cxnLst/>
              <a:rect l="l" t="t" r="r" b="b"/>
              <a:pathLst>
                <a:path w="5931534" h="2247900">
                  <a:moveTo>
                    <a:pt x="0" y="374650"/>
                  </a:moveTo>
                  <a:lnTo>
                    <a:pt x="2919" y="327660"/>
                  </a:lnTo>
                  <a:lnTo>
                    <a:pt x="11443" y="282411"/>
                  </a:lnTo>
                  <a:lnTo>
                    <a:pt x="25221" y="239253"/>
                  </a:lnTo>
                  <a:lnTo>
                    <a:pt x="43902" y="198538"/>
                  </a:lnTo>
                  <a:lnTo>
                    <a:pt x="67133" y="160617"/>
                  </a:lnTo>
                  <a:lnTo>
                    <a:pt x="94563" y="125842"/>
                  </a:lnTo>
                  <a:lnTo>
                    <a:pt x="125842" y="94563"/>
                  </a:lnTo>
                  <a:lnTo>
                    <a:pt x="160617" y="67133"/>
                  </a:lnTo>
                  <a:lnTo>
                    <a:pt x="198538" y="43902"/>
                  </a:lnTo>
                  <a:lnTo>
                    <a:pt x="239253" y="25221"/>
                  </a:lnTo>
                  <a:lnTo>
                    <a:pt x="282411" y="11443"/>
                  </a:lnTo>
                  <a:lnTo>
                    <a:pt x="327660" y="2919"/>
                  </a:lnTo>
                  <a:lnTo>
                    <a:pt x="374650" y="0"/>
                  </a:lnTo>
                  <a:lnTo>
                    <a:pt x="5556758" y="0"/>
                  </a:lnTo>
                  <a:lnTo>
                    <a:pt x="5603747" y="2919"/>
                  </a:lnTo>
                  <a:lnTo>
                    <a:pt x="5648996" y="11443"/>
                  </a:lnTo>
                  <a:lnTo>
                    <a:pt x="5692154" y="25221"/>
                  </a:lnTo>
                  <a:lnTo>
                    <a:pt x="5732869" y="43902"/>
                  </a:lnTo>
                  <a:lnTo>
                    <a:pt x="5770790" y="67133"/>
                  </a:lnTo>
                  <a:lnTo>
                    <a:pt x="5805565" y="94563"/>
                  </a:lnTo>
                  <a:lnTo>
                    <a:pt x="5836844" y="125842"/>
                  </a:lnTo>
                  <a:lnTo>
                    <a:pt x="5864274" y="160617"/>
                  </a:lnTo>
                  <a:lnTo>
                    <a:pt x="5887505" y="198538"/>
                  </a:lnTo>
                  <a:lnTo>
                    <a:pt x="5906186" y="239253"/>
                  </a:lnTo>
                  <a:lnTo>
                    <a:pt x="5919964" y="282411"/>
                  </a:lnTo>
                  <a:lnTo>
                    <a:pt x="5928488" y="327660"/>
                  </a:lnTo>
                  <a:lnTo>
                    <a:pt x="5931408" y="374650"/>
                  </a:lnTo>
                  <a:lnTo>
                    <a:pt x="5931408" y="1873237"/>
                  </a:lnTo>
                  <a:lnTo>
                    <a:pt x="5928488" y="1920234"/>
                  </a:lnTo>
                  <a:lnTo>
                    <a:pt x="5919964" y="1965489"/>
                  </a:lnTo>
                  <a:lnTo>
                    <a:pt x="5906186" y="2008650"/>
                  </a:lnTo>
                  <a:lnTo>
                    <a:pt x="5887505" y="2049368"/>
                  </a:lnTo>
                  <a:lnTo>
                    <a:pt x="5864274" y="2087290"/>
                  </a:lnTo>
                  <a:lnTo>
                    <a:pt x="5836844" y="2122065"/>
                  </a:lnTo>
                  <a:lnTo>
                    <a:pt x="5805565" y="2153343"/>
                  </a:lnTo>
                  <a:lnTo>
                    <a:pt x="5770790" y="2180773"/>
                  </a:lnTo>
                  <a:lnTo>
                    <a:pt x="5732869" y="2204002"/>
                  </a:lnTo>
                  <a:lnTo>
                    <a:pt x="5692154" y="2222681"/>
                  </a:lnTo>
                  <a:lnTo>
                    <a:pt x="5648996" y="2236457"/>
                  </a:lnTo>
                  <a:lnTo>
                    <a:pt x="5603747" y="2244980"/>
                  </a:lnTo>
                  <a:lnTo>
                    <a:pt x="5556758" y="2247900"/>
                  </a:lnTo>
                  <a:lnTo>
                    <a:pt x="374650" y="2247900"/>
                  </a:lnTo>
                  <a:lnTo>
                    <a:pt x="327660" y="2244980"/>
                  </a:lnTo>
                  <a:lnTo>
                    <a:pt x="282411" y="2236457"/>
                  </a:lnTo>
                  <a:lnTo>
                    <a:pt x="239253" y="2222681"/>
                  </a:lnTo>
                  <a:lnTo>
                    <a:pt x="198538" y="2204002"/>
                  </a:lnTo>
                  <a:lnTo>
                    <a:pt x="160617" y="2180773"/>
                  </a:lnTo>
                  <a:lnTo>
                    <a:pt x="125842" y="2153343"/>
                  </a:lnTo>
                  <a:lnTo>
                    <a:pt x="94563" y="2122065"/>
                  </a:lnTo>
                  <a:lnTo>
                    <a:pt x="67133" y="2087290"/>
                  </a:lnTo>
                  <a:lnTo>
                    <a:pt x="43902" y="2049368"/>
                  </a:lnTo>
                  <a:lnTo>
                    <a:pt x="25221" y="2008650"/>
                  </a:lnTo>
                  <a:lnTo>
                    <a:pt x="11443" y="1965489"/>
                  </a:lnTo>
                  <a:lnTo>
                    <a:pt x="2919" y="1920234"/>
                  </a:lnTo>
                  <a:lnTo>
                    <a:pt x="0" y="1873237"/>
                  </a:lnTo>
                  <a:lnTo>
                    <a:pt x="0" y="374650"/>
                  </a:lnTo>
                  <a:close/>
                </a:path>
              </a:pathLst>
            </a:custGeom>
            <a:ln w="12700">
              <a:solidFill>
                <a:srgbClr val="4471C4"/>
              </a:solidFill>
            </a:ln>
          </p:spPr>
          <p:txBody>
            <a:bodyPr wrap="square" lIns="0" tIns="0" rIns="0" bIns="0" rtlCol="0"/>
            <a:lstStyle/>
            <a:p>
              <a:endParaRPr/>
            </a:p>
          </p:txBody>
        </p:sp>
      </p:grpSp>
      <p:grpSp>
        <p:nvGrpSpPr>
          <p:cNvPr id="33" name="object 3">
            <a:extLst>
              <a:ext uri="{FF2B5EF4-FFF2-40B4-BE49-F238E27FC236}">
                <a16:creationId xmlns:a16="http://schemas.microsoft.com/office/drawing/2014/main" id="{DC887667-FAB3-4880-B5E8-311A7982393D}"/>
              </a:ext>
            </a:extLst>
          </p:cNvPr>
          <p:cNvGrpSpPr/>
          <p:nvPr/>
        </p:nvGrpSpPr>
        <p:grpSpPr>
          <a:xfrm>
            <a:off x="483661" y="1595305"/>
            <a:ext cx="8407781" cy="1833695"/>
            <a:chOff x="789813" y="1252727"/>
            <a:chExt cx="8407781" cy="1833695"/>
          </a:xfrm>
        </p:grpSpPr>
        <p:sp>
          <p:nvSpPr>
            <p:cNvPr id="34" name="object 4">
              <a:extLst>
                <a:ext uri="{FF2B5EF4-FFF2-40B4-BE49-F238E27FC236}">
                  <a16:creationId xmlns:a16="http://schemas.microsoft.com/office/drawing/2014/main" id="{3DB107F4-FF07-41C8-96DA-BC793ED1E573}"/>
                </a:ext>
              </a:extLst>
            </p:cNvPr>
            <p:cNvSpPr/>
            <p:nvPr/>
          </p:nvSpPr>
          <p:spPr>
            <a:xfrm>
              <a:off x="799754" y="1376987"/>
              <a:ext cx="2660904" cy="644950"/>
            </a:xfrm>
            <a:prstGeom prst="rect">
              <a:avLst/>
            </a:prstGeom>
            <a:blipFill>
              <a:blip r:embed="rId4" cstate="print"/>
              <a:stretch>
                <a:fillRect/>
              </a:stretch>
            </a:blipFill>
          </p:spPr>
          <p:txBody>
            <a:bodyPr wrap="square" lIns="0" tIns="0" rIns="0" bIns="0" rtlCol="0"/>
            <a:lstStyle/>
            <a:p>
              <a:endParaRPr dirty="0"/>
            </a:p>
          </p:txBody>
        </p:sp>
        <p:sp>
          <p:nvSpPr>
            <p:cNvPr id="35" name="object 5">
              <a:extLst>
                <a:ext uri="{FF2B5EF4-FFF2-40B4-BE49-F238E27FC236}">
                  <a16:creationId xmlns:a16="http://schemas.microsoft.com/office/drawing/2014/main" id="{C60822A0-97A3-4093-ADCF-BEC2E710B34E}"/>
                </a:ext>
              </a:extLst>
            </p:cNvPr>
            <p:cNvSpPr/>
            <p:nvPr/>
          </p:nvSpPr>
          <p:spPr>
            <a:xfrm>
              <a:off x="789813" y="1359722"/>
              <a:ext cx="2661285" cy="662215"/>
            </a:xfrm>
            <a:custGeom>
              <a:avLst/>
              <a:gdLst/>
              <a:ahLst/>
              <a:cxnLst/>
              <a:rect l="l" t="t" r="r" b="b"/>
              <a:pathLst>
                <a:path w="2661285" h="675639">
                  <a:moveTo>
                    <a:pt x="0" y="112522"/>
                  </a:moveTo>
                  <a:lnTo>
                    <a:pt x="8842" y="68740"/>
                  </a:lnTo>
                  <a:lnTo>
                    <a:pt x="32958" y="32972"/>
                  </a:lnTo>
                  <a:lnTo>
                    <a:pt x="68724" y="8848"/>
                  </a:lnTo>
                  <a:lnTo>
                    <a:pt x="112522" y="0"/>
                  </a:lnTo>
                  <a:lnTo>
                    <a:pt x="2548382" y="0"/>
                  </a:lnTo>
                  <a:lnTo>
                    <a:pt x="2592163" y="8848"/>
                  </a:lnTo>
                  <a:lnTo>
                    <a:pt x="2627931" y="32972"/>
                  </a:lnTo>
                  <a:lnTo>
                    <a:pt x="2652055" y="68740"/>
                  </a:lnTo>
                  <a:lnTo>
                    <a:pt x="2660904" y="112522"/>
                  </a:lnTo>
                  <a:lnTo>
                    <a:pt x="2660904" y="562610"/>
                  </a:lnTo>
                  <a:lnTo>
                    <a:pt x="2652055" y="606391"/>
                  </a:lnTo>
                  <a:lnTo>
                    <a:pt x="2627931" y="642159"/>
                  </a:lnTo>
                  <a:lnTo>
                    <a:pt x="2592163" y="666283"/>
                  </a:lnTo>
                  <a:lnTo>
                    <a:pt x="2548382" y="675132"/>
                  </a:lnTo>
                  <a:lnTo>
                    <a:pt x="112522" y="675132"/>
                  </a:lnTo>
                  <a:lnTo>
                    <a:pt x="68724" y="666283"/>
                  </a:lnTo>
                  <a:lnTo>
                    <a:pt x="32958" y="642159"/>
                  </a:lnTo>
                  <a:lnTo>
                    <a:pt x="8842" y="606391"/>
                  </a:lnTo>
                  <a:lnTo>
                    <a:pt x="0" y="562610"/>
                  </a:lnTo>
                  <a:lnTo>
                    <a:pt x="0" y="112522"/>
                  </a:lnTo>
                  <a:close/>
                </a:path>
              </a:pathLst>
            </a:custGeom>
            <a:ln w="6350">
              <a:solidFill>
                <a:srgbClr val="000000"/>
              </a:solidFill>
            </a:ln>
          </p:spPr>
          <p:txBody>
            <a:bodyPr wrap="square" lIns="0" tIns="0" rIns="0" bIns="0" rtlCol="0"/>
            <a:lstStyle/>
            <a:p>
              <a:endParaRPr dirty="0"/>
            </a:p>
          </p:txBody>
        </p:sp>
        <p:sp>
          <p:nvSpPr>
            <p:cNvPr id="38" name="object 8">
              <a:extLst>
                <a:ext uri="{FF2B5EF4-FFF2-40B4-BE49-F238E27FC236}">
                  <a16:creationId xmlns:a16="http://schemas.microsoft.com/office/drawing/2014/main" id="{365A54BF-5469-4281-AE54-42077733492B}"/>
                </a:ext>
              </a:extLst>
            </p:cNvPr>
            <p:cNvSpPr/>
            <p:nvPr/>
          </p:nvSpPr>
          <p:spPr>
            <a:xfrm>
              <a:off x="3803904" y="1252727"/>
              <a:ext cx="5393690" cy="1327785"/>
            </a:xfrm>
            <a:custGeom>
              <a:avLst/>
              <a:gdLst/>
              <a:ahLst/>
              <a:cxnLst/>
              <a:rect l="l" t="t" r="r" b="b"/>
              <a:pathLst>
                <a:path w="5393690" h="1327785">
                  <a:moveTo>
                    <a:pt x="5172202" y="0"/>
                  </a:moveTo>
                  <a:lnTo>
                    <a:pt x="221234" y="0"/>
                  </a:lnTo>
                  <a:lnTo>
                    <a:pt x="176650" y="4495"/>
                  </a:lnTo>
                  <a:lnTo>
                    <a:pt x="135124" y="17387"/>
                  </a:lnTo>
                  <a:lnTo>
                    <a:pt x="97544" y="37785"/>
                  </a:lnTo>
                  <a:lnTo>
                    <a:pt x="64801" y="64801"/>
                  </a:lnTo>
                  <a:lnTo>
                    <a:pt x="37785" y="97544"/>
                  </a:lnTo>
                  <a:lnTo>
                    <a:pt x="17387" y="135124"/>
                  </a:lnTo>
                  <a:lnTo>
                    <a:pt x="4495" y="176650"/>
                  </a:lnTo>
                  <a:lnTo>
                    <a:pt x="0" y="221234"/>
                  </a:lnTo>
                  <a:lnTo>
                    <a:pt x="0" y="1106170"/>
                  </a:lnTo>
                  <a:lnTo>
                    <a:pt x="4495" y="1150753"/>
                  </a:lnTo>
                  <a:lnTo>
                    <a:pt x="17387" y="1192279"/>
                  </a:lnTo>
                  <a:lnTo>
                    <a:pt x="37785" y="1229859"/>
                  </a:lnTo>
                  <a:lnTo>
                    <a:pt x="64801" y="1262602"/>
                  </a:lnTo>
                  <a:lnTo>
                    <a:pt x="97544" y="1289618"/>
                  </a:lnTo>
                  <a:lnTo>
                    <a:pt x="135124" y="1310016"/>
                  </a:lnTo>
                  <a:lnTo>
                    <a:pt x="176650" y="1322908"/>
                  </a:lnTo>
                  <a:lnTo>
                    <a:pt x="221234" y="1327404"/>
                  </a:lnTo>
                  <a:lnTo>
                    <a:pt x="5172202" y="1327404"/>
                  </a:lnTo>
                  <a:lnTo>
                    <a:pt x="5216785" y="1322908"/>
                  </a:lnTo>
                  <a:lnTo>
                    <a:pt x="5258311" y="1310016"/>
                  </a:lnTo>
                  <a:lnTo>
                    <a:pt x="5295891" y="1289618"/>
                  </a:lnTo>
                  <a:lnTo>
                    <a:pt x="5328634" y="1262602"/>
                  </a:lnTo>
                  <a:lnTo>
                    <a:pt x="5355650" y="1229859"/>
                  </a:lnTo>
                  <a:lnTo>
                    <a:pt x="5376048" y="1192279"/>
                  </a:lnTo>
                  <a:lnTo>
                    <a:pt x="5388940" y="1150753"/>
                  </a:lnTo>
                  <a:lnTo>
                    <a:pt x="5393436" y="1106170"/>
                  </a:lnTo>
                  <a:lnTo>
                    <a:pt x="5393436" y="221234"/>
                  </a:lnTo>
                  <a:lnTo>
                    <a:pt x="5388940" y="176650"/>
                  </a:lnTo>
                  <a:lnTo>
                    <a:pt x="5376048" y="135124"/>
                  </a:lnTo>
                  <a:lnTo>
                    <a:pt x="5355650" y="97544"/>
                  </a:lnTo>
                  <a:lnTo>
                    <a:pt x="5328634" y="64801"/>
                  </a:lnTo>
                  <a:lnTo>
                    <a:pt x="5295891" y="37785"/>
                  </a:lnTo>
                  <a:lnTo>
                    <a:pt x="5258311" y="17387"/>
                  </a:lnTo>
                  <a:lnTo>
                    <a:pt x="5216785" y="4495"/>
                  </a:lnTo>
                  <a:lnTo>
                    <a:pt x="5172202" y="0"/>
                  </a:lnTo>
                  <a:close/>
                </a:path>
              </a:pathLst>
            </a:custGeom>
            <a:solidFill>
              <a:srgbClr val="FFFFFF"/>
            </a:solidFill>
          </p:spPr>
          <p:txBody>
            <a:bodyPr wrap="square" lIns="0" tIns="0" rIns="0" bIns="0" rtlCol="0"/>
            <a:lstStyle/>
            <a:p>
              <a:endParaRPr/>
            </a:p>
          </p:txBody>
        </p:sp>
        <p:sp>
          <p:nvSpPr>
            <p:cNvPr id="39" name="object 9">
              <a:extLst>
                <a:ext uri="{FF2B5EF4-FFF2-40B4-BE49-F238E27FC236}">
                  <a16:creationId xmlns:a16="http://schemas.microsoft.com/office/drawing/2014/main" id="{0062A6B9-1CEA-420B-9F1E-B5A11D03B34F}"/>
                </a:ext>
              </a:extLst>
            </p:cNvPr>
            <p:cNvSpPr/>
            <p:nvPr/>
          </p:nvSpPr>
          <p:spPr>
            <a:xfrm>
              <a:off x="3803904" y="1252727"/>
              <a:ext cx="5393690" cy="1833695"/>
            </a:xfrm>
            <a:custGeom>
              <a:avLst/>
              <a:gdLst/>
              <a:ahLst/>
              <a:cxnLst/>
              <a:rect l="l" t="t" r="r" b="b"/>
              <a:pathLst>
                <a:path w="5393690" h="1327785">
                  <a:moveTo>
                    <a:pt x="0" y="221234"/>
                  </a:moveTo>
                  <a:lnTo>
                    <a:pt x="4495" y="176650"/>
                  </a:lnTo>
                  <a:lnTo>
                    <a:pt x="17387" y="135124"/>
                  </a:lnTo>
                  <a:lnTo>
                    <a:pt x="37785" y="97544"/>
                  </a:lnTo>
                  <a:lnTo>
                    <a:pt x="64801" y="64801"/>
                  </a:lnTo>
                  <a:lnTo>
                    <a:pt x="97544" y="37785"/>
                  </a:lnTo>
                  <a:lnTo>
                    <a:pt x="135124" y="17387"/>
                  </a:lnTo>
                  <a:lnTo>
                    <a:pt x="176650" y="4495"/>
                  </a:lnTo>
                  <a:lnTo>
                    <a:pt x="221234" y="0"/>
                  </a:lnTo>
                  <a:lnTo>
                    <a:pt x="5172202" y="0"/>
                  </a:lnTo>
                  <a:lnTo>
                    <a:pt x="5216785" y="4495"/>
                  </a:lnTo>
                  <a:lnTo>
                    <a:pt x="5258311" y="17387"/>
                  </a:lnTo>
                  <a:lnTo>
                    <a:pt x="5295891" y="37785"/>
                  </a:lnTo>
                  <a:lnTo>
                    <a:pt x="5328634" y="64801"/>
                  </a:lnTo>
                  <a:lnTo>
                    <a:pt x="5355650" y="97544"/>
                  </a:lnTo>
                  <a:lnTo>
                    <a:pt x="5376048" y="135124"/>
                  </a:lnTo>
                  <a:lnTo>
                    <a:pt x="5388940" y="176650"/>
                  </a:lnTo>
                  <a:lnTo>
                    <a:pt x="5393436" y="221234"/>
                  </a:lnTo>
                  <a:lnTo>
                    <a:pt x="5393436" y="1106170"/>
                  </a:lnTo>
                  <a:lnTo>
                    <a:pt x="5388940" y="1150753"/>
                  </a:lnTo>
                  <a:lnTo>
                    <a:pt x="5376048" y="1192279"/>
                  </a:lnTo>
                  <a:lnTo>
                    <a:pt x="5355650" y="1229859"/>
                  </a:lnTo>
                  <a:lnTo>
                    <a:pt x="5328634" y="1262602"/>
                  </a:lnTo>
                  <a:lnTo>
                    <a:pt x="5295891" y="1289618"/>
                  </a:lnTo>
                  <a:lnTo>
                    <a:pt x="5258311" y="1310016"/>
                  </a:lnTo>
                  <a:lnTo>
                    <a:pt x="5216785" y="1322908"/>
                  </a:lnTo>
                  <a:lnTo>
                    <a:pt x="5172202" y="1327404"/>
                  </a:lnTo>
                  <a:lnTo>
                    <a:pt x="221234" y="1327404"/>
                  </a:lnTo>
                  <a:lnTo>
                    <a:pt x="176650" y="1322908"/>
                  </a:lnTo>
                  <a:lnTo>
                    <a:pt x="135124" y="1310016"/>
                  </a:lnTo>
                  <a:lnTo>
                    <a:pt x="97544" y="1289618"/>
                  </a:lnTo>
                  <a:lnTo>
                    <a:pt x="64801" y="1262602"/>
                  </a:lnTo>
                  <a:lnTo>
                    <a:pt x="37785" y="1229859"/>
                  </a:lnTo>
                  <a:lnTo>
                    <a:pt x="17387" y="1192279"/>
                  </a:lnTo>
                  <a:lnTo>
                    <a:pt x="4495" y="1150753"/>
                  </a:lnTo>
                  <a:lnTo>
                    <a:pt x="0" y="1106170"/>
                  </a:lnTo>
                  <a:lnTo>
                    <a:pt x="0" y="221234"/>
                  </a:lnTo>
                  <a:close/>
                </a:path>
              </a:pathLst>
            </a:custGeom>
            <a:ln w="12700">
              <a:solidFill>
                <a:srgbClr val="EC7C30"/>
              </a:solidFill>
            </a:ln>
          </p:spPr>
          <p:txBody>
            <a:bodyPr wrap="square" lIns="0" tIns="0" rIns="0" bIns="0" rtlCol="0"/>
            <a:lstStyle/>
            <a:p>
              <a:endParaRPr/>
            </a:p>
          </p:txBody>
        </p:sp>
      </p:grpSp>
      <p:sp>
        <p:nvSpPr>
          <p:cNvPr id="40" name="object 10">
            <a:extLst>
              <a:ext uri="{FF2B5EF4-FFF2-40B4-BE49-F238E27FC236}">
                <a16:creationId xmlns:a16="http://schemas.microsoft.com/office/drawing/2014/main" id="{C4B50C5A-735B-43BB-B873-5E4688C389A1}"/>
              </a:ext>
            </a:extLst>
          </p:cNvPr>
          <p:cNvSpPr txBox="1"/>
          <p:nvPr/>
        </p:nvSpPr>
        <p:spPr>
          <a:xfrm>
            <a:off x="3694049" y="1667164"/>
            <a:ext cx="5106035" cy="1964640"/>
          </a:xfrm>
          <a:prstGeom prst="rect">
            <a:avLst/>
          </a:prstGeom>
        </p:spPr>
        <p:txBody>
          <a:bodyPr vert="horz" wrap="square" lIns="0" tIns="12700" rIns="0" bIns="0" rtlCol="0">
            <a:spAutoFit/>
          </a:bodyPr>
          <a:lstStyle/>
          <a:p>
            <a:pPr marL="12700" marR="5080" algn="just">
              <a:spcBef>
                <a:spcPts val="100"/>
              </a:spcBef>
            </a:pPr>
            <a:r>
              <a:rPr lang="es-PE" spc="-5" dirty="0">
                <a:latin typeface="Calibri"/>
                <a:cs typeface="Calibri"/>
              </a:rPr>
              <a:t>Los procesos de contratación incluyen disposiciones que permiten establecer condiciones de competencia efectiva y obtener la propuesta más ventajosa para satisfacer el interés público que subyace a la contratación. Se encuentra prohibida la adopción de prácticas que restrinjan o afecten la competencia.</a:t>
            </a:r>
            <a:endParaRPr lang="es-ES" spc="-5" dirty="0">
              <a:latin typeface="Calibri"/>
              <a:cs typeface="Calibri"/>
            </a:endParaRPr>
          </a:p>
          <a:p>
            <a:pPr marL="12700" marR="5080" algn="just">
              <a:lnSpc>
                <a:spcPct val="100000"/>
              </a:lnSpc>
              <a:spcBef>
                <a:spcPts val="100"/>
              </a:spcBef>
            </a:pPr>
            <a:endParaRPr sz="1800" dirty="0">
              <a:latin typeface="Calibri"/>
              <a:cs typeface="Calibri"/>
            </a:endParaRPr>
          </a:p>
        </p:txBody>
      </p:sp>
      <p:sp>
        <p:nvSpPr>
          <p:cNvPr id="41" name="object 22">
            <a:extLst>
              <a:ext uri="{FF2B5EF4-FFF2-40B4-BE49-F238E27FC236}">
                <a16:creationId xmlns:a16="http://schemas.microsoft.com/office/drawing/2014/main" id="{C38D3641-6627-4C4E-AEC7-3AA5790D2D87}"/>
              </a:ext>
            </a:extLst>
          </p:cNvPr>
          <p:cNvSpPr txBox="1"/>
          <p:nvPr/>
        </p:nvSpPr>
        <p:spPr>
          <a:xfrm>
            <a:off x="4530427" y="4646196"/>
            <a:ext cx="5554345" cy="1951816"/>
          </a:xfrm>
          <a:prstGeom prst="rect">
            <a:avLst/>
          </a:prstGeom>
        </p:spPr>
        <p:txBody>
          <a:bodyPr vert="horz" wrap="square" lIns="0" tIns="12700" rIns="0" bIns="0" rtlCol="0">
            <a:spAutoFit/>
          </a:bodyPr>
          <a:lstStyle/>
          <a:p>
            <a:pPr algn="just"/>
            <a:r>
              <a:rPr lang="es-PE" dirty="0"/>
              <a:t>El proceso de contratación y las decisiones que se adopten en el mismo deben orientarse al cumplimiento de los fines, metas y objetivos de la Entidad, priorizando estos sobre la realización de formalidades no esenciales garantizando la efectiva y oportuna satisfacción del interés público, bajo condiciones de calidad y con el mejor uso de los recursos públicos.</a:t>
            </a:r>
            <a:endParaRPr lang="es-ES" dirty="0"/>
          </a:p>
        </p:txBody>
      </p:sp>
      <p:sp>
        <p:nvSpPr>
          <p:cNvPr id="6" name="Rectángulo 5">
            <a:extLst>
              <a:ext uri="{FF2B5EF4-FFF2-40B4-BE49-F238E27FC236}">
                <a16:creationId xmlns:a16="http://schemas.microsoft.com/office/drawing/2014/main" id="{B39B3660-DCB6-4309-9F47-0E161BDCFCE6}"/>
              </a:ext>
            </a:extLst>
          </p:cNvPr>
          <p:cNvSpPr/>
          <p:nvPr/>
        </p:nvSpPr>
        <p:spPr>
          <a:xfrm>
            <a:off x="-103832" y="1783513"/>
            <a:ext cx="3810000" cy="523220"/>
          </a:xfrm>
          <a:prstGeom prst="rect">
            <a:avLst/>
          </a:prstGeom>
          <a:noFill/>
        </p:spPr>
        <p:txBody>
          <a:bodyPr wrap="square" lIns="91440" tIns="45720" rIns="91440" bIns="45720">
            <a:spAutoFit/>
          </a:bodyPr>
          <a:lstStyle/>
          <a:p>
            <a:pPr algn="ctr"/>
            <a:r>
              <a:rPr lang="es-ES" sz="2800" b="1" spc="50" dirty="0">
                <a:ln w="9525" cmpd="sng">
                  <a:solidFill>
                    <a:schemeClr val="accent1"/>
                  </a:solidFill>
                  <a:prstDash val="solid"/>
                </a:ln>
                <a:solidFill>
                  <a:srgbClr val="70AD47">
                    <a:tint val="1000"/>
                  </a:srgbClr>
                </a:solidFill>
                <a:effectLst>
                  <a:glow rad="38100">
                    <a:schemeClr val="accent1">
                      <a:alpha val="40000"/>
                    </a:schemeClr>
                  </a:glow>
                </a:effectLst>
              </a:rPr>
              <a:t>COMPETENCIA</a:t>
            </a:r>
          </a:p>
        </p:txBody>
      </p:sp>
      <p:sp>
        <p:nvSpPr>
          <p:cNvPr id="7" name="Rectángulo 6">
            <a:extLst>
              <a:ext uri="{FF2B5EF4-FFF2-40B4-BE49-F238E27FC236}">
                <a16:creationId xmlns:a16="http://schemas.microsoft.com/office/drawing/2014/main" id="{BA4ED098-6909-48CD-B841-5C76931FF58B}"/>
              </a:ext>
            </a:extLst>
          </p:cNvPr>
          <p:cNvSpPr/>
          <p:nvPr/>
        </p:nvSpPr>
        <p:spPr>
          <a:xfrm>
            <a:off x="223137" y="3770644"/>
            <a:ext cx="3909738" cy="523220"/>
          </a:xfrm>
          <a:prstGeom prst="rect">
            <a:avLst/>
          </a:prstGeom>
          <a:noFill/>
        </p:spPr>
        <p:txBody>
          <a:bodyPr wrap="square" lIns="91440" tIns="45720" rIns="91440" bIns="45720">
            <a:spAutoFit/>
          </a:bodyPr>
          <a:lstStyle/>
          <a:p>
            <a:pPr algn="ctr"/>
            <a:r>
              <a:rPr lang="es-E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EFICACIA Y EFICIENCIA</a:t>
            </a:r>
          </a:p>
        </p:txBody>
      </p:sp>
      <p:pic>
        <p:nvPicPr>
          <p:cNvPr id="4098" name="Picture 2" descr="Competencia: La competitividad como herramienta para la productividad">
            <a:extLst>
              <a:ext uri="{FF2B5EF4-FFF2-40B4-BE49-F238E27FC236}">
                <a16:creationId xmlns:a16="http://schemas.microsoft.com/office/drawing/2014/main" id="{9461BEFE-DE03-42B5-9350-E257473EDD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014" y="1487636"/>
            <a:ext cx="2351247" cy="204903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C4519006-0257-4997-811D-D935039064DD}"/>
              </a:ext>
            </a:extLst>
          </p:cNvPr>
          <p:cNvPicPr>
            <a:picLocks noChangeAspect="1"/>
          </p:cNvPicPr>
          <p:nvPr/>
        </p:nvPicPr>
        <p:blipFill>
          <a:blip r:embed="rId6"/>
          <a:stretch>
            <a:fillRect/>
          </a:stretch>
        </p:blipFill>
        <p:spPr>
          <a:xfrm>
            <a:off x="347045" y="4475135"/>
            <a:ext cx="3124636" cy="2122877"/>
          </a:xfrm>
          <a:prstGeom prst="rect">
            <a:avLst/>
          </a:prstGeom>
        </p:spPr>
      </p:pic>
    </p:spTree>
    <p:extLst>
      <p:ext uri="{BB962C8B-B14F-4D97-AF65-F5344CB8AC3E}">
        <p14:creationId xmlns:p14="http://schemas.microsoft.com/office/powerpoint/2010/main" val="2241043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object 11">
            <a:extLst>
              <a:ext uri="{FF2B5EF4-FFF2-40B4-BE49-F238E27FC236}">
                <a16:creationId xmlns:a16="http://schemas.microsoft.com/office/drawing/2014/main" id="{BE9D32AE-2431-4C2D-B2DE-223F90B83FA1}"/>
              </a:ext>
            </a:extLst>
          </p:cNvPr>
          <p:cNvGrpSpPr/>
          <p:nvPr/>
        </p:nvGrpSpPr>
        <p:grpSpPr>
          <a:xfrm>
            <a:off x="78002" y="1143000"/>
            <a:ext cx="11980847" cy="6096000"/>
            <a:chOff x="818388" y="330712"/>
            <a:chExt cx="11980847" cy="6527285"/>
          </a:xfrm>
        </p:grpSpPr>
        <p:sp>
          <p:nvSpPr>
            <p:cNvPr id="22" name="object 12">
              <a:extLst>
                <a:ext uri="{FF2B5EF4-FFF2-40B4-BE49-F238E27FC236}">
                  <a16:creationId xmlns:a16="http://schemas.microsoft.com/office/drawing/2014/main" id="{B53799C8-E0D7-4BC3-A552-411FE96F65CC}"/>
                </a:ext>
              </a:extLst>
            </p:cNvPr>
            <p:cNvSpPr/>
            <p:nvPr/>
          </p:nvSpPr>
          <p:spPr>
            <a:xfrm>
              <a:off x="9914304" y="330712"/>
              <a:ext cx="2884931" cy="2746375"/>
            </a:xfrm>
            <a:prstGeom prst="rect">
              <a:avLst/>
            </a:prstGeom>
            <a:blipFill>
              <a:blip r:embed="rId2" cstate="print"/>
              <a:stretch>
                <a:fillRect/>
              </a:stretch>
            </a:blipFill>
          </p:spPr>
          <p:txBody>
            <a:bodyPr wrap="square" lIns="0" tIns="0" rIns="0" bIns="0" rtlCol="0"/>
            <a:lstStyle/>
            <a:p>
              <a:endParaRPr dirty="0"/>
            </a:p>
          </p:txBody>
        </p:sp>
        <p:sp>
          <p:nvSpPr>
            <p:cNvPr id="24" name="object 14">
              <a:extLst>
                <a:ext uri="{FF2B5EF4-FFF2-40B4-BE49-F238E27FC236}">
                  <a16:creationId xmlns:a16="http://schemas.microsoft.com/office/drawing/2014/main" id="{03D5D0B7-7D36-4524-B09D-21CD707EC17C}"/>
                </a:ext>
              </a:extLst>
            </p:cNvPr>
            <p:cNvSpPr/>
            <p:nvPr/>
          </p:nvSpPr>
          <p:spPr>
            <a:xfrm>
              <a:off x="881108" y="2872140"/>
              <a:ext cx="2772007" cy="992447"/>
            </a:xfrm>
            <a:prstGeom prst="rect">
              <a:avLst/>
            </a:prstGeom>
            <a:blipFill>
              <a:blip r:embed="rId3" cstate="print"/>
              <a:stretch>
                <a:fillRect/>
              </a:stretch>
            </a:blipFill>
          </p:spPr>
          <p:txBody>
            <a:bodyPr wrap="square" lIns="0" tIns="0" rIns="0" bIns="0" rtlCol="0"/>
            <a:lstStyle/>
            <a:p>
              <a:endParaRPr dirty="0"/>
            </a:p>
          </p:txBody>
        </p:sp>
        <p:sp>
          <p:nvSpPr>
            <p:cNvPr id="25" name="object 15">
              <a:extLst>
                <a:ext uri="{FF2B5EF4-FFF2-40B4-BE49-F238E27FC236}">
                  <a16:creationId xmlns:a16="http://schemas.microsoft.com/office/drawing/2014/main" id="{7E681D07-C7BE-4382-AD65-B7D0884432BD}"/>
                </a:ext>
              </a:extLst>
            </p:cNvPr>
            <p:cNvSpPr/>
            <p:nvPr/>
          </p:nvSpPr>
          <p:spPr>
            <a:xfrm>
              <a:off x="868726" y="2867858"/>
              <a:ext cx="2772007" cy="1001011"/>
            </a:xfrm>
            <a:custGeom>
              <a:avLst/>
              <a:gdLst/>
              <a:ahLst/>
              <a:cxnLst/>
              <a:rect l="l" t="t" r="r" b="b"/>
              <a:pathLst>
                <a:path w="3375660" h="676910">
                  <a:moveTo>
                    <a:pt x="0" y="112775"/>
                  </a:moveTo>
                  <a:lnTo>
                    <a:pt x="8863" y="68901"/>
                  </a:lnTo>
                  <a:lnTo>
                    <a:pt x="33032" y="33051"/>
                  </a:lnTo>
                  <a:lnTo>
                    <a:pt x="68880" y="8870"/>
                  </a:lnTo>
                  <a:lnTo>
                    <a:pt x="112775" y="0"/>
                  </a:lnTo>
                  <a:lnTo>
                    <a:pt x="3262884" y="0"/>
                  </a:lnTo>
                  <a:lnTo>
                    <a:pt x="3306758" y="8870"/>
                  </a:lnTo>
                  <a:lnTo>
                    <a:pt x="3342608" y="33051"/>
                  </a:lnTo>
                  <a:lnTo>
                    <a:pt x="3366789" y="68901"/>
                  </a:lnTo>
                  <a:lnTo>
                    <a:pt x="3375660" y="112775"/>
                  </a:lnTo>
                  <a:lnTo>
                    <a:pt x="3375660" y="563879"/>
                  </a:lnTo>
                  <a:lnTo>
                    <a:pt x="3366789" y="607754"/>
                  </a:lnTo>
                  <a:lnTo>
                    <a:pt x="3342608" y="643604"/>
                  </a:lnTo>
                  <a:lnTo>
                    <a:pt x="3306758" y="667785"/>
                  </a:lnTo>
                  <a:lnTo>
                    <a:pt x="3262884" y="676655"/>
                  </a:lnTo>
                  <a:lnTo>
                    <a:pt x="112775" y="676655"/>
                  </a:lnTo>
                  <a:lnTo>
                    <a:pt x="68880" y="667785"/>
                  </a:lnTo>
                  <a:lnTo>
                    <a:pt x="33032" y="643604"/>
                  </a:lnTo>
                  <a:lnTo>
                    <a:pt x="8863" y="607754"/>
                  </a:lnTo>
                  <a:lnTo>
                    <a:pt x="0" y="563879"/>
                  </a:lnTo>
                  <a:lnTo>
                    <a:pt x="0" y="112775"/>
                  </a:lnTo>
                  <a:close/>
                </a:path>
              </a:pathLst>
            </a:custGeom>
            <a:ln w="6350">
              <a:solidFill>
                <a:srgbClr val="000000"/>
              </a:solidFill>
            </a:ln>
          </p:spPr>
          <p:txBody>
            <a:bodyPr wrap="square" lIns="0" tIns="0" rIns="0" bIns="0" rtlCol="0"/>
            <a:lstStyle/>
            <a:p>
              <a:endParaRPr/>
            </a:p>
          </p:txBody>
        </p:sp>
        <p:sp>
          <p:nvSpPr>
            <p:cNvPr id="28" name="object 18">
              <a:extLst>
                <a:ext uri="{FF2B5EF4-FFF2-40B4-BE49-F238E27FC236}">
                  <a16:creationId xmlns:a16="http://schemas.microsoft.com/office/drawing/2014/main" id="{EE3F22F7-CF0C-4879-90AA-9FC035428DD8}"/>
                </a:ext>
              </a:extLst>
            </p:cNvPr>
            <p:cNvSpPr/>
            <p:nvPr/>
          </p:nvSpPr>
          <p:spPr>
            <a:xfrm>
              <a:off x="818388" y="5899406"/>
              <a:ext cx="2998469" cy="958591"/>
            </a:xfrm>
            <a:prstGeom prst="rect">
              <a:avLst/>
            </a:prstGeom>
            <a:blipFill>
              <a:blip r:embed="rId4" cstate="print"/>
              <a:stretch>
                <a:fillRect/>
              </a:stretch>
            </a:blipFill>
          </p:spPr>
          <p:txBody>
            <a:bodyPr wrap="square" lIns="0" tIns="0" rIns="0" bIns="0" rtlCol="0"/>
            <a:lstStyle/>
            <a:p>
              <a:endParaRPr/>
            </a:p>
          </p:txBody>
        </p:sp>
        <p:sp>
          <p:nvSpPr>
            <p:cNvPr id="30" name="object 20">
              <a:extLst>
                <a:ext uri="{FF2B5EF4-FFF2-40B4-BE49-F238E27FC236}">
                  <a16:creationId xmlns:a16="http://schemas.microsoft.com/office/drawing/2014/main" id="{093A8874-ECA9-4C5F-9D27-AD2645F0CB69}"/>
                </a:ext>
              </a:extLst>
            </p:cNvPr>
            <p:cNvSpPr/>
            <p:nvPr/>
          </p:nvSpPr>
          <p:spPr>
            <a:xfrm>
              <a:off x="4485132" y="3954779"/>
              <a:ext cx="5931535" cy="2247900"/>
            </a:xfrm>
            <a:custGeom>
              <a:avLst/>
              <a:gdLst/>
              <a:ahLst/>
              <a:cxnLst/>
              <a:rect l="l" t="t" r="r" b="b"/>
              <a:pathLst>
                <a:path w="5931534" h="2247900">
                  <a:moveTo>
                    <a:pt x="5556758" y="0"/>
                  </a:moveTo>
                  <a:lnTo>
                    <a:pt x="374650" y="0"/>
                  </a:lnTo>
                  <a:lnTo>
                    <a:pt x="327660" y="2919"/>
                  </a:lnTo>
                  <a:lnTo>
                    <a:pt x="282411" y="11443"/>
                  </a:lnTo>
                  <a:lnTo>
                    <a:pt x="239253" y="25221"/>
                  </a:lnTo>
                  <a:lnTo>
                    <a:pt x="198538" y="43902"/>
                  </a:lnTo>
                  <a:lnTo>
                    <a:pt x="160617" y="67133"/>
                  </a:lnTo>
                  <a:lnTo>
                    <a:pt x="125842" y="94563"/>
                  </a:lnTo>
                  <a:lnTo>
                    <a:pt x="94563" y="125842"/>
                  </a:lnTo>
                  <a:lnTo>
                    <a:pt x="67133" y="160617"/>
                  </a:lnTo>
                  <a:lnTo>
                    <a:pt x="43902" y="198538"/>
                  </a:lnTo>
                  <a:lnTo>
                    <a:pt x="25221" y="239253"/>
                  </a:lnTo>
                  <a:lnTo>
                    <a:pt x="11443" y="282411"/>
                  </a:lnTo>
                  <a:lnTo>
                    <a:pt x="2919" y="327660"/>
                  </a:lnTo>
                  <a:lnTo>
                    <a:pt x="0" y="374650"/>
                  </a:lnTo>
                  <a:lnTo>
                    <a:pt x="0" y="1873237"/>
                  </a:lnTo>
                  <a:lnTo>
                    <a:pt x="2919" y="1920234"/>
                  </a:lnTo>
                  <a:lnTo>
                    <a:pt x="11443" y="1965489"/>
                  </a:lnTo>
                  <a:lnTo>
                    <a:pt x="25221" y="2008650"/>
                  </a:lnTo>
                  <a:lnTo>
                    <a:pt x="43902" y="2049368"/>
                  </a:lnTo>
                  <a:lnTo>
                    <a:pt x="67133" y="2087290"/>
                  </a:lnTo>
                  <a:lnTo>
                    <a:pt x="94563" y="2122065"/>
                  </a:lnTo>
                  <a:lnTo>
                    <a:pt x="125842" y="2153343"/>
                  </a:lnTo>
                  <a:lnTo>
                    <a:pt x="160617" y="2180773"/>
                  </a:lnTo>
                  <a:lnTo>
                    <a:pt x="198538" y="2204002"/>
                  </a:lnTo>
                  <a:lnTo>
                    <a:pt x="239253" y="2222681"/>
                  </a:lnTo>
                  <a:lnTo>
                    <a:pt x="282411" y="2236457"/>
                  </a:lnTo>
                  <a:lnTo>
                    <a:pt x="327660" y="2244980"/>
                  </a:lnTo>
                  <a:lnTo>
                    <a:pt x="374650" y="2247900"/>
                  </a:lnTo>
                  <a:lnTo>
                    <a:pt x="5556758" y="2247900"/>
                  </a:lnTo>
                  <a:lnTo>
                    <a:pt x="5603747" y="2244980"/>
                  </a:lnTo>
                  <a:lnTo>
                    <a:pt x="5648996" y="2236457"/>
                  </a:lnTo>
                  <a:lnTo>
                    <a:pt x="5692154" y="2222681"/>
                  </a:lnTo>
                  <a:lnTo>
                    <a:pt x="5732869" y="2204002"/>
                  </a:lnTo>
                  <a:lnTo>
                    <a:pt x="5770790" y="2180773"/>
                  </a:lnTo>
                  <a:lnTo>
                    <a:pt x="5805565" y="2153343"/>
                  </a:lnTo>
                  <a:lnTo>
                    <a:pt x="5836844" y="2122065"/>
                  </a:lnTo>
                  <a:lnTo>
                    <a:pt x="5864274" y="2087290"/>
                  </a:lnTo>
                  <a:lnTo>
                    <a:pt x="5887505" y="2049368"/>
                  </a:lnTo>
                  <a:lnTo>
                    <a:pt x="5906186" y="2008650"/>
                  </a:lnTo>
                  <a:lnTo>
                    <a:pt x="5919964" y="1965489"/>
                  </a:lnTo>
                  <a:lnTo>
                    <a:pt x="5928488" y="1920234"/>
                  </a:lnTo>
                  <a:lnTo>
                    <a:pt x="5931408" y="1873237"/>
                  </a:lnTo>
                  <a:lnTo>
                    <a:pt x="5931408" y="374650"/>
                  </a:lnTo>
                  <a:lnTo>
                    <a:pt x="5928488" y="327660"/>
                  </a:lnTo>
                  <a:lnTo>
                    <a:pt x="5919964" y="282411"/>
                  </a:lnTo>
                  <a:lnTo>
                    <a:pt x="5906186" y="239253"/>
                  </a:lnTo>
                  <a:lnTo>
                    <a:pt x="5887505" y="198538"/>
                  </a:lnTo>
                  <a:lnTo>
                    <a:pt x="5864274" y="160617"/>
                  </a:lnTo>
                  <a:lnTo>
                    <a:pt x="5836844" y="125842"/>
                  </a:lnTo>
                  <a:lnTo>
                    <a:pt x="5805565" y="94563"/>
                  </a:lnTo>
                  <a:lnTo>
                    <a:pt x="5770790" y="67133"/>
                  </a:lnTo>
                  <a:lnTo>
                    <a:pt x="5732869" y="43902"/>
                  </a:lnTo>
                  <a:lnTo>
                    <a:pt x="5692154" y="25221"/>
                  </a:lnTo>
                  <a:lnTo>
                    <a:pt x="5648996" y="11443"/>
                  </a:lnTo>
                  <a:lnTo>
                    <a:pt x="5603747" y="2919"/>
                  </a:lnTo>
                  <a:lnTo>
                    <a:pt x="5556758" y="0"/>
                  </a:lnTo>
                  <a:close/>
                </a:path>
              </a:pathLst>
            </a:custGeom>
            <a:solidFill>
              <a:srgbClr val="FFFFFF"/>
            </a:solidFill>
          </p:spPr>
          <p:txBody>
            <a:bodyPr wrap="square" lIns="0" tIns="0" rIns="0" bIns="0" rtlCol="0"/>
            <a:lstStyle/>
            <a:p>
              <a:endParaRPr/>
            </a:p>
          </p:txBody>
        </p:sp>
        <p:sp>
          <p:nvSpPr>
            <p:cNvPr id="31" name="object 21">
              <a:extLst>
                <a:ext uri="{FF2B5EF4-FFF2-40B4-BE49-F238E27FC236}">
                  <a16:creationId xmlns:a16="http://schemas.microsoft.com/office/drawing/2014/main" id="{9470F537-22C6-40C6-AE4D-F01310460E0E}"/>
                </a:ext>
              </a:extLst>
            </p:cNvPr>
            <p:cNvSpPr/>
            <p:nvPr/>
          </p:nvSpPr>
          <p:spPr>
            <a:xfrm>
              <a:off x="4485132" y="3864297"/>
              <a:ext cx="5931535" cy="2338383"/>
            </a:xfrm>
            <a:custGeom>
              <a:avLst/>
              <a:gdLst/>
              <a:ahLst/>
              <a:cxnLst/>
              <a:rect l="l" t="t" r="r" b="b"/>
              <a:pathLst>
                <a:path w="5931534" h="2247900">
                  <a:moveTo>
                    <a:pt x="0" y="374650"/>
                  </a:moveTo>
                  <a:lnTo>
                    <a:pt x="2919" y="327660"/>
                  </a:lnTo>
                  <a:lnTo>
                    <a:pt x="11443" y="282411"/>
                  </a:lnTo>
                  <a:lnTo>
                    <a:pt x="25221" y="239253"/>
                  </a:lnTo>
                  <a:lnTo>
                    <a:pt x="43902" y="198538"/>
                  </a:lnTo>
                  <a:lnTo>
                    <a:pt x="67133" y="160617"/>
                  </a:lnTo>
                  <a:lnTo>
                    <a:pt x="94563" y="125842"/>
                  </a:lnTo>
                  <a:lnTo>
                    <a:pt x="125842" y="94563"/>
                  </a:lnTo>
                  <a:lnTo>
                    <a:pt x="160617" y="67133"/>
                  </a:lnTo>
                  <a:lnTo>
                    <a:pt x="198538" y="43902"/>
                  </a:lnTo>
                  <a:lnTo>
                    <a:pt x="239253" y="25221"/>
                  </a:lnTo>
                  <a:lnTo>
                    <a:pt x="282411" y="11443"/>
                  </a:lnTo>
                  <a:lnTo>
                    <a:pt x="327660" y="2919"/>
                  </a:lnTo>
                  <a:lnTo>
                    <a:pt x="374650" y="0"/>
                  </a:lnTo>
                  <a:lnTo>
                    <a:pt x="5556758" y="0"/>
                  </a:lnTo>
                  <a:lnTo>
                    <a:pt x="5603747" y="2919"/>
                  </a:lnTo>
                  <a:lnTo>
                    <a:pt x="5648996" y="11443"/>
                  </a:lnTo>
                  <a:lnTo>
                    <a:pt x="5692154" y="25221"/>
                  </a:lnTo>
                  <a:lnTo>
                    <a:pt x="5732869" y="43902"/>
                  </a:lnTo>
                  <a:lnTo>
                    <a:pt x="5770790" y="67133"/>
                  </a:lnTo>
                  <a:lnTo>
                    <a:pt x="5805565" y="94563"/>
                  </a:lnTo>
                  <a:lnTo>
                    <a:pt x="5836844" y="125842"/>
                  </a:lnTo>
                  <a:lnTo>
                    <a:pt x="5864274" y="160617"/>
                  </a:lnTo>
                  <a:lnTo>
                    <a:pt x="5887505" y="198538"/>
                  </a:lnTo>
                  <a:lnTo>
                    <a:pt x="5906186" y="239253"/>
                  </a:lnTo>
                  <a:lnTo>
                    <a:pt x="5919964" y="282411"/>
                  </a:lnTo>
                  <a:lnTo>
                    <a:pt x="5928488" y="327660"/>
                  </a:lnTo>
                  <a:lnTo>
                    <a:pt x="5931408" y="374650"/>
                  </a:lnTo>
                  <a:lnTo>
                    <a:pt x="5931408" y="1873237"/>
                  </a:lnTo>
                  <a:lnTo>
                    <a:pt x="5928488" y="1920234"/>
                  </a:lnTo>
                  <a:lnTo>
                    <a:pt x="5919964" y="1965489"/>
                  </a:lnTo>
                  <a:lnTo>
                    <a:pt x="5906186" y="2008650"/>
                  </a:lnTo>
                  <a:lnTo>
                    <a:pt x="5887505" y="2049368"/>
                  </a:lnTo>
                  <a:lnTo>
                    <a:pt x="5864274" y="2087290"/>
                  </a:lnTo>
                  <a:lnTo>
                    <a:pt x="5836844" y="2122065"/>
                  </a:lnTo>
                  <a:lnTo>
                    <a:pt x="5805565" y="2153343"/>
                  </a:lnTo>
                  <a:lnTo>
                    <a:pt x="5770790" y="2180773"/>
                  </a:lnTo>
                  <a:lnTo>
                    <a:pt x="5732869" y="2204002"/>
                  </a:lnTo>
                  <a:lnTo>
                    <a:pt x="5692154" y="2222681"/>
                  </a:lnTo>
                  <a:lnTo>
                    <a:pt x="5648996" y="2236457"/>
                  </a:lnTo>
                  <a:lnTo>
                    <a:pt x="5603747" y="2244980"/>
                  </a:lnTo>
                  <a:lnTo>
                    <a:pt x="5556758" y="2247900"/>
                  </a:lnTo>
                  <a:lnTo>
                    <a:pt x="374650" y="2247900"/>
                  </a:lnTo>
                  <a:lnTo>
                    <a:pt x="327660" y="2244980"/>
                  </a:lnTo>
                  <a:lnTo>
                    <a:pt x="282411" y="2236457"/>
                  </a:lnTo>
                  <a:lnTo>
                    <a:pt x="239253" y="2222681"/>
                  </a:lnTo>
                  <a:lnTo>
                    <a:pt x="198538" y="2204002"/>
                  </a:lnTo>
                  <a:lnTo>
                    <a:pt x="160617" y="2180773"/>
                  </a:lnTo>
                  <a:lnTo>
                    <a:pt x="125842" y="2153343"/>
                  </a:lnTo>
                  <a:lnTo>
                    <a:pt x="94563" y="2122065"/>
                  </a:lnTo>
                  <a:lnTo>
                    <a:pt x="67133" y="2087290"/>
                  </a:lnTo>
                  <a:lnTo>
                    <a:pt x="43902" y="2049368"/>
                  </a:lnTo>
                  <a:lnTo>
                    <a:pt x="25221" y="2008650"/>
                  </a:lnTo>
                  <a:lnTo>
                    <a:pt x="11443" y="1965489"/>
                  </a:lnTo>
                  <a:lnTo>
                    <a:pt x="2919" y="1920234"/>
                  </a:lnTo>
                  <a:lnTo>
                    <a:pt x="0" y="1873237"/>
                  </a:lnTo>
                  <a:lnTo>
                    <a:pt x="0" y="374650"/>
                  </a:lnTo>
                  <a:close/>
                </a:path>
              </a:pathLst>
            </a:custGeom>
            <a:ln w="12700">
              <a:solidFill>
                <a:srgbClr val="4471C4"/>
              </a:solidFill>
            </a:ln>
          </p:spPr>
          <p:txBody>
            <a:bodyPr wrap="square" lIns="0" tIns="0" rIns="0" bIns="0" rtlCol="0"/>
            <a:lstStyle/>
            <a:p>
              <a:endParaRPr/>
            </a:p>
          </p:txBody>
        </p:sp>
      </p:grpSp>
      <p:grpSp>
        <p:nvGrpSpPr>
          <p:cNvPr id="33" name="object 3">
            <a:extLst>
              <a:ext uri="{FF2B5EF4-FFF2-40B4-BE49-F238E27FC236}">
                <a16:creationId xmlns:a16="http://schemas.microsoft.com/office/drawing/2014/main" id="{DC887667-FAB3-4880-B5E8-311A7982393D}"/>
              </a:ext>
            </a:extLst>
          </p:cNvPr>
          <p:cNvGrpSpPr/>
          <p:nvPr/>
        </p:nvGrpSpPr>
        <p:grpSpPr>
          <a:xfrm>
            <a:off x="123593" y="1542859"/>
            <a:ext cx="9152719" cy="1401344"/>
            <a:chOff x="452631" y="1252727"/>
            <a:chExt cx="9152719" cy="1401344"/>
          </a:xfrm>
        </p:grpSpPr>
        <p:sp>
          <p:nvSpPr>
            <p:cNvPr id="34" name="object 4">
              <a:extLst>
                <a:ext uri="{FF2B5EF4-FFF2-40B4-BE49-F238E27FC236}">
                  <a16:creationId xmlns:a16="http://schemas.microsoft.com/office/drawing/2014/main" id="{3DB107F4-FF07-41C8-96DA-BC793ED1E573}"/>
                </a:ext>
              </a:extLst>
            </p:cNvPr>
            <p:cNvSpPr/>
            <p:nvPr/>
          </p:nvSpPr>
          <p:spPr>
            <a:xfrm>
              <a:off x="462189" y="1376986"/>
              <a:ext cx="3156677" cy="1277085"/>
            </a:xfrm>
            <a:prstGeom prst="rect">
              <a:avLst/>
            </a:prstGeom>
            <a:blipFill>
              <a:blip r:embed="rId5" cstate="print"/>
              <a:stretch>
                <a:fillRect/>
              </a:stretch>
            </a:blipFill>
          </p:spPr>
          <p:txBody>
            <a:bodyPr wrap="square" lIns="0" tIns="0" rIns="0" bIns="0" rtlCol="0"/>
            <a:lstStyle/>
            <a:p>
              <a:endParaRPr dirty="0"/>
            </a:p>
          </p:txBody>
        </p:sp>
        <p:sp>
          <p:nvSpPr>
            <p:cNvPr id="35" name="object 5">
              <a:extLst>
                <a:ext uri="{FF2B5EF4-FFF2-40B4-BE49-F238E27FC236}">
                  <a16:creationId xmlns:a16="http://schemas.microsoft.com/office/drawing/2014/main" id="{C60822A0-97A3-4093-ADCF-BEC2E710B34E}"/>
                </a:ext>
              </a:extLst>
            </p:cNvPr>
            <p:cNvSpPr/>
            <p:nvPr/>
          </p:nvSpPr>
          <p:spPr>
            <a:xfrm>
              <a:off x="452631" y="1359723"/>
              <a:ext cx="3156678" cy="1277086"/>
            </a:xfrm>
            <a:custGeom>
              <a:avLst/>
              <a:gdLst/>
              <a:ahLst/>
              <a:cxnLst/>
              <a:rect l="l" t="t" r="r" b="b"/>
              <a:pathLst>
                <a:path w="2661285" h="675639">
                  <a:moveTo>
                    <a:pt x="0" y="112522"/>
                  </a:moveTo>
                  <a:lnTo>
                    <a:pt x="8842" y="68740"/>
                  </a:lnTo>
                  <a:lnTo>
                    <a:pt x="32958" y="32972"/>
                  </a:lnTo>
                  <a:lnTo>
                    <a:pt x="68724" y="8848"/>
                  </a:lnTo>
                  <a:lnTo>
                    <a:pt x="112522" y="0"/>
                  </a:lnTo>
                  <a:lnTo>
                    <a:pt x="2548382" y="0"/>
                  </a:lnTo>
                  <a:lnTo>
                    <a:pt x="2592163" y="8848"/>
                  </a:lnTo>
                  <a:lnTo>
                    <a:pt x="2627931" y="32972"/>
                  </a:lnTo>
                  <a:lnTo>
                    <a:pt x="2652055" y="68740"/>
                  </a:lnTo>
                  <a:lnTo>
                    <a:pt x="2660904" y="112522"/>
                  </a:lnTo>
                  <a:lnTo>
                    <a:pt x="2660904" y="562610"/>
                  </a:lnTo>
                  <a:lnTo>
                    <a:pt x="2652055" y="606391"/>
                  </a:lnTo>
                  <a:lnTo>
                    <a:pt x="2627931" y="642159"/>
                  </a:lnTo>
                  <a:lnTo>
                    <a:pt x="2592163" y="666283"/>
                  </a:lnTo>
                  <a:lnTo>
                    <a:pt x="2548382" y="675132"/>
                  </a:lnTo>
                  <a:lnTo>
                    <a:pt x="112522" y="675132"/>
                  </a:lnTo>
                  <a:lnTo>
                    <a:pt x="68724" y="666283"/>
                  </a:lnTo>
                  <a:lnTo>
                    <a:pt x="32958" y="642159"/>
                  </a:lnTo>
                  <a:lnTo>
                    <a:pt x="8842" y="606391"/>
                  </a:lnTo>
                  <a:lnTo>
                    <a:pt x="0" y="562610"/>
                  </a:lnTo>
                  <a:lnTo>
                    <a:pt x="0" y="112522"/>
                  </a:lnTo>
                  <a:close/>
                </a:path>
              </a:pathLst>
            </a:custGeom>
            <a:ln w="6350">
              <a:solidFill>
                <a:srgbClr val="000000"/>
              </a:solidFill>
            </a:ln>
          </p:spPr>
          <p:txBody>
            <a:bodyPr wrap="square" lIns="0" tIns="0" rIns="0" bIns="0" rtlCol="0"/>
            <a:lstStyle/>
            <a:p>
              <a:endParaRPr dirty="0"/>
            </a:p>
          </p:txBody>
        </p:sp>
        <p:sp>
          <p:nvSpPr>
            <p:cNvPr id="38" name="object 8">
              <a:extLst>
                <a:ext uri="{FF2B5EF4-FFF2-40B4-BE49-F238E27FC236}">
                  <a16:creationId xmlns:a16="http://schemas.microsoft.com/office/drawing/2014/main" id="{365A54BF-5469-4281-AE54-42077733492B}"/>
                </a:ext>
              </a:extLst>
            </p:cNvPr>
            <p:cNvSpPr/>
            <p:nvPr/>
          </p:nvSpPr>
          <p:spPr>
            <a:xfrm>
              <a:off x="3803904" y="1252727"/>
              <a:ext cx="5393690" cy="1327785"/>
            </a:xfrm>
            <a:custGeom>
              <a:avLst/>
              <a:gdLst/>
              <a:ahLst/>
              <a:cxnLst/>
              <a:rect l="l" t="t" r="r" b="b"/>
              <a:pathLst>
                <a:path w="5393690" h="1327785">
                  <a:moveTo>
                    <a:pt x="5172202" y="0"/>
                  </a:moveTo>
                  <a:lnTo>
                    <a:pt x="221234" y="0"/>
                  </a:lnTo>
                  <a:lnTo>
                    <a:pt x="176650" y="4495"/>
                  </a:lnTo>
                  <a:lnTo>
                    <a:pt x="135124" y="17387"/>
                  </a:lnTo>
                  <a:lnTo>
                    <a:pt x="97544" y="37785"/>
                  </a:lnTo>
                  <a:lnTo>
                    <a:pt x="64801" y="64801"/>
                  </a:lnTo>
                  <a:lnTo>
                    <a:pt x="37785" y="97544"/>
                  </a:lnTo>
                  <a:lnTo>
                    <a:pt x="17387" y="135124"/>
                  </a:lnTo>
                  <a:lnTo>
                    <a:pt x="4495" y="176650"/>
                  </a:lnTo>
                  <a:lnTo>
                    <a:pt x="0" y="221234"/>
                  </a:lnTo>
                  <a:lnTo>
                    <a:pt x="0" y="1106170"/>
                  </a:lnTo>
                  <a:lnTo>
                    <a:pt x="4495" y="1150753"/>
                  </a:lnTo>
                  <a:lnTo>
                    <a:pt x="17387" y="1192279"/>
                  </a:lnTo>
                  <a:lnTo>
                    <a:pt x="37785" y="1229859"/>
                  </a:lnTo>
                  <a:lnTo>
                    <a:pt x="64801" y="1262602"/>
                  </a:lnTo>
                  <a:lnTo>
                    <a:pt x="97544" y="1289618"/>
                  </a:lnTo>
                  <a:lnTo>
                    <a:pt x="135124" y="1310016"/>
                  </a:lnTo>
                  <a:lnTo>
                    <a:pt x="176650" y="1322908"/>
                  </a:lnTo>
                  <a:lnTo>
                    <a:pt x="221234" y="1327404"/>
                  </a:lnTo>
                  <a:lnTo>
                    <a:pt x="5172202" y="1327404"/>
                  </a:lnTo>
                  <a:lnTo>
                    <a:pt x="5216785" y="1322908"/>
                  </a:lnTo>
                  <a:lnTo>
                    <a:pt x="5258311" y="1310016"/>
                  </a:lnTo>
                  <a:lnTo>
                    <a:pt x="5295891" y="1289618"/>
                  </a:lnTo>
                  <a:lnTo>
                    <a:pt x="5328634" y="1262602"/>
                  </a:lnTo>
                  <a:lnTo>
                    <a:pt x="5355650" y="1229859"/>
                  </a:lnTo>
                  <a:lnTo>
                    <a:pt x="5376048" y="1192279"/>
                  </a:lnTo>
                  <a:lnTo>
                    <a:pt x="5388940" y="1150753"/>
                  </a:lnTo>
                  <a:lnTo>
                    <a:pt x="5393436" y="1106170"/>
                  </a:lnTo>
                  <a:lnTo>
                    <a:pt x="5393436" y="221234"/>
                  </a:lnTo>
                  <a:lnTo>
                    <a:pt x="5388940" y="176650"/>
                  </a:lnTo>
                  <a:lnTo>
                    <a:pt x="5376048" y="135124"/>
                  </a:lnTo>
                  <a:lnTo>
                    <a:pt x="5355650" y="97544"/>
                  </a:lnTo>
                  <a:lnTo>
                    <a:pt x="5328634" y="64801"/>
                  </a:lnTo>
                  <a:lnTo>
                    <a:pt x="5295891" y="37785"/>
                  </a:lnTo>
                  <a:lnTo>
                    <a:pt x="5258311" y="17387"/>
                  </a:lnTo>
                  <a:lnTo>
                    <a:pt x="5216785" y="4495"/>
                  </a:lnTo>
                  <a:lnTo>
                    <a:pt x="5172202" y="0"/>
                  </a:lnTo>
                  <a:close/>
                </a:path>
              </a:pathLst>
            </a:custGeom>
            <a:solidFill>
              <a:srgbClr val="FFFFFF"/>
            </a:solidFill>
          </p:spPr>
          <p:txBody>
            <a:bodyPr wrap="square" lIns="0" tIns="0" rIns="0" bIns="0" rtlCol="0"/>
            <a:lstStyle/>
            <a:p>
              <a:endParaRPr/>
            </a:p>
          </p:txBody>
        </p:sp>
        <p:sp>
          <p:nvSpPr>
            <p:cNvPr id="39" name="object 9">
              <a:extLst>
                <a:ext uri="{FF2B5EF4-FFF2-40B4-BE49-F238E27FC236}">
                  <a16:creationId xmlns:a16="http://schemas.microsoft.com/office/drawing/2014/main" id="{0062A6B9-1CEA-420B-9F1E-B5A11D03B34F}"/>
                </a:ext>
              </a:extLst>
            </p:cNvPr>
            <p:cNvSpPr/>
            <p:nvPr/>
          </p:nvSpPr>
          <p:spPr>
            <a:xfrm>
              <a:off x="3803903" y="1252727"/>
              <a:ext cx="5801447" cy="1327785"/>
            </a:xfrm>
            <a:custGeom>
              <a:avLst/>
              <a:gdLst/>
              <a:ahLst/>
              <a:cxnLst/>
              <a:rect l="l" t="t" r="r" b="b"/>
              <a:pathLst>
                <a:path w="5393690" h="1327785">
                  <a:moveTo>
                    <a:pt x="0" y="221234"/>
                  </a:moveTo>
                  <a:lnTo>
                    <a:pt x="4495" y="176650"/>
                  </a:lnTo>
                  <a:lnTo>
                    <a:pt x="17387" y="135124"/>
                  </a:lnTo>
                  <a:lnTo>
                    <a:pt x="37785" y="97544"/>
                  </a:lnTo>
                  <a:lnTo>
                    <a:pt x="64801" y="64801"/>
                  </a:lnTo>
                  <a:lnTo>
                    <a:pt x="97544" y="37785"/>
                  </a:lnTo>
                  <a:lnTo>
                    <a:pt x="135124" y="17387"/>
                  </a:lnTo>
                  <a:lnTo>
                    <a:pt x="176650" y="4495"/>
                  </a:lnTo>
                  <a:lnTo>
                    <a:pt x="221234" y="0"/>
                  </a:lnTo>
                  <a:lnTo>
                    <a:pt x="5172202" y="0"/>
                  </a:lnTo>
                  <a:lnTo>
                    <a:pt x="5216785" y="4495"/>
                  </a:lnTo>
                  <a:lnTo>
                    <a:pt x="5258311" y="17387"/>
                  </a:lnTo>
                  <a:lnTo>
                    <a:pt x="5295891" y="37785"/>
                  </a:lnTo>
                  <a:lnTo>
                    <a:pt x="5328634" y="64801"/>
                  </a:lnTo>
                  <a:lnTo>
                    <a:pt x="5355650" y="97544"/>
                  </a:lnTo>
                  <a:lnTo>
                    <a:pt x="5376048" y="135124"/>
                  </a:lnTo>
                  <a:lnTo>
                    <a:pt x="5388940" y="176650"/>
                  </a:lnTo>
                  <a:lnTo>
                    <a:pt x="5393436" y="221234"/>
                  </a:lnTo>
                  <a:lnTo>
                    <a:pt x="5393436" y="1106170"/>
                  </a:lnTo>
                  <a:lnTo>
                    <a:pt x="5388940" y="1150753"/>
                  </a:lnTo>
                  <a:lnTo>
                    <a:pt x="5376048" y="1192279"/>
                  </a:lnTo>
                  <a:lnTo>
                    <a:pt x="5355650" y="1229859"/>
                  </a:lnTo>
                  <a:lnTo>
                    <a:pt x="5328634" y="1262602"/>
                  </a:lnTo>
                  <a:lnTo>
                    <a:pt x="5295891" y="1289618"/>
                  </a:lnTo>
                  <a:lnTo>
                    <a:pt x="5258311" y="1310016"/>
                  </a:lnTo>
                  <a:lnTo>
                    <a:pt x="5216785" y="1322908"/>
                  </a:lnTo>
                  <a:lnTo>
                    <a:pt x="5172202" y="1327404"/>
                  </a:lnTo>
                  <a:lnTo>
                    <a:pt x="221234" y="1327404"/>
                  </a:lnTo>
                  <a:lnTo>
                    <a:pt x="176650" y="1322908"/>
                  </a:lnTo>
                  <a:lnTo>
                    <a:pt x="135124" y="1310016"/>
                  </a:lnTo>
                  <a:lnTo>
                    <a:pt x="97544" y="1289618"/>
                  </a:lnTo>
                  <a:lnTo>
                    <a:pt x="64801" y="1262602"/>
                  </a:lnTo>
                  <a:lnTo>
                    <a:pt x="37785" y="1229859"/>
                  </a:lnTo>
                  <a:lnTo>
                    <a:pt x="17387" y="1192279"/>
                  </a:lnTo>
                  <a:lnTo>
                    <a:pt x="4495" y="1150753"/>
                  </a:lnTo>
                  <a:lnTo>
                    <a:pt x="0" y="1106170"/>
                  </a:lnTo>
                  <a:lnTo>
                    <a:pt x="0" y="221234"/>
                  </a:lnTo>
                  <a:close/>
                </a:path>
              </a:pathLst>
            </a:custGeom>
            <a:ln w="12700">
              <a:solidFill>
                <a:srgbClr val="EC7C30"/>
              </a:solidFill>
            </a:ln>
          </p:spPr>
          <p:txBody>
            <a:bodyPr wrap="square" lIns="0" tIns="0" rIns="0" bIns="0" rtlCol="0"/>
            <a:lstStyle/>
            <a:p>
              <a:endParaRPr/>
            </a:p>
          </p:txBody>
        </p:sp>
      </p:grpSp>
      <p:sp>
        <p:nvSpPr>
          <p:cNvPr id="40" name="object 10">
            <a:extLst>
              <a:ext uri="{FF2B5EF4-FFF2-40B4-BE49-F238E27FC236}">
                <a16:creationId xmlns:a16="http://schemas.microsoft.com/office/drawing/2014/main" id="{C4B50C5A-735B-43BB-B873-5E4688C389A1}"/>
              </a:ext>
            </a:extLst>
          </p:cNvPr>
          <p:cNvSpPr txBox="1"/>
          <p:nvPr/>
        </p:nvSpPr>
        <p:spPr>
          <a:xfrm>
            <a:off x="4170277" y="4477932"/>
            <a:ext cx="5106035" cy="2228815"/>
          </a:xfrm>
          <a:prstGeom prst="rect">
            <a:avLst/>
          </a:prstGeom>
        </p:spPr>
        <p:txBody>
          <a:bodyPr vert="horz" wrap="square" lIns="0" tIns="12700" rIns="0" bIns="0" rtlCol="0">
            <a:spAutoFit/>
          </a:bodyPr>
          <a:lstStyle/>
          <a:p>
            <a:pPr algn="just"/>
            <a:r>
              <a:rPr lang="es-ES" dirty="0"/>
              <a:t>Los</a:t>
            </a:r>
            <a:r>
              <a:rPr lang="es-PE" dirty="0"/>
              <a:t> bienes, servicios y obras deben reunir las condiciones de calidad y modernidad tecnológicas necesarias para cumplir con efectividad la finalidad pública para los que son requeridos, por un determinado y previsible tiempo de duración, con posibilidad de adecuarse, integrarse y repotenciarse, si fuera el caso, con los avances científicos y tecnológicos.</a:t>
            </a:r>
          </a:p>
        </p:txBody>
      </p:sp>
      <p:sp>
        <p:nvSpPr>
          <p:cNvPr id="41" name="object 22">
            <a:extLst>
              <a:ext uri="{FF2B5EF4-FFF2-40B4-BE49-F238E27FC236}">
                <a16:creationId xmlns:a16="http://schemas.microsoft.com/office/drawing/2014/main" id="{C38D3641-6627-4C4E-AEC7-3AA5790D2D87}"/>
              </a:ext>
            </a:extLst>
          </p:cNvPr>
          <p:cNvSpPr txBox="1"/>
          <p:nvPr/>
        </p:nvSpPr>
        <p:spPr>
          <a:xfrm>
            <a:off x="3597782" y="1656821"/>
            <a:ext cx="5554345" cy="1120820"/>
          </a:xfrm>
          <a:prstGeom prst="rect">
            <a:avLst/>
          </a:prstGeom>
        </p:spPr>
        <p:txBody>
          <a:bodyPr vert="horz" wrap="square" lIns="0" tIns="12700" rIns="0" bIns="0" rtlCol="0">
            <a:spAutoFit/>
          </a:bodyPr>
          <a:lstStyle/>
          <a:p>
            <a:pPr algn="just"/>
            <a:r>
              <a:rPr lang="es-PE" dirty="0"/>
              <a:t>En el diseño y desarrollo de los procesos de contratación pública se consideran criterios y prácticas que permitan contribuir tanto a la protección medioambiental como social y, al desarrollo humano.</a:t>
            </a:r>
            <a:endParaRPr lang="es-ES" dirty="0"/>
          </a:p>
        </p:txBody>
      </p:sp>
      <p:sp>
        <p:nvSpPr>
          <p:cNvPr id="6" name="Rectángulo 5">
            <a:extLst>
              <a:ext uri="{FF2B5EF4-FFF2-40B4-BE49-F238E27FC236}">
                <a16:creationId xmlns:a16="http://schemas.microsoft.com/office/drawing/2014/main" id="{B39B3660-DCB6-4309-9F47-0E161BDCFCE6}"/>
              </a:ext>
            </a:extLst>
          </p:cNvPr>
          <p:cNvSpPr/>
          <p:nvPr/>
        </p:nvSpPr>
        <p:spPr>
          <a:xfrm>
            <a:off x="-120157" y="3463278"/>
            <a:ext cx="3463417" cy="954107"/>
          </a:xfrm>
          <a:prstGeom prst="rect">
            <a:avLst/>
          </a:prstGeom>
          <a:noFill/>
        </p:spPr>
        <p:txBody>
          <a:bodyPr wrap="square" lIns="91440" tIns="45720" rIns="91440" bIns="45720">
            <a:spAutoFit/>
          </a:bodyPr>
          <a:lstStyle/>
          <a:p>
            <a:pPr algn="ctr"/>
            <a:r>
              <a:rPr lang="es-ES" sz="2800" b="1" spc="50" dirty="0">
                <a:ln w="9525" cmpd="sng">
                  <a:solidFill>
                    <a:schemeClr val="accent1"/>
                  </a:solidFill>
                  <a:prstDash val="solid"/>
                </a:ln>
                <a:solidFill>
                  <a:srgbClr val="70AD47">
                    <a:tint val="1000"/>
                  </a:srgbClr>
                </a:solidFill>
                <a:effectLst>
                  <a:glow rad="38100">
                    <a:schemeClr val="accent1">
                      <a:alpha val="40000"/>
                    </a:schemeClr>
                  </a:glow>
                </a:effectLst>
              </a:rPr>
              <a:t>VIGENCIA TECNOLOGICA</a:t>
            </a:r>
          </a:p>
        </p:txBody>
      </p:sp>
      <p:sp>
        <p:nvSpPr>
          <p:cNvPr id="7" name="Rectángulo 6">
            <a:extLst>
              <a:ext uri="{FF2B5EF4-FFF2-40B4-BE49-F238E27FC236}">
                <a16:creationId xmlns:a16="http://schemas.microsoft.com/office/drawing/2014/main" id="{BA4ED098-6909-48CD-B841-5C76931FF58B}"/>
              </a:ext>
            </a:extLst>
          </p:cNvPr>
          <p:cNvSpPr/>
          <p:nvPr/>
        </p:nvSpPr>
        <p:spPr>
          <a:xfrm>
            <a:off x="-16118" y="1619667"/>
            <a:ext cx="3280270" cy="1384995"/>
          </a:xfrm>
          <a:prstGeom prst="rect">
            <a:avLst/>
          </a:prstGeom>
          <a:noFill/>
        </p:spPr>
        <p:txBody>
          <a:bodyPr wrap="square" lIns="91440" tIns="45720" rIns="91440" bIns="45720">
            <a:spAutoFit/>
          </a:bodyPr>
          <a:lstStyle/>
          <a:p>
            <a:pPr algn="ctr"/>
            <a:r>
              <a:rPr lang="es-ES" sz="2800" b="1" spc="50" dirty="0">
                <a:ln w="9525" cmpd="sng">
                  <a:solidFill>
                    <a:schemeClr val="accent1"/>
                  </a:solidFill>
                  <a:prstDash val="solid"/>
                </a:ln>
                <a:solidFill>
                  <a:srgbClr val="70AD47">
                    <a:tint val="1000"/>
                  </a:srgbClr>
                </a:solidFill>
                <a:effectLst>
                  <a:glow rad="38100">
                    <a:schemeClr val="accent1">
                      <a:alpha val="40000"/>
                    </a:schemeClr>
                  </a:glow>
                </a:effectLst>
              </a:rPr>
              <a:t>SOTENIBILIDAD AMBIENTAL Y SOCIAL</a:t>
            </a:r>
            <a:endParaRPr lang="es-E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122" name="Picture 2" descr="Definición de sostenibilidad: ¿sabes qué es y sobre qué trata? |  Ingredientes que Suman">
            <a:extLst>
              <a:ext uri="{FF2B5EF4-FFF2-40B4-BE49-F238E27FC236}">
                <a16:creationId xmlns:a16="http://schemas.microsoft.com/office/drawing/2014/main" id="{71FB4593-3419-4959-A444-5B80BD204B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44" t="16528" b="10417"/>
          <a:stretch/>
        </p:blipFill>
        <p:spPr bwMode="auto">
          <a:xfrm>
            <a:off x="9357800" y="1373816"/>
            <a:ext cx="2512189" cy="2090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SCE Al Día">
            <a:extLst>
              <a:ext uri="{FF2B5EF4-FFF2-40B4-BE49-F238E27FC236}">
                <a16:creationId xmlns:a16="http://schemas.microsoft.com/office/drawing/2014/main" id="{F6C66D7A-C3E3-4ED9-9047-1F3883F3C1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42" y="4596670"/>
            <a:ext cx="2970276" cy="187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09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object 3">
            <a:extLst>
              <a:ext uri="{FF2B5EF4-FFF2-40B4-BE49-F238E27FC236}">
                <a16:creationId xmlns:a16="http://schemas.microsoft.com/office/drawing/2014/main" id="{DC887667-FAB3-4880-B5E8-311A7982393D}"/>
              </a:ext>
            </a:extLst>
          </p:cNvPr>
          <p:cNvGrpSpPr/>
          <p:nvPr/>
        </p:nvGrpSpPr>
        <p:grpSpPr>
          <a:xfrm>
            <a:off x="2235067" y="1699659"/>
            <a:ext cx="8407781" cy="1327785"/>
            <a:chOff x="789813" y="1252727"/>
            <a:chExt cx="8407781" cy="1327785"/>
          </a:xfrm>
        </p:grpSpPr>
        <p:sp>
          <p:nvSpPr>
            <p:cNvPr id="34" name="object 4">
              <a:extLst>
                <a:ext uri="{FF2B5EF4-FFF2-40B4-BE49-F238E27FC236}">
                  <a16:creationId xmlns:a16="http://schemas.microsoft.com/office/drawing/2014/main" id="{3DB107F4-FF07-41C8-96DA-BC793ED1E573}"/>
                </a:ext>
              </a:extLst>
            </p:cNvPr>
            <p:cNvSpPr/>
            <p:nvPr/>
          </p:nvSpPr>
          <p:spPr>
            <a:xfrm>
              <a:off x="799754" y="1376987"/>
              <a:ext cx="2348684" cy="771282"/>
            </a:xfrm>
            <a:prstGeom prst="rect">
              <a:avLst/>
            </a:prstGeom>
            <a:blipFill>
              <a:blip r:embed="rId2" cstate="print"/>
              <a:stretch>
                <a:fillRect/>
              </a:stretch>
            </a:blipFill>
          </p:spPr>
          <p:txBody>
            <a:bodyPr wrap="square" lIns="0" tIns="0" rIns="0" bIns="0" rtlCol="0"/>
            <a:lstStyle/>
            <a:p>
              <a:endParaRPr dirty="0"/>
            </a:p>
          </p:txBody>
        </p:sp>
        <p:sp>
          <p:nvSpPr>
            <p:cNvPr id="35" name="object 5">
              <a:extLst>
                <a:ext uri="{FF2B5EF4-FFF2-40B4-BE49-F238E27FC236}">
                  <a16:creationId xmlns:a16="http://schemas.microsoft.com/office/drawing/2014/main" id="{C60822A0-97A3-4093-ADCF-BEC2E710B34E}"/>
                </a:ext>
              </a:extLst>
            </p:cNvPr>
            <p:cNvSpPr/>
            <p:nvPr/>
          </p:nvSpPr>
          <p:spPr>
            <a:xfrm>
              <a:off x="789813" y="1359723"/>
              <a:ext cx="2358625" cy="771282"/>
            </a:xfrm>
            <a:custGeom>
              <a:avLst/>
              <a:gdLst/>
              <a:ahLst/>
              <a:cxnLst/>
              <a:rect l="l" t="t" r="r" b="b"/>
              <a:pathLst>
                <a:path w="2661285" h="675639">
                  <a:moveTo>
                    <a:pt x="0" y="112522"/>
                  </a:moveTo>
                  <a:lnTo>
                    <a:pt x="8842" y="68740"/>
                  </a:lnTo>
                  <a:lnTo>
                    <a:pt x="32958" y="32972"/>
                  </a:lnTo>
                  <a:lnTo>
                    <a:pt x="68724" y="8848"/>
                  </a:lnTo>
                  <a:lnTo>
                    <a:pt x="112522" y="0"/>
                  </a:lnTo>
                  <a:lnTo>
                    <a:pt x="2548382" y="0"/>
                  </a:lnTo>
                  <a:lnTo>
                    <a:pt x="2592163" y="8848"/>
                  </a:lnTo>
                  <a:lnTo>
                    <a:pt x="2627931" y="32972"/>
                  </a:lnTo>
                  <a:lnTo>
                    <a:pt x="2652055" y="68740"/>
                  </a:lnTo>
                  <a:lnTo>
                    <a:pt x="2660904" y="112522"/>
                  </a:lnTo>
                  <a:lnTo>
                    <a:pt x="2660904" y="562610"/>
                  </a:lnTo>
                  <a:lnTo>
                    <a:pt x="2652055" y="606391"/>
                  </a:lnTo>
                  <a:lnTo>
                    <a:pt x="2627931" y="642159"/>
                  </a:lnTo>
                  <a:lnTo>
                    <a:pt x="2592163" y="666283"/>
                  </a:lnTo>
                  <a:lnTo>
                    <a:pt x="2548382" y="675132"/>
                  </a:lnTo>
                  <a:lnTo>
                    <a:pt x="112522" y="675132"/>
                  </a:lnTo>
                  <a:lnTo>
                    <a:pt x="68724" y="666283"/>
                  </a:lnTo>
                  <a:lnTo>
                    <a:pt x="32958" y="642159"/>
                  </a:lnTo>
                  <a:lnTo>
                    <a:pt x="8842" y="606391"/>
                  </a:lnTo>
                  <a:lnTo>
                    <a:pt x="0" y="562610"/>
                  </a:lnTo>
                  <a:lnTo>
                    <a:pt x="0" y="112522"/>
                  </a:lnTo>
                  <a:close/>
                </a:path>
              </a:pathLst>
            </a:custGeom>
            <a:ln w="6350">
              <a:solidFill>
                <a:srgbClr val="000000"/>
              </a:solidFill>
            </a:ln>
          </p:spPr>
          <p:txBody>
            <a:bodyPr wrap="square" lIns="0" tIns="0" rIns="0" bIns="0" rtlCol="0"/>
            <a:lstStyle/>
            <a:p>
              <a:endParaRPr dirty="0"/>
            </a:p>
          </p:txBody>
        </p:sp>
        <p:sp>
          <p:nvSpPr>
            <p:cNvPr id="38" name="object 8">
              <a:extLst>
                <a:ext uri="{FF2B5EF4-FFF2-40B4-BE49-F238E27FC236}">
                  <a16:creationId xmlns:a16="http://schemas.microsoft.com/office/drawing/2014/main" id="{365A54BF-5469-4281-AE54-42077733492B}"/>
                </a:ext>
              </a:extLst>
            </p:cNvPr>
            <p:cNvSpPr/>
            <p:nvPr/>
          </p:nvSpPr>
          <p:spPr>
            <a:xfrm>
              <a:off x="3266059" y="1252727"/>
              <a:ext cx="5931535" cy="1327785"/>
            </a:xfrm>
            <a:custGeom>
              <a:avLst/>
              <a:gdLst/>
              <a:ahLst/>
              <a:cxnLst/>
              <a:rect l="l" t="t" r="r" b="b"/>
              <a:pathLst>
                <a:path w="5393690" h="1327785">
                  <a:moveTo>
                    <a:pt x="5172202" y="0"/>
                  </a:moveTo>
                  <a:lnTo>
                    <a:pt x="221234" y="0"/>
                  </a:lnTo>
                  <a:lnTo>
                    <a:pt x="176650" y="4495"/>
                  </a:lnTo>
                  <a:lnTo>
                    <a:pt x="135124" y="17387"/>
                  </a:lnTo>
                  <a:lnTo>
                    <a:pt x="97544" y="37785"/>
                  </a:lnTo>
                  <a:lnTo>
                    <a:pt x="64801" y="64801"/>
                  </a:lnTo>
                  <a:lnTo>
                    <a:pt x="37785" y="97544"/>
                  </a:lnTo>
                  <a:lnTo>
                    <a:pt x="17387" y="135124"/>
                  </a:lnTo>
                  <a:lnTo>
                    <a:pt x="4495" y="176650"/>
                  </a:lnTo>
                  <a:lnTo>
                    <a:pt x="0" y="221234"/>
                  </a:lnTo>
                  <a:lnTo>
                    <a:pt x="0" y="1106170"/>
                  </a:lnTo>
                  <a:lnTo>
                    <a:pt x="4495" y="1150753"/>
                  </a:lnTo>
                  <a:lnTo>
                    <a:pt x="17387" y="1192279"/>
                  </a:lnTo>
                  <a:lnTo>
                    <a:pt x="37785" y="1229859"/>
                  </a:lnTo>
                  <a:lnTo>
                    <a:pt x="64801" y="1262602"/>
                  </a:lnTo>
                  <a:lnTo>
                    <a:pt x="97544" y="1289618"/>
                  </a:lnTo>
                  <a:lnTo>
                    <a:pt x="135124" y="1310016"/>
                  </a:lnTo>
                  <a:lnTo>
                    <a:pt x="176650" y="1322908"/>
                  </a:lnTo>
                  <a:lnTo>
                    <a:pt x="221234" y="1327404"/>
                  </a:lnTo>
                  <a:lnTo>
                    <a:pt x="5172202" y="1327404"/>
                  </a:lnTo>
                  <a:lnTo>
                    <a:pt x="5216785" y="1322908"/>
                  </a:lnTo>
                  <a:lnTo>
                    <a:pt x="5258311" y="1310016"/>
                  </a:lnTo>
                  <a:lnTo>
                    <a:pt x="5295891" y="1289618"/>
                  </a:lnTo>
                  <a:lnTo>
                    <a:pt x="5328634" y="1262602"/>
                  </a:lnTo>
                  <a:lnTo>
                    <a:pt x="5355650" y="1229859"/>
                  </a:lnTo>
                  <a:lnTo>
                    <a:pt x="5376048" y="1192279"/>
                  </a:lnTo>
                  <a:lnTo>
                    <a:pt x="5388940" y="1150753"/>
                  </a:lnTo>
                  <a:lnTo>
                    <a:pt x="5393436" y="1106170"/>
                  </a:lnTo>
                  <a:lnTo>
                    <a:pt x="5393436" y="221234"/>
                  </a:lnTo>
                  <a:lnTo>
                    <a:pt x="5388940" y="176650"/>
                  </a:lnTo>
                  <a:lnTo>
                    <a:pt x="5376048" y="135124"/>
                  </a:lnTo>
                  <a:lnTo>
                    <a:pt x="5355650" y="97544"/>
                  </a:lnTo>
                  <a:lnTo>
                    <a:pt x="5328634" y="64801"/>
                  </a:lnTo>
                  <a:lnTo>
                    <a:pt x="5295891" y="37785"/>
                  </a:lnTo>
                  <a:lnTo>
                    <a:pt x="5258311" y="17387"/>
                  </a:lnTo>
                  <a:lnTo>
                    <a:pt x="5216785" y="4495"/>
                  </a:lnTo>
                  <a:lnTo>
                    <a:pt x="5172202" y="0"/>
                  </a:lnTo>
                  <a:close/>
                </a:path>
              </a:pathLst>
            </a:custGeom>
            <a:solidFill>
              <a:srgbClr val="FFFFFF"/>
            </a:solidFill>
          </p:spPr>
          <p:txBody>
            <a:bodyPr wrap="square" lIns="0" tIns="0" rIns="0" bIns="0" rtlCol="0"/>
            <a:lstStyle/>
            <a:p>
              <a:endParaRPr dirty="0"/>
            </a:p>
          </p:txBody>
        </p:sp>
        <p:sp>
          <p:nvSpPr>
            <p:cNvPr id="39" name="object 9">
              <a:extLst>
                <a:ext uri="{FF2B5EF4-FFF2-40B4-BE49-F238E27FC236}">
                  <a16:creationId xmlns:a16="http://schemas.microsoft.com/office/drawing/2014/main" id="{0062A6B9-1CEA-420B-9F1E-B5A11D03B34F}"/>
                </a:ext>
              </a:extLst>
            </p:cNvPr>
            <p:cNvSpPr/>
            <p:nvPr/>
          </p:nvSpPr>
          <p:spPr>
            <a:xfrm>
              <a:off x="3333570" y="1252727"/>
              <a:ext cx="5864024" cy="1327785"/>
            </a:xfrm>
            <a:custGeom>
              <a:avLst/>
              <a:gdLst/>
              <a:ahLst/>
              <a:cxnLst/>
              <a:rect l="l" t="t" r="r" b="b"/>
              <a:pathLst>
                <a:path w="5393690" h="1327785">
                  <a:moveTo>
                    <a:pt x="0" y="221234"/>
                  </a:moveTo>
                  <a:lnTo>
                    <a:pt x="4495" y="176650"/>
                  </a:lnTo>
                  <a:lnTo>
                    <a:pt x="17387" y="135124"/>
                  </a:lnTo>
                  <a:lnTo>
                    <a:pt x="37785" y="97544"/>
                  </a:lnTo>
                  <a:lnTo>
                    <a:pt x="64801" y="64801"/>
                  </a:lnTo>
                  <a:lnTo>
                    <a:pt x="97544" y="37785"/>
                  </a:lnTo>
                  <a:lnTo>
                    <a:pt x="135124" y="17387"/>
                  </a:lnTo>
                  <a:lnTo>
                    <a:pt x="176650" y="4495"/>
                  </a:lnTo>
                  <a:lnTo>
                    <a:pt x="221234" y="0"/>
                  </a:lnTo>
                  <a:lnTo>
                    <a:pt x="5172202" y="0"/>
                  </a:lnTo>
                  <a:lnTo>
                    <a:pt x="5216785" y="4495"/>
                  </a:lnTo>
                  <a:lnTo>
                    <a:pt x="5258311" y="17387"/>
                  </a:lnTo>
                  <a:lnTo>
                    <a:pt x="5295891" y="37785"/>
                  </a:lnTo>
                  <a:lnTo>
                    <a:pt x="5328634" y="64801"/>
                  </a:lnTo>
                  <a:lnTo>
                    <a:pt x="5355650" y="97544"/>
                  </a:lnTo>
                  <a:lnTo>
                    <a:pt x="5376048" y="135124"/>
                  </a:lnTo>
                  <a:lnTo>
                    <a:pt x="5388940" y="176650"/>
                  </a:lnTo>
                  <a:lnTo>
                    <a:pt x="5393436" y="221234"/>
                  </a:lnTo>
                  <a:lnTo>
                    <a:pt x="5393436" y="1106170"/>
                  </a:lnTo>
                  <a:lnTo>
                    <a:pt x="5388940" y="1150753"/>
                  </a:lnTo>
                  <a:lnTo>
                    <a:pt x="5376048" y="1192279"/>
                  </a:lnTo>
                  <a:lnTo>
                    <a:pt x="5355650" y="1229859"/>
                  </a:lnTo>
                  <a:lnTo>
                    <a:pt x="5328634" y="1262602"/>
                  </a:lnTo>
                  <a:lnTo>
                    <a:pt x="5295891" y="1289618"/>
                  </a:lnTo>
                  <a:lnTo>
                    <a:pt x="5258311" y="1310016"/>
                  </a:lnTo>
                  <a:lnTo>
                    <a:pt x="5216785" y="1322908"/>
                  </a:lnTo>
                  <a:lnTo>
                    <a:pt x="5172202" y="1327404"/>
                  </a:lnTo>
                  <a:lnTo>
                    <a:pt x="221234" y="1327404"/>
                  </a:lnTo>
                  <a:lnTo>
                    <a:pt x="176650" y="1322908"/>
                  </a:lnTo>
                  <a:lnTo>
                    <a:pt x="135124" y="1310016"/>
                  </a:lnTo>
                  <a:lnTo>
                    <a:pt x="97544" y="1289618"/>
                  </a:lnTo>
                  <a:lnTo>
                    <a:pt x="64801" y="1262602"/>
                  </a:lnTo>
                  <a:lnTo>
                    <a:pt x="37785" y="1229859"/>
                  </a:lnTo>
                  <a:lnTo>
                    <a:pt x="17387" y="1192279"/>
                  </a:lnTo>
                  <a:lnTo>
                    <a:pt x="4495" y="1150753"/>
                  </a:lnTo>
                  <a:lnTo>
                    <a:pt x="0" y="1106170"/>
                  </a:lnTo>
                  <a:lnTo>
                    <a:pt x="0" y="221234"/>
                  </a:lnTo>
                  <a:close/>
                </a:path>
              </a:pathLst>
            </a:custGeom>
            <a:ln w="12700">
              <a:solidFill>
                <a:srgbClr val="EC7C30"/>
              </a:solidFill>
            </a:ln>
          </p:spPr>
          <p:txBody>
            <a:bodyPr wrap="square" lIns="0" tIns="0" rIns="0" bIns="0" rtlCol="0"/>
            <a:lstStyle/>
            <a:p>
              <a:endParaRPr/>
            </a:p>
          </p:txBody>
        </p:sp>
      </p:grpSp>
      <p:sp>
        <p:nvSpPr>
          <p:cNvPr id="40" name="object 10">
            <a:extLst>
              <a:ext uri="{FF2B5EF4-FFF2-40B4-BE49-F238E27FC236}">
                <a16:creationId xmlns:a16="http://schemas.microsoft.com/office/drawing/2014/main" id="{C4B50C5A-735B-43BB-B873-5E4688C389A1}"/>
              </a:ext>
            </a:extLst>
          </p:cNvPr>
          <p:cNvSpPr txBox="1"/>
          <p:nvPr/>
        </p:nvSpPr>
        <p:spPr>
          <a:xfrm>
            <a:off x="4975764" y="1803141"/>
            <a:ext cx="5470144" cy="1120820"/>
          </a:xfrm>
          <a:prstGeom prst="rect">
            <a:avLst/>
          </a:prstGeom>
        </p:spPr>
        <p:txBody>
          <a:bodyPr vert="horz" wrap="square" lIns="0" tIns="12700" rIns="0" bIns="0" rtlCol="0">
            <a:spAutoFit/>
          </a:bodyPr>
          <a:lstStyle/>
          <a:p>
            <a:pPr algn="just"/>
            <a:r>
              <a:rPr lang="es-PE" dirty="0"/>
              <a:t>Las prestaciones y derechos de las partes deben guardar una razonable relación de equivalencia y proporcionalidad, sin perjuicio de las facultades que corresponden al Estado en la gestión del interés general.</a:t>
            </a:r>
            <a:endParaRPr lang="es-ES" dirty="0"/>
          </a:p>
        </p:txBody>
      </p:sp>
      <p:sp>
        <p:nvSpPr>
          <p:cNvPr id="6" name="Rectángulo 5">
            <a:extLst>
              <a:ext uri="{FF2B5EF4-FFF2-40B4-BE49-F238E27FC236}">
                <a16:creationId xmlns:a16="http://schemas.microsoft.com/office/drawing/2014/main" id="{B39B3660-DCB6-4309-9F47-0E161BDCFCE6}"/>
              </a:ext>
            </a:extLst>
          </p:cNvPr>
          <p:cNvSpPr/>
          <p:nvPr/>
        </p:nvSpPr>
        <p:spPr>
          <a:xfrm>
            <a:off x="2141128" y="1930686"/>
            <a:ext cx="2348685" cy="523220"/>
          </a:xfrm>
          <a:prstGeom prst="rect">
            <a:avLst/>
          </a:prstGeom>
          <a:noFill/>
        </p:spPr>
        <p:txBody>
          <a:bodyPr wrap="square" lIns="91440" tIns="45720" rIns="91440" bIns="45720">
            <a:spAutoFit/>
          </a:bodyPr>
          <a:lstStyle/>
          <a:p>
            <a:pPr algn="ctr"/>
            <a:r>
              <a:rPr lang="es-ES" sz="2800" b="1" spc="50" dirty="0">
                <a:ln w="9525" cmpd="sng">
                  <a:solidFill>
                    <a:schemeClr val="accent1"/>
                  </a:solidFill>
                  <a:prstDash val="solid"/>
                </a:ln>
                <a:solidFill>
                  <a:srgbClr val="70AD47">
                    <a:tint val="1000"/>
                  </a:srgbClr>
                </a:solidFill>
                <a:effectLst>
                  <a:glow rad="38100">
                    <a:schemeClr val="accent1">
                      <a:alpha val="40000"/>
                    </a:schemeClr>
                  </a:glow>
                </a:effectLst>
              </a:rPr>
              <a:t>EQUIDAD</a:t>
            </a:r>
          </a:p>
        </p:txBody>
      </p:sp>
      <p:sp>
        <p:nvSpPr>
          <p:cNvPr id="26" name="object 4">
            <a:extLst>
              <a:ext uri="{FF2B5EF4-FFF2-40B4-BE49-F238E27FC236}">
                <a16:creationId xmlns:a16="http://schemas.microsoft.com/office/drawing/2014/main" id="{041FE8AB-6F08-4CB8-8626-AE890A8A9FDB}"/>
              </a:ext>
            </a:extLst>
          </p:cNvPr>
          <p:cNvSpPr/>
          <p:nvPr/>
        </p:nvSpPr>
        <p:spPr>
          <a:xfrm>
            <a:off x="4000500" y="3429000"/>
            <a:ext cx="4191000" cy="1973101"/>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912377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19CDA-29D7-432F-A8E5-D617E183905B}"/>
              </a:ext>
            </a:extLst>
          </p:cNvPr>
          <p:cNvSpPr>
            <a:spLocks noGrp="1"/>
          </p:cNvSpPr>
          <p:nvPr>
            <p:ph type="title"/>
          </p:nvPr>
        </p:nvSpPr>
        <p:spPr>
          <a:xfrm>
            <a:off x="1828800" y="658870"/>
            <a:ext cx="7829711" cy="1231106"/>
          </a:xfrm>
        </p:spPr>
        <p:txBody>
          <a:bodyPr/>
          <a:lstStyle/>
          <a:p>
            <a:pPr algn="l"/>
            <a:r>
              <a:rPr lang="es-ES" b="1" dirty="0"/>
              <a:t> </a:t>
            </a:r>
            <a:r>
              <a:rPr lang="es-ES" b="1" u="sng" dirty="0"/>
              <a:t>ART. 5: </a:t>
            </a:r>
            <a:r>
              <a:rPr lang="es-MX" b="1" u="sng" dirty="0"/>
              <a:t>PRINCIPIOS RECTORES DE LA CONTRATACIÓN PÚBLICA</a:t>
            </a:r>
            <a:endParaRPr lang="es-ES" sz="3200" b="1" u="sng" dirty="0"/>
          </a:p>
        </p:txBody>
      </p:sp>
      <p:sp>
        <p:nvSpPr>
          <p:cNvPr id="3" name="CuadroTexto 2">
            <a:extLst>
              <a:ext uri="{FF2B5EF4-FFF2-40B4-BE49-F238E27FC236}">
                <a16:creationId xmlns:a16="http://schemas.microsoft.com/office/drawing/2014/main" id="{F20F3291-E65E-4D5C-AF6F-D5CB2408A102}"/>
              </a:ext>
            </a:extLst>
          </p:cNvPr>
          <p:cNvSpPr txBox="1"/>
          <p:nvPr/>
        </p:nvSpPr>
        <p:spPr>
          <a:xfrm>
            <a:off x="4241390" y="289538"/>
            <a:ext cx="3709218" cy="369332"/>
          </a:xfrm>
          <a:prstGeom prst="rect">
            <a:avLst/>
          </a:prstGeom>
          <a:solidFill>
            <a:schemeClr val="accent5">
              <a:lumMod val="20000"/>
              <a:lumOff val="80000"/>
            </a:schemeClr>
          </a:solidFill>
        </p:spPr>
        <p:txBody>
          <a:bodyPr wrap="square" rtlCol="0">
            <a:spAutoFit/>
          </a:bodyPr>
          <a:lstStyle/>
          <a:p>
            <a:pPr algn="ctr"/>
            <a:r>
              <a:rPr lang="es-PE" b="1" dirty="0"/>
              <a:t>ACTUAL NORMATIVA: LEY N° 32069</a:t>
            </a:r>
          </a:p>
        </p:txBody>
      </p:sp>
      <p:graphicFrame>
        <p:nvGraphicFramePr>
          <p:cNvPr id="7" name="Tabla 6">
            <a:extLst>
              <a:ext uri="{FF2B5EF4-FFF2-40B4-BE49-F238E27FC236}">
                <a16:creationId xmlns:a16="http://schemas.microsoft.com/office/drawing/2014/main" id="{5F907FC8-3B04-C7AD-B46E-72458C38C700}"/>
              </a:ext>
            </a:extLst>
          </p:cNvPr>
          <p:cNvGraphicFramePr>
            <a:graphicFrameLocks noGrp="1"/>
          </p:cNvGraphicFramePr>
          <p:nvPr>
            <p:extLst>
              <p:ext uri="{D42A27DB-BD31-4B8C-83A1-F6EECF244321}">
                <p14:modId xmlns:p14="http://schemas.microsoft.com/office/powerpoint/2010/main" val="3444861113"/>
              </p:ext>
            </p:extLst>
          </p:nvPr>
        </p:nvGraphicFramePr>
        <p:xfrm>
          <a:off x="1339690" y="1912835"/>
          <a:ext cx="9982200" cy="4511063"/>
        </p:xfrm>
        <a:graphic>
          <a:graphicData uri="http://schemas.openxmlformats.org/drawingml/2006/table">
            <a:tbl>
              <a:tblPr firstRow="1" bandRow="1">
                <a:tableStyleId>{5C22544A-7EE6-4342-B048-85BDC9FD1C3A}</a:tableStyleId>
              </a:tblPr>
              <a:tblGrid>
                <a:gridCol w="3327400">
                  <a:extLst>
                    <a:ext uri="{9D8B030D-6E8A-4147-A177-3AD203B41FA5}">
                      <a16:colId xmlns:a16="http://schemas.microsoft.com/office/drawing/2014/main" val="598313371"/>
                    </a:ext>
                  </a:extLst>
                </a:gridCol>
                <a:gridCol w="3327400">
                  <a:extLst>
                    <a:ext uri="{9D8B030D-6E8A-4147-A177-3AD203B41FA5}">
                      <a16:colId xmlns:a16="http://schemas.microsoft.com/office/drawing/2014/main" val="3983815510"/>
                    </a:ext>
                  </a:extLst>
                </a:gridCol>
                <a:gridCol w="3327400">
                  <a:extLst>
                    <a:ext uri="{9D8B030D-6E8A-4147-A177-3AD203B41FA5}">
                      <a16:colId xmlns:a16="http://schemas.microsoft.com/office/drawing/2014/main" val="1277134261"/>
                    </a:ext>
                  </a:extLst>
                </a:gridCol>
              </a:tblGrid>
              <a:tr h="69916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dirty="0"/>
                        <a:t>Legalidad</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PE" dirty="0"/>
                        <a:t>Causalidad</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PE" dirty="0"/>
                        <a:t>Igualdad de trato</a:t>
                      </a:r>
                    </a:p>
                  </a:txBody>
                  <a:tcPr anchor="ctr"/>
                </a:tc>
                <a:extLst>
                  <a:ext uri="{0D108BD9-81ED-4DB2-BD59-A6C34878D82A}">
                    <a16:rowId xmlns:a16="http://schemas.microsoft.com/office/drawing/2014/main" val="1635074047"/>
                  </a:ext>
                </a:extLst>
              </a:tr>
              <a:tr h="69916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dirty="0"/>
                        <a:t>Eficacia y eficiencia</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PE" dirty="0"/>
                        <a:t>Publicidad</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PE" dirty="0"/>
                        <a:t>Equidad y colaboración</a:t>
                      </a:r>
                    </a:p>
                  </a:txBody>
                  <a:tcPr anchor="ctr"/>
                </a:tc>
                <a:extLst>
                  <a:ext uri="{0D108BD9-81ED-4DB2-BD59-A6C34878D82A}">
                    <a16:rowId xmlns:a16="http://schemas.microsoft.com/office/drawing/2014/main" val="3062173820"/>
                  </a:ext>
                </a:extLst>
              </a:tr>
              <a:tr h="120678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dirty="0"/>
                        <a:t>Valor por dinero</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PE" dirty="0"/>
                        <a:t>Libertad de concurrencia</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dirty="0"/>
                        <a:t>Sostenibilidad de las contrataciones públicas</a:t>
                      </a:r>
                    </a:p>
                  </a:txBody>
                  <a:tcPr anchor="ctr"/>
                </a:tc>
                <a:extLst>
                  <a:ext uri="{0D108BD9-81ED-4DB2-BD59-A6C34878D82A}">
                    <a16:rowId xmlns:a16="http://schemas.microsoft.com/office/drawing/2014/main" val="2747712515"/>
                  </a:ext>
                </a:extLst>
              </a:tr>
              <a:tr h="120678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dirty="0"/>
                        <a:t>Integridad</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dirty="0"/>
                        <a:t>Transparencia y facilidad de uso</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PE" dirty="0"/>
                        <a:t>Innovación</a:t>
                      </a:r>
                      <a:endParaRPr lang="es-MX" dirty="0"/>
                    </a:p>
                  </a:txBody>
                  <a:tcPr anchor="ctr"/>
                </a:tc>
                <a:extLst>
                  <a:ext uri="{0D108BD9-81ED-4DB2-BD59-A6C34878D82A}">
                    <a16:rowId xmlns:a16="http://schemas.microsoft.com/office/drawing/2014/main" val="3311086683"/>
                  </a:ext>
                </a:extLst>
              </a:tr>
              <a:tr h="69916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dirty="0"/>
                        <a:t>Presunción de veracidad</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PE" dirty="0"/>
                        <a:t>Competencia</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PE" dirty="0"/>
                        <a:t>Vigencia tecnológica</a:t>
                      </a:r>
                    </a:p>
                  </a:txBody>
                  <a:tcPr anchor="ctr"/>
                </a:tc>
                <a:extLst>
                  <a:ext uri="{0D108BD9-81ED-4DB2-BD59-A6C34878D82A}">
                    <a16:rowId xmlns:a16="http://schemas.microsoft.com/office/drawing/2014/main" val="3916918558"/>
                  </a:ext>
                </a:extLst>
              </a:tr>
            </a:tbl>
          </a:graphicData>
        </a:graphic>
      </p:graphicFrame>
    </p:spTree>
    <p:extLst>
      <p:ext uri="{BB962C8B-B14F-4D97-AF65-F5344CB8AC3E}">
        <p14:creationId xmlns:p14="http://schemas.microsoft.com/office/powerpoint/2010/main" val="3405090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2BE0F-85FF-4E6E-A23F-662D6F829F71}"/>
              </a:ext>
            </a:extLst>
          </p:cNvPr>
          <p:cNvSpPr>
            <a:spLocks noGrp="1"/>
          </p:cNvSpPr>
          <p:nvPr>
            <p:ph type="title"/>
          </p:nvPr>
        </p:nvSpPr>
        <p:spPr>
          <a:xfrm>
            <a:off x="2895600" y="720726"/>
            <a:ext cx="6934200" cy="696594"/>
          </a:xfrm>
        </p:spPr>
        <p:txBody>
          <a:bodyPr>
            <a:normAutofit fontScale="90000"/>
          </a:bodyPr>
          <a:lstStyle/>
          <a:p>
            <a:pPr algn="ctr"/>
            <a:r>
              <a:rPr lang="es-ES" b="1" u="sng" dirty="0"/>
              <a:t>Vocabulario Previo en Ley N° 32069</a:t>
            </a:r>
            <a:endParaRPr lang="es-ES" b="1" dirty="0"/>
          </a:p>
        </p:txBody>
      </p:sp>
      <p:sp>
        <p:nvSpPr>
          <p:cNvPr id="5" name="CuadroTexto 4">
            <a:extLst>
              <a:ext uri="{FF2B5EF4-FFF2-40B4-BE49-F238E27FC236}">
                <a16:creationId xmlns:a16="http://schemas.microsoft.com/office/drawing/2014/main" id="{CB45679D-1589-4F74-81D8-3F1CCFF845A4}"/>
              </a:ext>
            </a:extLst>
          </p:cNvPr>
          <p:cNvSpPr txBox="1"/>
          <p:nvPr/>
        </p:nvSpPr>
        <p:spPr>
          <a:xfrm>
            <a:off x="266700" y="1447800"/>
            <a:ext cx="11658600" cy="4524315"/>
          </a:xfrm>
          <a:prstGeom prst="rect">
            <a:avLst/>
          </a:prstGeom>
          <a:noFill/>
        </p:spPr>
        <p:txBody>
          <a:bodyPr wrap="square" rtlCol="0">
            <a:spAutoFit/>
          </a:bodyPr>
          <a:lstStyle/>
          <a:p>
            <a:pPr algn="just"/>
            <a:r>
              <a:rPr lang="es-MX" b="1" dirty="0"/>
              <a:t>Artículo 4. Definiciones</a:t>
            </a:r>
          </a:p>
          <a:p>
            <a:pPr algn="just"/>
            <a:r>
              <a:rPr lang="es-MX" dirty="0"/>
              <a:t>Para los fines de esta ley, se definen los términos siguientes:</a:t>
            </a:r>
          </a:p>
          <a:p>
            <a:pPr marL="342900" indent="-342900" algn="just">
              <a:buFont typeface="+mj-lt"/>
              <a:buAutoNum type="alphaLcParenR"/>
            </a:pPr>
            <a:r>
              <a:rPr lang="es-MX" b="1" dirty="0"/>
              <a:t>Contratos: </a:t>
            </a:r>
            <a:r>
              <a:rPr lang="es-MX" dirty="0"/>
              <a:t>son acuerdos celebrados entre una entidad contratante y un proveedor, con el fin de asumir obligaciones recíprocas para abastecer a la entidad contratante de bienes, servicios u obras. </a:t>
            </a:r>
          </a:p>
          <a:p>
            <a:pPr marL="342900" indent="-342900" algn="just">
              <a:buFont typeface="+mj-lt"/>
              <a:buAutoNum type="alphaLcParenR"/>
            </a:pPr>
            <a:endParaRPr lang="es-MX" dirty="0"/>
          </a:p>
          <a:p>
            <a:pPr marL="342900" indent="-342900" algn="just">
              <a:buFont typeface="+mj-lt"/>
              <a:buAutoNum type="alphaLcParenR"/>
            </a:pPr>
            <a:r>
              <a:rPr lang="es-MX" b="1" dirty="0"/>
              <a:t>Subcontratación: </a:t>
            </a:r>
            <a:r>
              <a:rPr lang="es-MX" dirty="0"/>
              <a:t>es la relación contractual entre un contratista y un tercero, a fin de ejecutar determinadas prestaciones del contrato conforme a las disposiciones establecidas en el reglamento. El contratista mantiene la responsabilidad por la ejecución total del contrato frente a la entidad contratante. </a:t>
            </a:r>
          </a:p>
          <a:p>
            <a:pPr marL="342900" indent="-342900" algn="just">
              <a:buFont typeface="+mj-lt"/>
              <a:buAutoNum type="alphaLcParenR"/>
            </a:pPr>
            <a:endParaRPr lang="es-MX" dirty="0"/>
          </a:p>
          <a:p>
            <a:pPr marL="342900" indent="-342900" algn="just">
              <a:buFont typeface="+mj-lt"/>
              <a:buAutoNum type="alphaLcParenR"/>
            </a:pPr>
            <a:r>
              <a:rPr lang="es-MX" b="1" dirty="0"/>
              <a:t>Compra corporativa: </a:t>
            </a:r>
            <a:r>
              <a:rPr lang="es-MX" dirty="0"/>
              <a:t>es una modalidad de contratación pública eficiente que agrupa la demanda de más de una entidad para contratar en forma conjunta bienes y servicios en general, de naturaleza similar, para alcanzar condiciones más ventajosas para el Estado. </a:t>
            </a:r>
          </a:p>
          <a:p>
            <a:pPr marL="342900" indent="-342900" algn="just">
              <a:buFont typeface="+mj-lt"/>
              <a:buAutoNum type="alphaLcParenR"/>
            </a:pPr>
            <a:endParaRPr lang="es-MX" dirty="0"/>
          </a:p>
          <a:p>
            <a:pPr marL="342900" indent="-342900" algn="just">
              <a:buFont typeface="+mj-lt"/>
              <a:buAutoNum type="alphaLcParenR"/>
            </a:pPr>
            <a:r>
              <a:rPr lang="es-MX" b="1" dirty="0"/>
              <a:t>Compra centralizada: </a:t>
            </a:r>
            <a:r>
              <a:rPr lang="es-MX" dirty="0"/>
              <a:t>es una modalidad de contratación pública eficiente por la cual una o más entidades contratantes, atendiendo a consideraciones de importancia estratégica, complejidad o necesidad de especialización, encargan a otra entidad todas las fases del proceso de contratación, hasta la liquidación o pago total, de bienes, servicios u obras.</a:t>
            </a:r>
            <a:endParaRPr lang="es-ES" dirty="0"/>
          </a:p>
        </p:txBody>
      </p:sp>
    </p:spTree>
    <p:extLst>
      <p:ext uri="{BB962C8B-B14F-4D97-AF65-F5344CB8AC3E}">
        <p14:creationId xmlns:p14="http://schemas.microsoft.com/office/powerpoint/2010/main" val="2280712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2BE0F-85FF-4E6E-A23F-662D6F829F71}"/>
              </a:ext>
            </a:extLst>
          </p:cNvPr>
          <p:cNvSpPr>
            <a:spLocks noGrp="1"/>
          </p:cNvSpPr>
          <p:nvPr>
            <p:ph type="title"/>
          </p:nvPr>
        </p:nvSpPr>
        <p:spPr>
          <a:xfrm>
            <a:off x="3048000" y="739014"/>
            <a:ext cx="6934200" cy="696594"/>
          </a:xfrm>
        </p:spPr>
        <p:txBody>
          <a:bodyPr>
            <a:normAutofit fontScale="90000"/>
          </a:bodyPr>
          <a:lstStyle/>
          <a:p>
            <a:r>
              <a:rPr lang="es-ES" b="1" u="sng" dirty="0"/>
              <a:t>Vocabulario Previo en Ley N° 32069</a:t>
            </a:r>
            <a:endParaRPr lang="es-ES" b="1" dirty="0"/>
          </a:p>
        </p:txBody>
      </p:sp>
      <p:sp>
        <p:nvSpPr>
          <p:cNvPr id="5" name="CuadroTexto 4">
            <a:extLst>
              <a:ext uri="{FF2B5EF4-FFF2-40B4-BE49-F238E27FC236}">
                <a16:creationId xmlns:a16="http://schemas.microsoft.com/office/drawing/2014/main" id="{CB45679D-1589-4F74-81D8-3F1CCFF845A4}"/>
              </a:ext>
            </a:extLst>
          </p:cNvPr>
          <p:cNvSpPr txBox="1"/>
          <p:nvPr/>
        </p:nvSpPr>
        <p:spPr>
          <a:xfrm>
            <a:off x="266700" y="1447800"/>
            <a:ext cx="11658600"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mn-cs"/>
              </a:rPr>
              <a:t>Artículo 4. Definiciones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Para los fines de esta ley, se definen los términos siguientes: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b="1" dirty="0">
                <a:solidFill>
                  <a:prstClr val="black"/>
                </a:solidFill>
                <a:latin typeface="Calibri"/>
              </a:rPr>
              <a:t>e) </a:t>
            </a:r>
            <a:r>
              <a:rPr lang="es-MX" b="1" dirty="0"/>
              <a:t>Compra centralizada de emergencia: </a:t>
            </a:r>
            <a:r>
              <a:rPr lang="es-MX" dirty="0"/>
              <a:t>es una modalidad de compra centralizada destinada tanto a la prevención como a la atención de emergencias, sobre todo en zonas donde se dificulta la obtención de proveedores. </a:t>
            </a:r>
          </a:p>
          <a:p>
            <a:pPr marR="0" lvl="0" algn="just" defTabSz="914400" rtl="0" eaLnBrk="1" fontAlgn="auto" latinLnBrk="0" hangingPunct="1">
              <a:lnSpc>
                <a:spcPct val="100000"/>
              </a:lnSpc>
              <a:spcBef>
                <a:spcPts val="0"/>
              </a:spcBef>
              <a:spcAft>
                <a:spcPts val="0"/>
              </a:spcAft>
              <a:buClrTx/>
              <a:buSzTx/>
              <a:tabLst/>
              <a:defRPr/>
            </a:pPr>
            <a:endParaRPr lang="es-MX" dirty="0"/>
          </a:p>
          <a:p>
            <a:pPr marR="0" lvl="0" algn="just" defTabSz="914400" rtl="0" eaLnBrk="1" fontAlgn="auto" latinLnBrk="0" hangingPunct="1">
              <a:lnSpc>
                <a:spcPct val="100000"/>
              </a:lnSpc>
              <a:spcBef>
                <a:spcPts val="0"/>
              </a:spcBef>
              <a:spcAft>
                <a:spcPts val="0"/>
              </a:spcAft>
              <a:buClrTx/>
              <a:buSzTx/>
              <a:tabLst/>
              <a:defRPr/>
            </a:pPr>
            <a:r>
              <a:rPr lang="es-MX" b="1" dirty="0"/>
              <a:t>f) Comparación de precios: </a:t>
            </a:r>
            <a:r>
              <a:rPr lang="es-MX" dirty="0"/>
              <a:t>es un procedimiento de selección competitivo para la contratación de bienes y servicios en los que el único factor de evaluación es el precio, conforme a las condiciones que señala el reglamento. </a:t>
            </a:r>
          </a:p>
          <a:p>
            <a:pPr marR="0" lvl="0" algn="just" defTabSz="914400" rtl="0" eaLnBrk="1" fontAlgn="auto" latinLnBrk="0" hangingPunct="1">
              <a:lnSpc>
                <a:spcPct val="100000"/>
              </a:lnSpc>
              <a:spcBef>
                <a:spcPts val="0"/>
              </a:spcBef>
              <a:spcAft>
                <a:spcPts val="0"/>
              </a:spcAft>
              <a:buClrTx/>
              <a:buSzTx/>
              <a:tabLst/>
              <a:defRPr/>
            </a:pPr>
            <a:endParaRPr lang="es-MX" dirty="0"/>
          </a:p>
          <a:p>
            <a:pPr marR="0" lvl="0" algn="just" defTabSz="914400" rtl="0" eaLnBrk="1" fontAlgn="auto" latinLnBrk="0" hangingPunct="1">
              <a:lnSpc>
                <a:spcPct val="100000"/>
              </a:lnSpc>
              <a:spcBef>
                <a:spcPts val="0"/>
              </a:spcBef>
              <a:spcAft>
                <a:spcPts val="0"/>
              </a:spcAft>
              <a:buClrTx/>
              <a:buSzTx/>
              <a:tabLst/>
              <a:defRPr/>
            </a:pPr>
            <a:r>
              <a:rPr lang="es-MX" b="1" dirty="0"/>
              <a:t>g) Subasta inversa electrónica: </a:t>
            </a:r>
            <a:r>
              <a:rPr lang="es-MX" dirty="0"/>
              <a:t>es un procedimiento de selección utilizado por las entidades contratantes para la contratación de bienes y servicios comunes que cuenten con ficha técnica. En este procedimiento, los proveedores pujan y el ganador es aquel que oferta el menor precio. Las especificaciones, excepciones y condiciones del uso de la subasta inversa electrónica se encuentran establecidas en el reglamento. </a:t>
            </a:r>
          </a:p>
          <a:p>
            <a:pPr marR="0" lvl="0" algn="just" defTabSz="914400" rtl="0" eaLnBrk="1" fontAlgn="auto" latinLnBrk="0" hangingPunct="1">
              <a:lnSpc>
                <a:spcPct val="100000"/>
              </a:lnSpc>
              <a:spcBef>
                <a:spcPts val="0"/>
              </a:spcBef>
              <a:spcAft>
                <a:spcPts val="0"/>
              </a:spcAft>
              <a:buClrTx/>
              <a:buSzTx/>
              <a:tabLst/>
              <a:defRPr/>
            </a:pPr>
            <a:endParaRPr lang="es-MX" dirty="0"/>
          </a:p>
          <a:p>
            <a:pPr marR="0" lvl="0" algn="just" defTabSz="914400" rtl="0" eaLnBrk="1" fontAlgn="auto" latinLnBrk="0" hangingPunct="1">
              <a:lnSpc>
                <a:spcPct val="100000"/>
              </a:lnSpc>
              <a:spcBef>
                <a:spcPts val="0"/>
              </a:spcBef>
              <a:spcAft>
                <a:spcPts val="0"/>
              </a:spcAft>
              <a:buClrTx/>
              <a:buSzTx/>
              <a:tabLst/>
              <a:defRPr/>
            </a:pPr>
            <a:r>
              <a:rPr lang="es-MX" b="1" dirty="0"/>
              <a:t>h) Acuerdo marco: </a:t>
            </a:r>
            <a:r>
              <a:rPr lang="es-MX" dirty="0"/>
              <a:t>es una modalidad de compra pública eficiente en la que el proceso de contratación se realiza en dos etapas diferenciadas; una para seleccionar los proveedores que serán parte del Acuerdo Marco y otra para adjudicar el contrato.</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0207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2BE0F-85FF-4E6E-A23F-662D6F829F71}"/>
              </a:ext>
            </a:extLst>
          </p:cNvPr>
          <p:cNvSpPr>
            <a:spLocks noGrp="1"/>
          </p:cNvSpPr>
          <p:nvPr>
            <p:ph type="title"/>
          </p:nvPr>
        </p:nvSpPr>
        <p:spPr>
          <a:xfrm>
            <a:off x="2819400" y="609600"/>
            <a:ext cx="6934200" cy="696594"/>
          </a:xfrm>
        </p:spPr>
        <p:txBody>
          <a:bodyPr>
            <a:normAutofit fontScale="90000"/>
          </a:bodyPr>
          <a:lstStyle/>
          <a:p>
            <a:r>
              <a:rPr lang="es-ES" b="1" u="sng" dirty="0"/>
              <a:t>Vocabulario Previo en Ley N° 32069</a:t>
            </a:r>
            <a:endParaRPr lang="es-ES" b="1" dirty="0"/>
          </a:p>
        </p:txBody>
      </p:sp>
      <p:sp>
        <p:nvSpPr>
          <p:cNvPr id="5" name="CuadroTexto 4">
            <a:extLst>
              <a:ext uri="{FF2B5EF4-FFF2-40B4-BE49-F238E27FC236}">
                <a16:creationId xmlns:a16="http://schemas.microsoft.com/office/drawing/2014/main" id="{CB45679D-1589-4F74-81D8-3F1CCFF845A4}"/>
              </a:ext>
            </a:extLst>
          </p:cNvPr>
          <p:cNvSpPr txBox="1"/>
          <p:nvPr/>
        </p:nvSpPr>
        <p:spPr>
          <a:xfrm>
            <a:off x="914400" y="1600200"/>
            <a:ext cx="10363200" cy="42473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mn-cs"/>
              </a:rPr>
              <a:t>Artículo 4. Definiciones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Para los fines de esta ley, se definen los términos siguientes:</a:t>
            </a:r>
          </a:p>
          <a:p>
            <a:pPr marR="0" lvl="0" algn="just" defTabSz="914400" rtl="0" eaLnBrk="1" fontAlgn="auto" latinLnBrk="0" hangingPunct="1">
              <a:lnSpc>
                <a:spcPct val="100000"/>
              </a:lnSpc>
              <a:spcBef>
                <a:spcPts val="0"/>
              </a:spcBef>
              <a:spcAft>
                <a:spcPts val="0"/>
              </a:spcAft>
              <a:buClrTx/>
              <a:buSzTx/>
              <a:tabLst/>
              <a:defRPr/>
            </a:pPr>
            <a:r>
              <a:rPr lang="es-MX" b="1" dirty="0"/>
              <a:t>i) Catálogo electrónico de acuerdo marco: </a:t>
            </a:r>
            <a:r>
              <a:rPr lang="es-MX" dirty="0"/>
              <a:t>es una herramienta facilitadora de la contratación pública que forma parte de la Plataforma Digital para las Contrataciones Públicas (</a:t>
            </a:r>
            <a:r>
              <a:rPr lang="es-MX" dirty="0" err="1"/>
              <a:t>Pladicop</a:t>
            </a:r>
            <a:r>
              <a:rPr lang="es-MX" dirty="0"/>
              <a:t>), a través de la cual las entidades contratantes se proveen de bienes o servicios sin mediar un procedimiento de selección, con los proveedores seleccionados por la Central de Compras Públicas (Perú Compras) que forman parte del catálogo electrónico. </a:t>
            </a:r>
          </a:p>
          <a:p>
            <a:pPr marR="0" lvl="0" algn="just" defTabSz="914400" rtl="0" eaLnBrk="1" fontAlgn="auto" latinLnBrk="0" hangingPunct="1">
              <a:lnSpc>
                <a:spcPct val="100000"/>
              </a:lnSpc>
              <a:spcBef>
                <a:spcPts val="0"/>
              </a:spcBef>
              <a:spcAft>
                <a:spcPts val="0"/>
              </a:spcAft>
              <a:buClrTx/>
              <a:buSzTx/>
              <a:tabLst/>
              <a:defRPr/>
            </a:pPr>
            <a:endParaRPr lang="es-MX" dirty="0"/>
          </a:p>
          <a:p>
            <a:pPr marR="0" lvl="0" algn="just" defTabSz="914400" rtl="0" eaLnBrk="1" fontAlgn="auto" latinLnBrk="0" hangingPunct="1">
              <a:lnSpc>
                <a:spcPct val="100000"/>
              </a:lnSpc>
              <a:spcBef>
                <a:spcPts val="0"/>
              </a:spcBef>
              <a:spcAft>
                <a:spcPts val="0"/>
              </a:spcAft>
              <a:buClrTx/>
              <a:buSzTx/>
              <a:tabLst/>
              <a:defRPr/>
            </a:pPr>
            <a:r>
              <a:rPr lang="es-MX" b="1" dirty="0"/>
              <a:t>j) Multa: </a:t>
            </a:r>
            <a:r>
              <a:rPr lang="es-MX" dirty="0"/>
              <a:t>es la obligación pecuniaria impuesta al infractor que consiste en pagar un monto económico por la comisión de una infracción conforme a las disposiciones que establece esta ley. </a:t>
            </a:r>
          </a:p>
          <a:p>
            <a:pPr marR="0" lvl="0" algn="just" defTabSz="914400" rtl="0" eaLnBrk="1" fontAlgn="auto" latinLnBrk="0" hangingPunct="1">
              <a:lnSpc>
                <a:spcPct val="100000"/>
              </a:lnSpc>
              <a:spcBef>
                <a:spcPts val="0"/>
              </a:spcBef>
              <a:spcAft>
                <a:spcPts val="0"/>
              </a:spcAft>
              <a:buClrTx/>
              <a:buSzTx/>
              <a:tabLst/>
              <a:defRPr/>
            </a:pPr>
            <a:endParaRPr lang="es-MX" dirty="0"/>
          </a:p>
          <a:p>
            <a:pPr marR="0" lvl="0" algn="just" defTabSz="914400" rtl="0" eaLnBrk="1" fontAlgn="auto" latinLnBrk="0" hangingPunct="1">
              <a:lnSpc>
                <a:spcPct val="100000"/>
              </a:lnSpc>
              <a:spcBef>
                <a:spcPts val="0"/>
              </a:spcBef>
              <a:spcAft>
                <a:spcPts val="0"/>
              </a:spcAft>
              <a:buClrTx/>
              <a:buSzTx/>
              <a:tabLst/>
              <a:defRPr/>
            </a:pPr>
            <a:r>
              <a:rPr lang="es-MX" b="1" dirty="0"/>
              <a:t>k) Inhabilitación temporal: </a:t>
            </a:r>
            <a:r>
              <a:rPr lang="es-MX" dirty="0"/>
              <a:t>es la privación, por un periodo determinado, del ejercicio del derecho de participar en procedimientos de selección y en procedimientos para implementar o extender la vigencia de los catálogos electrónicos de acuerdos marco, así como de contratar con el Estado. </a:t>
            </a:r>
          </a:p>
          <a:p>
            <a:pPr marR="0" lvl="0" algn="just" defTabSz="914400" rtl="0" eaLnBrk="1" fontAlgn="auto" latinLnBrk="0" hangingPunct="1">
              <a:lnSpc>
                <a:spcPct val="100000"/>
              </a:lnSpc>
              <a:spcBef>
                <a:spcPts val="0"/>
              </a:spcBef>
              <a:spcAft>
                <a:spcPts val="0"/>
              </a:spcAft>
              <a:buClrTx/>
              <a:buSzTx/>
              <a:tabLst/>
              <a:defRPr/>
            </a:pPr>
            <a:endParaRPr lang="es-MX" dirty="0"/>
          </a:p>
        </p:txBody>
      </p:sp>
    </p:spTree>
    <p:extLst>
      <p:ext uri="{BB962C8B-B14F-4D97-AF65-F5344CB8AC3E}">
        <p14:creationId xmlns:p14="http://schemas.microsoft.com/office/powerpoint/2010/main" val="1243520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2BE0F-85FF-4E6E-A23F-662D6F829F71}"/>
              </a:ext>
            </a:extLst>
          </p:cNvPr>
          <p:cNvSpPr>
            <a:spLocks noGrp="1"/>
          </p:cNvSpPr>
          <p:nvPr>
            <p:ph type="title"/>
          </p:nvPr>
        </p:nvSpPr>
        <p:spPr>
          <a:xfrm>
            <a:off x="2819400" y="609600"/>
            <a:ext cx="6934200" cy="696594"/>
          </a:xfrm>
        </p:spPr>
        <p:txBody>
          <a:bodyPr>
            <a:normAutofit fontScale="90000"/>
          </a:bodyPr>
          <a:lstStyle/>
          <a:p>
            <a:r>
              <a:rPr lang="es-ES" b="1" u="sng" dirty="0"/>
              <a:t>Vocabulario Previo en Ley N° 32069</a:t>
            </a:r>
            <a:endParaRPr lang="es-ES" b="1" dirty="0"/>
          </a:p>
        </p:txBody>
      </p:sp>
      <p:sp>
        <p:nvSpPr>
          <p:cNvPr id="5" name="CuadroTexto 4">
            <a:extLst>
              <a:ext uri="{FF2B5EF4-FFF2-40B4-BE49-F238E27FC236}">
                <a16:creationId xmlns:a16="http://schemas.microsoft.com/office/drawing/2014/main" id="{CB45679D-1589-4F74-81D8-3F1CCFF845A4}"/>
              </a:ext>
            </a:extLst>
          </p:cNvPr>
          <p:cNvSpPr txBox="1"/>
          <p:nvPr/>
        </p:nvSpPr>
        <p:spPr>
          <a:xfrm>
            <a:off x="685800" y="1600200"/>
            <a:ext cx="10896600" cy="42473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alibri"/>
                <a:ea typeface="+mn-ea"/>
                <a:cs typeface="+mn-cs"/>
              </a:rPr>
              <a:t>Artículo 4. Definiciones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Para los fines de esta ley, se definen los términos siguientes:</a:t>
            </a:r>
          </a:p>
          <a:p>
            <a:pPr marR="0" lvl="0" algn="just" defTabSz="914400" rtl="0" eaLnBrk="1" fontAlgn="auto" latinLnBrk="0" hangingPunct="1">
              <a:lnSpc>
                <a:spcPct val="100000"/>
              </a:lnSpc>
              <a:spcBef>
                <a:spcPts val="0"/>
              </a:spcBef>
              <a:spcAft>
                <a:spcPts val="0"/>
              </a:spcAft>
              <a:buClrTx/>
              <a:buSzTx/>
              <a:tabLst/>
              <a:defRPr/>
            </a:pPr>
            <a:r>
              <a:rPr lang="es-MX" b="1" dirty="0"/>
              <a:t>l) Inhabilitación definitiva: </a:t>
            </a:r>
            <a:r>
              <a:rPr lang="es-MX" dirty="0"/>
              <a:t>es la privación permanente del ejercicio del derecho de participar en cualquier procedimiento de selección y en procedimientos para implementar o extender la vigencia de los catálogos electrónicos de acuerdos marco, así como de contratar con el Estado. </a:t>
            </a:r>
          </a:p>
          <a:p>
            <a:pPr marR="0" lvl="0" algn="just" defTabSz="914400" rtl="0" eaLnBrk="1" fontAlgn="auto" latinLnBrk="0" hangingPunct="1">
              <a:lnSpc>
                <a:spcPct val="100000"/>
              </a:lnSpc>
              <a:spcBef>
                <a:spcPts val="0"/>
              </a:spcBef>
              <a:spcAft>
                <a:spcPts val="0"/>
              </a:spcAft>
              <a:buClrTx/>
              <a:buSzTx/>
              <a:tabLst/>
              <a:defRPr/>
            </a:pPr>
            <a:endParaRPr lang="es-MX" dirty="0"/>
          </a:p>
          <a:p>
            <a:pPr marR="0" lvl="0" algn="just" defTabSz="914400" rtl="0" eaLnBrk="1" fontAlgn="auto" latinLnBrk="0" hangingPunct="1">
              <a:lnSpc>
                <a:spcPct val="100000"/>
              </a:lnSpc>
              <a:spcBef>
                <a:spcPts val="0"/>
              </a:spcBef>
              <a:spcAft>
                <a:spcPts val="0"/>
              </a:spcAft>
              <a:buClrTx/>
              <a:buSzTx/>
              <a:tabLst/>
              <a:defRPr/>
            </a:pPr>
            <a:r>
              <a:rPr lang="es-MX" b="1" dirty="0"/>
              <a:t>m) Amonestación escrita: </a:t>
            </a:r>
            <a:r>
              <a:rPr lang="es-MX" dirty="0"/>
              <a:t>es la sanción no pecuniaria que se aplica por la comisión de infracciones que no revisten mayor gravedad. </a:t>
            </a:r>
          </a:p>
          <a:p>
            <a:pPr marR="0" lvl="0" algn="just" defTabSz="914400" rtl="0" eaLnBrk="1" fontAlgn="auto" latinLnBrk="0" hangingPunct="1">
              <a:lnSpc>
                <a:spcPct val="100000"/>
              </a:lnSpc>
              <a:spcBef>
                <a:spcPts val="0"/>
              </a:spcBef>
              <a:spcAft>
                <a:spcPts val="0"/>
              </a:spcAft>
              <a:buClrTx/>
              <a:buSzTx/>
              <a:tabLst/>
              <a:defRPr/>
            </a:pPr>
            <a:endParaRPr lang="es-MX" dirty="0"/>
          </a:p>
          <a:p>
            <a:pPr marR="0" lvl="0" algn="just" defTabSz="914400" rtl="0" eaLnBrk="1" fontAlgn="auto" latinLnBrk="0" hangingPunct="1">
              <a:lnSpc>
                <a:spcPct val="100000"/>
              </a:lnSpc>
              <a:spcBef>
                <a:spcPts val="0"/>
              </a:spcBef>
              <a:spcAft>
                <a:spcPts val="0"/>
              </a:spcAft>
              <a:buClrTx/>
              <a:buSzTx/>
              <a:tabLst/>
              <a:defRPr/>
            </a:pPr>
            <a:r>
              <a:rPr lang="es-MX" b="1" dirty="0"/>
              <a:t>n) Retiro temporal del registro: </a:t>
            </a:r>
            <a:r>
              <a:rPr lang="es-MX" dirty="0"/>
              <a:t>es la sanción no pecuniaria que consiste en el retiro por un tiempo determinado del Registro de Instituciones Arbitrales y Centros de Administración de Juntas de Prevención y Resolución de Disputas que administra el Organismo Especializado para las Contrataciones Públicas Eficientes (OECE). </a:t>
            </a:r>
          </a:p>
          <a:p>
            <a:pPr marR="0" lvl="0" algn="just" defTabSz="914400" rtl="0" eaLnBrk="1" fontAlgn="auto" latinLnBrk="0" hangingPunct="1">
              <a:lnSpc>
                <a:spcPct val="100000"/>
              </a:lnSpc>
              <a:spcBef>
                <a:spcPts val="0"/>
              </a:spcBef>
              <a:spcAft>
                <a:spcPts val="0"/>
              </a:spcAft>
              <a:buClrTx/>
              <a:buSzTx/>
              <a:tabLst/>
              <a:defRPr/>
            </a:pPr>
            <a:endParaRPr lang="es-MX" dirty="0"/>
          </a:p>
          <a:p>
            <a:pPr marR="0" lvl="0" algn="just" defTabSz="914400" rtl="0" eaLnBrk="1" fontAlgn="auto" latinLnBrk="0" hangingPunct="1">
              <a:lnSpc>
                <a:spcPct val="100000"/>
              </a:lnSpc>
              <a:spcBef>
                <a:spcPts val="0"/>
              </a:spcBef>
              <a:spcAft>
                <a:spcPts val="0"/>
              </a:spcAft>
              <a:buClrTx/>
              <a:buSzTx/>
              <a:tabLst/>
              <a:defRPr/>
            </a:pPr>
            <a:r>
              <a:rPr lang="es-MX" b="1" dirty="0"/>
              <a:t>o) Exclusión: </a:t>
            </a:r>
            <a:r>
              <a:rPr lang="es-MX" dirty="0"/>
              <a:t>es la sanción no pecuniaria que consiste en el retiro definitivo del Registro de Instituciones Arbitrales y Centros de Administración de Juntas de Prevención y Resolución de Disputas que administra el OECE.</a:t>
            </a:r>
          </a:p>
        </p:txBody>
      </p:sp>
    </p:spTree>
    <p:extLst>
      <p:ext uri="{BB962C8B-B14F-4D97-AF65-F5344CB8AC3E}">
        <p14:creationId xmlns:p14="http://schemas.microsoft.com/office/powerpoint/2010/main" val="4233160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E0693D-0FF3-1A80-1221-4331830CFA42}"/>
              </a:ext>
            </a:extLst>
          </p:cNvPr>
          <p:cNvSpPr>
            <a:spLocks noGrp="1"/>
          </p:cNvSpPr>
          <p:nvPr>
            <p:ph type="title"/>
          </p:nvPr>
        </p:nvSpPr>
        <p:spPr>
          <a:xfrm>
            <a:off x="1752600" y="784860"/>
            <a:ext cx="10086973" cy="1231106"/>
          </a:xfrm>
        </p:spPr>
        <p:txBody>
          <a:bodyPr/>
          <a:lstStyle/>
          <a:p>
            <a:r>
              <a:rPr lang="es-PE" b="1" dirty="0"/>
              <a:t>ORGANISMO ESPECIALIZADO PARA LAS</a:t>
            </a:r>
            <a:br>
              <a:rPr lang="es-PE" b="1" dirty="0"/>
            </a:br>
            <a:r>
              <a:rPr lang="es-PE" b="1" dirty="0"/>
              <a:t>CONTRATACIONES PÚBLICAS EFICIENTES (OECE)</a:t>
            </a:r>
          </a:p>
        </p:txBody>
      </p:sp>
      <p:sp>
        <p:nvSpPr>
          <p:cNvPr id="3" name="Marcador de texto 2">
            <a:extLst>
              <a:ext uri="{FF2B5EF4-FFF2-40B4-BE49-F238E27FC236}">
                <a16:creationId xmlns:a16="http://schemas.microsoft.com/office/drawing/2014/main" id="{AB4E439B-E317-1B5F-7A89-F749289A35D5}"/>
              </a:ext>
            </a:extLst>
          </p:cNvPr>
          <p:cNvSpPr>
            <a:spLocks noGrp="1"/>
          </p:cNvSpPr>
          <p:nvPr>
            <p:ph type="body" idx="1"/>
          </p:nvPr>
        </p:nvSpPr>
        <p:spPr>
          <a:xfrm>
            <a:off x="1143001" y="2133600"/>
            <a:ext cx="10210800" cy="3323987"/>
          </a:xfrm>
        </p:spPr>
        <p:txBody>
          <a:bodyPr/>
          <a:lstStyle/>
          <a:p>
            <a:pPr algn="just"/>
            <a:r>
              <a:rPr lang="es-MX" sz="2400" dirty="0"/>
              <a:t>El OECE es un organismo técnico especializado adscrito al </a:t>
            </a:r>
            <a:r>
              <a:rPr lang="es-MX" sz="2400" b="1" u="sng" dirty="0"/>
              <a:t>Ministerio de Economía y Finanzas</a:t>
            </a:r>
            <a:r>
              <a:rPr lang="es-MX" sz="2400" dirty="0"/>
              <a:t>,</a:t>
            </a:r>
            <a:r>
              <a:rPr lang="es-PE" sz="2400" dirty="0"/>
              <a:t> </a:t>
            </a:r>
            <a:r>
              <a:rPr lang="es-MX" sz="2400" dirty="0"/>
              <a:t>con personería jurídica de derecho público, que constituye </a:t>
            </a:r>
            <a:r>
              <a:rPr lang="es-MX" sz="2400" b="1" dirty="0"/>
              <a:t>pliego presupuestal y goza de autonomía técnica, administrativa, funcional, económica y financiera</a:t>
            </a:r>
            <a:r>
              <a:rPr lang="es-MX" sz="2400" dirty="0"/>
              <a:t>. </a:t>
            </a:r>
          </a:p>
          <a:p>
            <a:pPr algn="just"/>
            <a:endParaRPr lang="es-MX" sz="2400" dirty="0"/>
          </a:p>
          <a:p>
            <a:pPr algn="just"/>
            <a:r>
              <a:rPr lang="es-MX" sz="2400" dirty="0"/>
              <a:t>El OECE brinda </a:t>
            </a:r>
            <a:r>
              <a:rPr lang="es-MX" sz="2400" b="1" u="sng" dirty="0"/>
              <a:t>asistencia técnica y orientación, y supervisa el cumplimiento de la normativa de contratación pública y el desarrollo de todo el proceso de contratación</a:t>
            </a:r>
            <a:r>
              <a:rPr lang="es-MX" sz="2400" dirty="0"/>
              <a:t> con sujeción a la presente ley, para contribuir a la eficiencia del Sistema Nacional de Abastecimiento.</a:t>
            </a:r>
            <a:endParaRPr lang="es-PE" sz="2400" dirty="0"/>
          </a:p>
        </p:txBody>
      </p:sp>
      <p:sp>
        <p:nvSpPr>
          <p:cNvPr id="4" name="CuadroTexto 3">
            <a:extLst>
              <a:ext uri="{FF2B5EF4-FFF2-40B4-BE49-F238E27FC236}">
                <a16:creationId xmlns:a16="http://schemas.microsoft.com/office/drawing/2014/main" id="{1FA9C8FF-2F9A-E8E6-7F06-C4498C11B81C}"/>
              </a:ext>
            </a:extLst>
          </p:cNvPr>
          <p:cNvSpPr txBox="1"/>
          <p:nvPr/>
        </p:nvSpPr>
        <p:spPr>
          <a:xfrm>
            <a:off x="7086600" y="181253"/>
            <a:ext cx="4792596" cy="461665"/>
          </a:xfrm>
          <a:prstGeom prst="rect">
            <a:avLst/>
          </a:prstGeom>
          <a:solidFill>
            <a:schemeClr val="accent5">
              <a:lumMod val="20000"/>
              <a:lumOff val="80000"/>
            </a:schemeClr>
          </a:solidFill>
        </p:spPr>
        <p:txBody>
          <a:bodyPr wrap="square" rtlCol="0">
            <a:spAutoFit/>
          </a:bodyPr>
          <a:lstStyle/>
          <a:p>
            <a:pPr algn="ctr"/>
            <a:r>
              <a:rPr lang="es-PE" sz="2400" b="1" dirty="0"/>
              <a:t>ACTUAL NORMATIVA: LEY N° 32069</a:t>
            </a:r>
          </a:p>
        </p:txBody>
      </p:sp>
      <p:sp>
        <p:nvSpPr>
          <p:cNvPr id="7" name="CuadroTexto 6">
            <a:extLst>
              <a:ext uri="{FF2B5EF4-FFF2-40B4-BE49-F238E27FC236}">
                <a16:creationId xmlns:a16="http://schemas.microsoft.com/office/drawing/2014/main" id="{322FFDD1-E3A8-E538-EAC6-E009883AD4AA}"/>
              </a:ext>
            </a:extLst>
          </p:cNvPr>
          <p:cNvSpPr txBox="1"/>
          <p:nvPr/>
        </p:nvSpPr>
        <p:spPr>
          <a:xfrm>
            <a:off x="8916061" y="6061194"/>
            <a:ext cx="2437740" cy="369332"/>
          </a:xfrm>
          <a:prstGeom prst="rect">
            <a:avLst/>
          </a:prstGeom>
          <a:solidFill>
            <a:schemeClr val="accent2">
              <a:lumMod val="20000"/>
              <a:lumOff val="80000"/>
            </a:schemeClr>
          </a:solidFill>
        </p:spPr>
        <p:txBody>
          <a:bodyPr wrap="square" rtlCol="0">
            <a:spAutoFit/>
          </a:bodyPr>
          <a:lstStyle/>
          <a:p>
            <a:pPr algn="ctr"/>
            <a:r>
              <a:rPr lang="es-PE" b="1" dirty="0"/>
              <a:t>Art. 11 Ley N° 32069</a:t>
            </a:r>
          </a:p>
        </p:txBody>
      </p:sp>
    </p:spTree>
    <p:extLst>
      <p:ext uri="{BB962C8B-B14F-4D97-AF65-F5344CB8AC3E}">
        <p14:creationId xmlns:p14="http://schemas.microsoft.com/office/powerpoint/2010/main" val="4146861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07338E-54F8-B050-BEA7-87AE79B21E02}"/>
              </a:ext>
            </a:extLst>
          </p:cNvPr>
          <p:cNvSpPr>
            <a:spLocks noGrp="1"/>
          </p:cNvSpPr>
          <p:nvPr>
            <p:ph type="title"/>
          </p:nvPr>
        </p:nvSpPr>
        <p:spPr>
          <a:xfrm>
            <a:off x="1828800" y="685800"/>
            <a:ext cx="9016110" cy="553998"/>
          </a:xfrm>
        </p:spPr>
        <p:txBody>
          <a:bodyPr/>
          <a:lstStyle/>
          <a:p>
            <a:r>
              <a:rPr lang="es-MX" sz="3600" dirty="0"/>
              <a:t>El OECE tiene las siguientes funciones:</a:t>
            </a:r>
            <a:endParaRPr lang="es-PE" sz="3600" dirty="0"/>
          </a:p>
        </p:txBody>
      </p:sp>
      <p:graphicFrame>
        <p:nvGraphicFramePr>
          <p:cNvPr id="5" name="Tabla 4">
            <a:extLst>
              <a:ext uri="{FF2B5EF4-FFF2-40B4-BE49-F238E27FC236}">
                <a16:creationId xmlns:a16="http://schemas.microsoft.com/office/drawing/2014/main" id="{B1324C55-7156-6A54-0F38-70B9E09F2428}"/>
              </a:ext>
            </a:extLst>
          </p:cNvPr>
          <p:cNvGraphicFramePr>
            <a:graphicFrameLocks noGrp="1"/>
          </p:cNvGraphicFramePr>
          <p:nvPr>
            <p:extLst>
              <p:ext uri="{D42A27DB-BD31-4B8C-83A1-F6EECF244321}">
                <p14:modId xmlns:p14="http://schemas.microsoft.com/office/powerpoint/2010/main" val="1972836946"/>
              </p:ext>
            </p:extLst>
          </p:nvPr>
        </p:nvGraphicFramePr>
        <p:xfrm>
          <a:off x="342900" y="1447800"/>
          <a:ext cx="11506200" cy="5160685"/>
        </p:xfrm>
        <a:graphic>
          <a:graphicData uri="http://schemas.openxmlformats.org/drawingml/2006/table">
            <a:tbl>
              <a:tblPr firstRow="1" bandRow="1">
                <a:tableStyleId>{5C22544A-7EE6-4342-B048-85BDC9FD1C3A}</a:tableStyleId>
              </a:tblPr>
              <a:tblGrid>
                <a:gridCol w="3835400">
                  <a:extLst>
                    <a:ext uri="{9D8B030D-6E8A-4147-A177-3AD203B41FA5}">
                      <a16:colId xmlns:a16="http://schemas.microsoft.com/office/drawing/2014/main" val="321181164"/>
                    </a:ext>
                  </a:extLst>
                </a:gridCol>
                <a:gridCol w="3835400">
                  <a:extLst>
                    <a:ext uri="{9D8B030D-6E8A-4147-A177-3AD203B41FA5}">
                      <a16:colId xmlns:a16="http://schemas.microsoft.com/office/drawing/2014/main" val="4238004023"/>
                    </a:ext>
                  </a:extLst>
                </a:gridCol>
                <a:gridCol w="3835400">
                  <a:extLst>
                    <a:ext uri="{9D8B030D-6E8A-4147-A177-3AD203B41FA5}">
                      <a16:colId xmlns:a16="http://schemas.microsoft.com/office/drawing/2014/main" val="1754017397"/>
                    </a:ext>
                  </a:extLst>
                </a:gridCol>
              </a:tblGrid>
              <a:tr h="1112774">
                <a:tc>
                  <a:txBody>
                    <a:bodyPr/>
                    <a:lstStyle/>
                    <a:p>
                      <a:pPr algn="just"/>
                      <a:r>
                        <a:rPr lang="es-MX" sz="1600" dirty="0"/>
                        <a:t>Brindar asistencia técnica y orientación en la normativa de contratación pública a las entidades públicas.</a:t>
                      </a:r>
                      <a:endParaRPr lang="es-PE" sz="1600" dirty="0"/>
                    </a:p>
                  </a:txBody>
                  <a:tcPr/>
                </a:tc>
                <a:tc>
                  <a:txBody>
                    <a:bodyPr/>
                    <a:lstStyle/>
                    <a:p>
                      <a:pPr algn="just"/>
                      <a:r>
                        <a:rPr lang="es-MX" sz="1600" dirty="0"/>
                        <a:t>Supervisar de forma selectiva o aleatoria, incluso a pedido de parte, la gestión de los procesos de contratación, incluyendo los contratos menores.</a:t>
                      </a:r>
                      <a:endParaRPr lang="es-PE" sz="1600" dirty="0"/>
                    </a:p>
                  </a:txBody>
                  <a:tcPr/>
                </a:tc>
                <a:tc>
                  <a:txBody>
                    <a:bodyPr/>
                    <a:lstStyle/>
                    <a:p>
                      <a:pPr algn="just"/>
                      <a:r>
                        <a:rPr lang="es-MX" sz="1600" dirty="0"/>
                        <a:t>Orientar a los usuarios en el manejo de la Plataforma Digital para las Contrataciones Públicas (</a:t>
                      </a:r>
                      <a:r>
                        <a:rPr lang="es-MX" sz="1600" dirty="0" err="1"/>
                        <a:t>Pladicop</a:t>
                      </a:r>
                      <a:r>
                        <a:rPr lang="es-MX" sz="1600" dirty="0"/>
                        <a:t>), incluyendo el Registro Nacional de Proveedores (RNP).</a:t>
                      </a:r>
                      <a:endParaRPr lang="es-PE" sz="1600" dirty="0"/>
                    </a:p>
                  </a:txBody>
                  <a:tcPr/>
                </a:tc>
                <a:extLst>
                  <a:ext uri="{0D108BD9-81ED-4DB2-BD59-A6C34878D82A}">
                    <a16:rowId xmlns:a16="http://schemas.microsoft.com/office/drawing/2014/main" val="3965717004"/>
                  </a:ext>
                </a:extLst>
              </a:tr>
              <a:tr h="1036022">
                <a:tc>
                  <a:txBody>
                    <a:bodyPr/>
                    <a:lstStyle/>
                    <a:p>
                      <a:pPr algn="just"/>
                      <a:r>
                        <a:rPr lang="es-MX" sz="1600" dirty="0"/>
                        <a:t>Administrar, diseñar, desarrollar, operar, integrar datos y evaluar el desempeño de la </a:t>
                      </a:r>
                      <a:r>
                        <a:rPr lang="es-MX" sz="1600" dirty="0" err="1"/>
                        <a:t>Pladicop</a:t>
                      </a:r>
                      <a:r>
                        <a:rPr lang="es-MX" sz="1600" dirty="0"/>
                        <a:t>, en el marco del principio de eficacia y eficiencia. </a:t>
                      </a:r>
                      <a:endParaRPr lang="es-PE" sz="1600" dirty="0"/>
                    </a:p>
                  </a:txBody>
                  <a:tcPr/>
                </a:tc>
                <a:tc>
                  <a:txBody>
                    <a:bodyPr/>
                    <a:lstStyle/>
                    <a:p>
                      <a:pPr algn="just"/>
                      <a:r>
                        <a:rPr lang="es-MX" sz="1600" dirty="0"/>
                        <a:t>Integrar, procesar y evaluar la información registrada en la </a:t>
                      </a:r>
                      <a:r>
                        <a:rPr lang="es-MX" sz="1600" dirty="0" err="1"/>
                        <a:t>Pladicop</a:t>
                      </a:r>
                      <a:r>
                        <a:rPr lang="es-MX" sz="1600" dirty="0"/>
                        <a:t>.</a:t>
                      </a:r>
                      <a:endParaRPr lang="es-PE" sz="1600" dirty="0"/>
                    </a:p>
                  </a:txBody>
                  <a:tcPr/>
                </a:tc>
                <a:tc>
                  <a:txBody>
                    <a:bodyPr/>
                    <a:lstStyle/>
                    <a:p>
                      <a:pPr algn="just"/>
                      <a:r>
                        <a:rPr lang="es-MX" sz="1600" dirty="0"/>
                        <a:t>Diseñar, formular, aprobar y difundir directivas y lineamientos en materia de su competencia, así como de las plataformas o herramientas que administra.</a:t>
                      </a:r>
                      <a:endParaRPr lang="es-PE" sz="1600" dirty="0"/>
                    </a:p>
                  </a:txBody>
                  <a:tcPr/>
                </a:tc>
                <a:extLst>
                  <a:ext uri="{0D108BD9-81ED-4DB2-BD59-A6C34878D82A}">
                    <a16:rowId xmlns:a16="http://schemas.microsoft.com/office/drawing/2014/main" val="3431413831"/>
                  </a:ext>
                </a:extLst>
              </a:tr>
              <a:tr h="1075659">
                <a:tc>
                  <a:txBody>
                    <a:bodyPr/>
                    <a:lstStyle/>
                    <a:p>
                      <a:pPr algn="just"/>
                      <a:r>
                        <a:rPr lang="es-PE" sz="1600" dirty="0"/>
                        <a:t>Absolver consultas sobre el sentido o alcance de la normativa de contrataciones públicas.</a:t>
                      </a:r>
                    </a:p>
                  </a:txBody>
                  <a:tcPr/>
                </a:tc>
                <a:tc>
                  <a:txBody>
                    <a:bodyPr/>
                    <a:lstStyle/>
                    <a:p>
                      <a:pPr algn="just"/>
                      <a:r>
                        <a:rPr lang="es-PE" sz="1600" dirty="0"/>
                        <a:t>Administrar el Registro Nacional de Proveedores (RNP).</a:t>
                      </a:r>
                    </a:p>
                  </a:txBody>
                  <a:tcPr/>
                </a:tc>
                <a:tc>
                  <a:txBody>
                    <a:bodyPr/>
                    <a:lstStyle/>
                    <a:p>
                      <a:pPr algn="just"/>
                      <a:r>
                        <a:rPr lang="es-MX" sz="1600" dirty="0"/>
                        <a:t>Desarrollar acciones de capacitación y difusión sobre la aplicación de la presente ley y su reglamento para evaluar su impacto cuantitativo y cualitativo.</a:t>
                      </a:r>
                      <a:endParaRPr lang="es-PE" sz="1600" dirty="0"/>
                    </a:p>
                  </a:txBody>
                  <a:tcPr/>
                </a:tc>
                <a:extLst>
                  <a:ext uri="{0D108BD9-81ED-4DB2-BD59-A6C34878D82A}">
                    <a16:rowId xmlns:a16="http://schemas.microsoft.com/office/drawing/2014/main" val="3191639420"/>
                  </a:ext>
                </a:extLst>
              </a:tr>
              <a:tr h="1075659">
                <a:tc>
                  <a:txBody>
                    <a:bodyPr/>
                    <a:lstStyle/>
                    <a:p>
                      <a:r>
                        <a:rPr lang="es-MX" sz="1600" dirty="0"/>
                        <a:t>Administrar y sistematizar el Banco de</a:t>
                      </a:r>
                    </a:p>
                    <a:p>
                      <a:pPr algn="just"/>
                      <a:r>
                        <a:rPr lang="es-MX" sz="1600" dirty="0"/>
                        <a:t>Laudos Arbitrales sobre contrataciones</a:t>
                      </a:r>
                    </a:p>
                    <a:p>
                      <a:r>
                        <a:rPr lang="es-MX" sz="1600" dirty="0"/>
                        <a:t>públicas.</a:t>
                      </a:r>
                      <a:endParaRPr lang="es-PE" sz="1600" dirty="0"/>
                    </a:p>
                  </a:txBody>
                  <a:tcPr/>
                </a:tc>
                <a:tc>
                  <a:txBody>
                    <a:bodyPr/>
                    <a:lstStyle/>
                    <a:p>
                      <a:pPr algn="just"/>
                      <a:r>
                        <a:rPr lang="es-MX" sz="1600" dirty="0"/>
                        <a:t>Administrar el Registro de Instituciones Arbitrales y Centros de Administración de Juntas de Prevención y Resolución de Disputas.</a:t>
                      </a:r>
                      <a:endParaRPr lang="es-PE"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PE" sz="1600" b="0" i="0" u="none" strike="noStrike" kern="0" cap="none" spc="0" normalizeH="0" baseline="0" noProof="0" dirty="0">
                          <a:ln>
                            <a:noFill/>
                          </a:ln>
                          <a:solidFill>
                            <a:prstClr val="black"/>
                          </a:solidFill>
                          <a:effectLst/>
                          <a:uLnTx/>
                          <a:uFillTx/>
                          <a:latin typeface="+mn-lt"/>
                          <a:ea typeface="+mn-ea"/>
                          <a:cs typeface="+mn-cs"/>
                        </a:rPr>
                        <a:t>Supervisar de oficio, de manera selectiva o aleatoria, o incluso a pedido de parte, el cumplimiento de los requisitos establecidos en el reglamento.</a:t>
                      </a:r>
                    </a:p>
                  </a:txBody>
                  <a:tcPr/>
                </a:tc>
                <a:extLst>
                  <a:ext uri="{0D108BD9-81ED-4DB2-BD59-A6C34878D82A}">
                    <a16:rowId xmlns:a16="http://schemas.microsoft.com/office/drawing/2014/main" val="352758504"/>
                  </a:ext>
                </a:extLst>
              </a:tr>
              <a:tr h="829793">
                <a:tc>
                  <a:txBody>
                    <a:bodyPr/>
                    <a:lstStyle/>
                    <a:p>
                      <a:pPr algn="just"/>
                      <a:r>
                        <a:rPr lang="es-MX" sz="1600" dirty="0"/>
                        <a:t>Sancionar a las instituciones arbitrales y centros de administración de juntas de prevención y resolución de disputas.</a:t>
                      </a:r>
                      <a:endParaRPr lang="es-PE" sz="1600" dirty="0"/>
                    </a:p>
                  </a:txBody>
                  <a:tcPr/>
                </a:tc>
                <a:tc>
                  <a:txBody>
                    <a:bodyPr/>
                    <a:lstStyle/>
                    <a:p>
                      <a:r>
                        <a:rPr lang="es-MX" sz="1600" dirty="0"/>
                        <a:t>Aprobar el Código de Ética para Arbitraje en Contrataciones Públicas.</a:t>
                      </a:r>
                      <a:endParaRPr lang="es-PE" sz="1600" dirty="0"/>
                    </a:p>
                  </a:txBody>
                  <a:tcPr/>
                </a:tc>
                <a:tc>
                  <a:txBody>
                    <a:bodyPr/>
                    <a:lstStyle/>
                    <a:p>
                      <a:r>
                        <a:rPr lang="es-MX" sz="1600" dirty="0"/>
                        <a:t>Exigir coactivamente el pago de sus acreencias o el cumplimiento de las obligaciones que correspondan.</a:t>
                      </a:r>
                      <a:endParaRPr lang="es-PE" sz="1600" dirty="0"/>
                    </a:p>
                  </a:txBody>
                  <a:tcPr/>
                </a:tc>
                <a:extLst>
                  <a:ext uri="{0D108BD9-81ED-4DB2-BD59-A6C34878D82A}">
                    <a16:rowId xmlns:a16="http://schemas.microsoft.com/office/drawing/2014/main" val="3713947392"/>
                  </a:ext>
                </a:extLst>
              </a:tr>
            </a:tbl>
          </a:graphicData>
        </a:graphic>
      </p:graphicFrame>
      <p:sp>
        <p:nvSpPr>
          <p:cNvPr id="6" name="CuadroTexto 5">
            <a:extLst>
              <a:ext uri="{FF2B5EF4-FFF2-40B4-BE49-F238E27FC236}">
                <a16:creationId xmlns:a16="http://schemas.microsoft.com/office/drawing/2014/main" id="{2C9EDDAE-6AC8-7C97-8B55-B58CACBB60E4}"/>
              </a:ext>
            </a:extLst>
          </p:cNvPr>
          <p:cNvSpPr txBox="1"/>
          <p:nvPr/>
        </p:nvSpPr>
        <p:spPr>
          <a:xfrm>
            <a:off x="7086600" y="181253"/>
            <a:ext cx="4792596" cy="461665"/>
          </a:xfrm>
          <a:prstGeom prst="rect">
            <a:avLst/>
          </a:prstGeom>
          <a:solidFill>
            <a:schemeClr val="accent5">
              <a:lumMod val="20000"/>
              <a:lumOff val="80000"/>
            </a:schemeClr>
          </a:solidFill>
        </p:spPr>
        <p:txBody>
          <a:bodyPr wrap="square" rtlCol="0">
            <a:spAutoFit/>
          </a:bodyPr>
          <a:lstStyle/>
          <a:p>
            <a:pPr algn="ctr"/>
            <a:r>
              <a:rPr lang="es-PE" sz="2400" b="1" dirty="0"/>
              <a:t>ACTUAL NORMATIVA: LEY N° 32069</a:t>
            </a:r>
          </a:p>
        </p:txBody>
      </p:sp>
    </p:spTree>
    <p:extLst>
      <p:ext uri="{BB962C8B-B14F-4D97-AF65-F5344CB8AC3E}">
        <p14:creationId xmlns:p14="http://schemas.microsoft.com/office/powerpoint/2010/main" val="177185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C5B34-78C1-332D-9465-8901C44BD355}"/>
              </a:ext>
            </a:extLst>
          </p:cNvPr>
          <p:cNvSpPr>
            <a:spLocks noGrp="1"/>
          </p:cNvSpPr>
          <p:nvPr>
            <p:ph type="title"/>
          </p:nvPr>
        </p:nvSpPr>
        <p:spPr>
          <a:xfrm>
            <a:off x="2046479" y="762000"/>
            <a:ext cx="10107421" cy="635000"/>
          </a:xfrm>
        </p:spPr>
        <p:txBody>
          <a:bodyPr/>
          <a:lstStyle/>
          <a:p>
            <a:r>
              <a:rPr lang="es-PE" b="1" dirty="0"/>
              <a:t>IDENTIFICACIÓN DEL MARCO NORMATIVO</a:t>
            </a:r>
          </a:p>
        </p:txBody>
      </p:sp>
      <p:pic>
        <p:nvPicPr>
          <p:cNvPr id="1026" name="Picture 2" descr="De las normas jurídicas, su aplicación y eficacia - 【Vilches Abogados】">
            <a:extLst>
              <a:ext uri="{FF2B5EF4-FFF2-40B4-BE49-F238E27FC236}">
                <a16:creationId xmlns:a16="http://schemas.microsoft.com/office/drawing/2014/main" id="{2899759B-8A30-57FF-75C8-2B14ABB3E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752600"/>
            <a:ext cx="6057900" cy="40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39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43AB29-A5F5-F230-C8C3-89052252296A}"/>
              </a:ext>
            </a:extLst>
          </p:cNvPr>
          <p:cNvSpPr>
            <a:spLocks noGrp="1"/>
          </p:cNvSpPr>
          <p:nvPr>
            <p:ph type="title"/>
          </p:nvPr>
        </p:nvSpPr>
        <p:spPr>
          <a:xfrm>
            <a:off x="1981200" y="612140"/>
            <a:ext cx="9168510" cy="635000"/>
          </a:xfrm>
        </p:spPr>
        <p:txBody>
          <a:bodyPr/>
          <a:lstStyle/>
          <a:p>
            <a:r>
              <a:rPr lang="es-MX" dirty="0"/>
              <a:t>Art. 12: Órganos del OECE</a:t>
            </a:r>
            <a:endParaRPr lang="es-PE" dirty="0"/>
          </a:p>
        </p:txBody>
      </p:sp>
      <p:sp>
        <p:nvSpPr>
          <p:cNvPr id="3" name="Marcador de texto 2">
            <a:extLst>
              <a:ext uri="{FF2B5EF4-FFF2-40B4-BE49-F238E27FC236}">
                <a16:creationId xmlns:a16="http://schemas.microsoft.com/office/drawing/2014/main" id="{7E295CA7-482B-DF03-9415-68DD2570225D}"/>
              </a:ext>
            </a:extLst>
          </p:cNvPr>
          <p:cNvSpPr>
            <a:spLocks noGrp="1"/>
          </p:cNvSpPr>
          <p:nvPr>
            <p:ph type="body" idx="1"/>
          </p:nvPr>
        </p:nvSpPr>
        <p:spPr>
          <a:xfrm>
            <a:off x="8305799" y="3781686"/>
            <a:ext cx="3569654" cy="923330"/>
          </a:xfrm>
        </p:spPr>
        <p:txBody>
          <a:bodyPr/>
          <a:lstStyle/>
          <a:p>
            <a:pPr algn="just"/>
            <a:r>
              <a:rPr lang="es-MX" sz="2000" dirty="0"/>
              <a:t>Es la máxima autoridad ejecutiva, titular del pliego y representante legal de la entidad. </a:t>
            </a:r>
          </a:p>
        </p:txBody>
      </p:sp>
      <p:graphicFrame>
        <p:nvGraphicFramePr>
          <p:cNvPr id="5" name="Diagrama 4">
            <a:extLst>
              <a:ext uri="{FF2B5EF4-FFF2-40B4-BE49-F238E27FC236}">
                <a16:creationId xmlns:a16="http://schemas.microsoft.com/office/drawing/2014/main" id="{E7F733EA-D144-0A57-533C-617B3C90D626}"/>
              </a:ext>
            </a:extLst>
          </p:cNvPr>
          <p:cNvGraphicFramePr/>
          <p:nvPr/>
        </p:nvGraphicFramePr>
        <p:xfrm>
          <a:off x="59943" y="1654482"/>
          <a:ext cx="8102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texto 2">
            <a:extLst>
              <a:ext uri="{FF2B5EF4-FFF2-40B4-BE49-F238E27FC236}">
                <a16:creationId xmlns:a16="http://schemas.microsoft.com/office/drawing/2014/main" id="{A5E72E1F-A936-84E9-55CA-D65C03E52F55}"/>
              </a:ext>
            </a:extLst>
          </p:cNvPr>
          <p:cNvSpPr txBox="1">
            <a:spLocks/>
          </p:cNvSpPr>
          <p:nvPr/>
        </p:nvSpPr>
        <p:spPr>
          <a:xfrm>
            <a:off x="1981200" y="1269357"/>
            <a:ext cx="4572000" cy="307777"/>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MX" sz="2000" kern="0" dirty="0"/>
              <a:t>El OECE tiene los siguientes órganos:</a:t>
            </a:r>
          </a:p>
        </p:txBody>
      </p:sp>
      <p:sp>
        <p:nvSpPr>
          <p:cNvPr id="7" name="Marcador de texto 2">
            <a:extLst>
              <a:ext uri="{FF2B5EF4-FFF2-40B4-BE49-F238E27FC236}">
                <a16:creationId xmlns:a16="http://schemas.microsoft.com/office/drawing/2014/main" id="{A6AB2243-69B0-A303-686D-2156E8562C68}"/>
              </a:ext>
            </a:extLst>
          </p:cNvPr>
          <p:cNvSpPr txBox="1">
            <a:spLocks/>
          </p:cNvSpPr>
          <p:nvPr/>
        </p:nvSpPr>
        <p:spPr>
          <a:xfrm>
            <a:off x="8305800" y="5203518"/>
            <a:ext cx="3569653" cy="92333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MX" sz="2000" kern="0" dirty="0"/>
              <a:t>Órgano resolutivo del OECE, con plena autonomía e independencia en el ejercicio de sus funciones.</a:t>
            </a:r>
          </a:p>
        </p:txBody>
      </p:sp>
      <p:cxnSp>
        <p:nvCxnSpPr>
          <p:cNvPr id="12" name="Conector recto de flecha 11">
            <a:extLst>
              <a:ext uri="{FF2B5EF4-FFF2-40B4-BE49-F238E27FC236}">
                <a16:creationId xmlns:a16="http://schemas.microsoft.com/office/drawing/2014/main" id="{65ED3865-0E80-FA2B-CCD7-81332BFA04A6}"/>
              </a:ext>
            </a:extLst>
          </p:cNvPr>
          <p:cNvCxnSpPr>
            <a:cxnSpLocks/>
          </p:cNvCxnSpPr>
          <p:nvPr/>
        </p:nvCxnSpPr>
        <p:spPr>
          <a:xfrm>
            <a:off x="5294376" y="2514600"/>
            <a:ext cx="2494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Marcador de texto 2">
            <a:extLst>
              <a:ext uri="{FF2B5EF4-FFF2-40B4-BE49-F238E27FC236}">
                <a16:creationId xmlns:a16="http://schemas.microsoft.com/office/drawing/2014/main" id="{A979B373-5798-0D21-BF96-284D5B4302CC}"/>
              </a:ext>
            </a:extLst>
          </p:cNvPr>
          <p:cNvSpPr txBox="1">
            <a:spLocks/>
          </p:cNvSpPr>
          <p:nvPr/>
        </p:nvSpPr>
        <p:spPr>
          <a:xfrm>
            <a:off x="8162543" y="1128748"/>
            <a:ext cx="3712910" cy="215443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MX" sz="2000" kern="0" dirty="0"/>
              <a:t>Máximo órgano del OECE integrado por tres miembros designados por un período de cuatro años renovables. Sesiona, como mínimo, una vez al mes. Sus miembros reciben dietas a excepción de su presidente ejecutivo. </a:t>
            </a:r>
          </a:p>
        </p:txBody>
      </p:sp>
      <p:cxnSp>
        <p:nvCxnSpPr>
          <p:cNvPr id="18" name="Conector recto de flecha 17">
            <a:extLst>
              <a:ext uri="{FF2B5EF4-FFF2-40B4-BE49-F238E27FC236}">
                <a16:creationId xmlns:a16="http://schemas.microsoft.com/office/drawing/2014/main" id="{2DCF64CE-7225-A38A-99F7-10BA48FF724D}"/>
              </a:ext>
            </a:extLst>
          </p:cNvPr>
          <p:cNvCxnSpPr>
            <a:cxnSpLocks/>
          </p:cNvCxnSpPr>
          <p:nvPr/>
        </p:nvCxnSpPr>
        <p:spPr>
          <a:xfrm>
            <a:off x="5318315" y="4127934"/>
            <a:ext cx="2494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5E3477F2-51CF-218F-22F0-622FD5EF1D01}"/>
              </a:ext>
            </a:extLst>
          </p:cNvPr>
          <p:cNvCxnSpPr>
            <a:cxnSpLocks/>
          </p:cNvCxnSpPr>
          <p:nvPr/>
        </p:nvCxnSpPr>
        <p:spPr>
          <a:xfrm>
            <a:off x="5668263" y="5486400"/>
            <a:ext cx="2494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CuadroTexto 3">
            <a:extLst>
              <a:ext uri="{FF2B5EF4-FFF2-40B4-BE49-F238E27FC236}">
                <a16:creationId xmlns:a16="http://schemas.microsoft.com/office/drawing/2014/main" id="{67C05E10-1861-08FB-A29F-4123940B4FA6}"/>
              </a:ext>
            </a:extLst>
          </p:cNvPr>
          <p:cNvSpPr txBox="1"/>
          <p:nvPr/>
        </p:nvSpPr>
        <p:spPr>
          <a:xfrm>
            <a:off x="7086600" y="181253"/>
            <a:ext cx="4792596" cy="461665"/>
          </a:xfrm>
          <a:prstGeom prst="rect">
            <a:avLst/>
          </a:prstGeom>
          <a:solidFill>
            <a:schemeClr val="accent5">
              <a:lumMod val="20000"/>
              <a:lumOff val="80000"/>
            </a:schemeClr>
          </a:solidFill>
        </p:spPr>
        <p:txBody>
          <a:bodyPr wrap="square" rtlCol="0">
            <a:spAutoFit/>
          </a:bodyPr>
          <a:lstStyle/>
          <a:p>
            <a:pPr algn="ctr"/>
            <a:r>
              <a:rPr lang="es-PE" sz="2400" b="1" dirty="0"/>
              <a:t>ACTUAL NORMATIVA: LEY N° 32069</a:t>
            </a:r>
          </a:p>
        </p:txBody>
      </p:sp>
    </p:spTree>
    <p:extLst>
      <p:ext uri="{BB962C8B-B14F-4D97-AF65-F5344CB8AC3E}">
        <p14:creationId xmlns:p14="http://schemas.microsoft.com/office/powerpoint/2010/main" val="3650401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9356A-E5A1-B4E7-DDA0-973E13B0E1C2}"/>
              </a:ext>
            </a:extLst>
          </p:cNvPr>
          <p:cNvSpPr>
            <a:spLocks noGrp="1"/>
          </p:cNvSpPr>
          <p:nvPr>
            <p:ph type="title"/>
          </p:nvPr>
        </p:nvSpPr>
        <p:spPr>
          <a:xfrm>
            <a:off x="2057400" y="612140"/>
            <a:ext cx="9092310" cy="635000"/>
          </a:xfrm>
        </p:spPr>
        <p:txBody>
          <a:bodyPr/>
          <a:lstStyle/>
          <a:p>
            <a:r>
              <a:rPr lang="es-MX" dirty="0"/>
              <a:t>Espíritu de la Nueva LCE: </a:t>
            </a:r>
            <a:endParaRPr lang="es-PE" dirty="0"/>
          </a:p>
        </p:txBody>
      </p:sp>
      <p:sp>
        <p:nvSpPr>
          <p:cNvPr id="3" name="Marcador de texto 2">
            <a:extLst>
              <a:ext uri="{FF2B5EF4-FFF2-40B4-BE49-F238E27FC236}">
                <a16:creationId xmlns:a16="http://schemas.microsoft.com/office/drawing/2014/main" id="{24FA7006-3A95-49A0-70F7-2F2D6FD3CFCA}"/>
              </a:ext>
            </a:extLst>
          </p:cNvPr>
          <p:cNvSpPr>
            <a:spLocks noGrp="1"/>
          </p:cNvSpPr>
          <p:nvPr>
            <p:ph type="body" idx="1"/>
          </p:nvPr>
        </p:nvSpPr>
        <p:spPr>
          <a:xfrm>
            <a:off x="1004190" y="1752599"/>
            <a:ext cx="8029575" cy="1384995"/>
          </a:xfrm>
        </p:spPr>
        <p:txBody>
          <a:bodyPr/>
          <a:lstStyle/>
          <a:p>
            <a:pPr algn="just"/>
            <a:r>
              <a:rPr lang="es-MX" dirty="0"/>
              <a:t>El reconocimiento de los beneficios sobre los costos y la priorización de los objetivos. El hecho de definir expresamente conceptos como valor por dinero y gestión por resultados, permitirá a las entidades seleccionar ofertas que, aunque no sean las de menor costo, garantizarían los beneficios de una contratación en cuanto a su calidad, eficiencia y otros factores.</a:t>
            </a:r>
            <a:endParaRPr lang="es-PE" dirty="0"/>
          </a:p>
        </p:txBody>
      </p:sp>
      <p:sp>
        <p:nvSpPr>
          <p:cNvPr id="4" name="Marcador de texto 2">
            <a:extLst>
              <a:ext uri="{FF2B5EF4-FFF2-40B4-BE49-F238E27FC236}">
                <a16:creationId xmlns:a16="http://schemas.microsoft.com/office/drawing/2014/main" id="{687F0DE7-22B0-9108-202D-060994C51CA3}"/>
              </a:ext>
            </a:extLst>
          </p:cNvPr>
          <p:cNvSpPr txBox="1">
            <a:spLocks/>
          </p:cNvSpPr>
          <p:nvPr/>
        </p:nvSpPr>
        <p:spPr>
          <a:xfrm>
            <a:off x="3352800" y="3842330"/>
            <a:ext cx="8029575" cy="110799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MX" dirty="0"/>
              <a:t>Si bien se ha precisado que la discrecionalidad de la administración pública en la gestión de sus contrataciones debe ser aplicada con suficiente rigor técnico, también se indica que la facultad de la Contraloría General de la República solo recae en el cumplimiento de la legalidad y no en este tipo de decisiones discrecionales.</a:t>
            </a:r>
            <a:endParaRPr lang="es-PE" kern="0" dirty="0"/>
          </a:p>
        </p:txBody>
      </p:sp>
      <p:pic>
        <p:nvPicPr>
          <p:cNvPr id="6" name="Imagen 5">
            <a:extLst>
              <a:ext uri="{FF2B5EF4-FFF2-40B4-BE49-F238E27FC236}">
                <a16:creationId xmlns:a16="http://schemas.microsoft.com/office/drawing/2014/main" id="{ABA964FD-D49F-663D-B7E6-0C3083F41A3F}"/>
              </a:ext>
            </a:extLst>
          </p:cNvPr>
          <p:cNvPicPr>
            <a:picLocks noChangeAspect="1"/>
          </p:cNvPicPr>
          <p:nvPr/>
        </p:nvPicPr>
        <p:blipFill rotWithShape="1">
          <a:blip r:embed="rId2"/>
          <a:srcRect r="2007" b="56275"/>
          <a:stretch/>
        </p:blipFill>
        <p:spPr>
          <a:xfrm>
            <a:off x="10134600" y="1660235"/>
            <a:ext cx="1481869" cy="1758838"/>
          </a:xfrm>
          <a:prstGeom prst="rect">
            <a:avLst/>
          </a:prstGeom>
        </p:spPr>
      </p:pic>
      <p:pic>
        <p:nvPicPr>
          <p:cNvPr id="8" name="Imagen 7">
            <a:extLst>
              <a:ext uri="{FF2B5EF4-FFF2-40B4-BE49-F238E27FC236}">
                <a16:creationId xmlns:a16="http://schemas.microsoft.com/office/drawing/2014/main" id="{DAF29881-E716-5CA6-03F7-A3FD2E048E07}"/>
              </a:ext>
            </a:extLst>
          </p:cNvPr>
          <p:cNvPicPr>
            <a:picLocks noChangeAspect="1"/>
          </p:cNvPicPr>
          <p:nvPr/>
        </p:nvPicPr>
        <p:blipFill rotWithShape="1">
          <a:blip r:embed="rId2"/>
          <a:srcRect t="54693" r="1014" b="-9349"/>
          <a:stretch/>
        </p:blipFill>
        <p:spPr>
          <a:xfrm>
            <a:off x="988950" y="3429000"/>
            <a:ext cx="1481869" cy="2176496"/>
          </a:xfrm>
          <a:prstGeom prst="rect">
            <a:avLst/>
          </a:prstGeom>
        </p:spPr>
      </p:pic>
    </p:spTree>
    <p:extLst>
      <p:ext uri="{BB962C8B-B14F-4D97-AF65-F5344CB8AC3E}">
        <p14:creationId xmlns:p14="http://schemas.microsoft.com/office/powerpoint/2010/main" val="188983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9356A-E5A1-B4E7-DDA0-973E13B0E1C2}"/>
              </a:ext>
            </a:extLst>
          </p:cNvPr>
          <p:cNvSpPr>
            <a:spLocks noGrp="1"/>
          </p:cNvSpPr>
          <p:nvPr>
            <p:ph type="title"/>
          </p:nvPr>
        </p:nvSpPr>
        <p:spPr>
          <a:xfrm>
            <a:off x="2057400" y="612140"/>
            <a:ext cx="8153400" cy="635000"/>
          </a:xfrm>
        </p:spPr>
        <p:txBody>
          <a:bodyPr/>
          <a:lstStyle/>
          <a:p>
            <a:r>
              <a:rPr lang="es-MX" dirty="0"/>
              <a:t>Transparencia y las nuevas plataformas:</a:t>
            </a:r>
            <a:endParaRPr lang="es-PE" dirty="0"/>
          </a:p>
        </p:txBody>
      </p:sp>
      <p:sp>
        <p:nvSpPr>
          <p:cNvPr id="3" name="Marcador de texto 2">
            <a:extLst>
              <a:ext uri="{FF2B5EF4-FFF2-40B4-BE49-F238E27FC236}">
                <a16:creationId xmlns:a16="http://schemas.microsoft.com/office/drawing/2014/main" id="{24FA7006-3A95-49A0-70F7-2F2D6FD3CFCA}"/>
              </a:ext>
            </a:extLst>
          </p:cNvPr>
          <p:cNvSpPr>
            <a:spLocks noGrp="1"/>
          </p:cNvSpPr>
          <p:nvPr>
            <p:ph type="body" idx="1"/>
          </p:nvPr>
        </p:nvSpPr>
        <p:spPr>
          <a:xfrm>
            <a:off x="1333974" y="1663749"/>
            <a:ext cx="9470707" cy="923330"/>
          </a:xfrm>
        </p:spPr>
        <p:txBody>
          <a:bodyPr/>
          <a:lstStyle/>
          <a:p>
            <a:pPr algn="just"/>
            <a:r>
              <a:rPr lang="es-MX" sz="2000" dirty="0"/>
              <a:t>En virtud del principio que regula el acceso minucioso a las reglas, criterios y detalles de la actuación de la administración pública, en la Nueva LCE se ha previsto contar con lo siguiente:</a:t>
            </a:r>
            <a:endParaRPr lang="es-PE" sz="2000" dirty="0"/>
          </a:p>
        </p:txBody>
      </p:sp>
      <p:sp>
        <p:nvSpPr>
          <p:cNvPr id="4" name="Marcador de texto 2">
            <a:extLst>
              <a:ext uri="{FF2B5EF4-FFF2-40B4-BE49-F238E27FC236}">
                <a16:creationId xmlns:a16="http://schemas.microsoft.com/office/drawing/2014/main" id="{687F0DE7-22B0-9108-202D-060994C51CA3}"/>
              </a:ext>
            </a:extLst>
          </p:cNvPr>
          <p:cNvSpPr txBox="1">
            <a:spLocks/>
          </p:cNvSpPr>
          <p:nvPr/>
        </p:nvSpPr>
        <p:spPr>
          <a:xfrm>
            <a:off x="1333974" y="2944876"/>
            <a:ext cx="9463086" cy="104644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PE" sz="2800" b="1" u="sng" dirty="0"/>
              <a:t>Ficha Única de Proveedor (FUP): </a:t>
            </a:r>
          </a:p>
          <a:p>
            <a:pPr algn="just"/>
            <a:r>
              <a:rPr lang="es-MX" sz="2000" dirty="0"/>
              <a:t>Consolida su información histórica, en específico respecto de sus impedimentos para contratar con el Estado. </a:t>
            </a:r>
            <a:endParaRPr lang="es-PE" sz="2000" kern="0" dirty="0"/>
          </a:p>
        </p:txBody>
      </p:sp>
      <p:sp>
        <p:nvSpPr>
          <p:cNvPr id="5" name="Marcador de texto 2">
            <a:extLst>
              <a:ext uri="{FF2B5EF4-FFF2-40B4-BE49-F238E27FC236}">
                <a16:creationId xmlns:a16="http://schemas.microsoft.com/office/drawing/2014/main" id="{F5035FEB-D17A-3B58-C3E0-2C5B7E75D679}"/>
              </a:ext>
            </a:extLst>
          </p:cNvPr>
          <p:cNvSpPr txBox="1">
            <a:spLocks/>
          </p:cNvSpPr>
          <p:nvPr/>
        </p:nvSpPr>
        <p:spPr>
          <a:xfrm>
            <a:off x="1364454" y="4349114"/>
            <a:ext cx="9463087" cy="104644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MX" sz="2800" b="1" u="sng" dirty="0"/>
              <a:t>Plataforma Digital para las Contrataciones Públicas (PLADICOP): </a:t>
            </a:r>
          </a:p>
          <a:p>
            <a:pPr algn="just"/>
            <a:r>
              <a:rPr lang="es-MX" sz="2000" dirty="0"/>
              <a:t>Integra toda la información de las fases de una contratación pública incluyendo la contenida en el Sistema Electrónico de Contrataciones del Estado (SEACE), RNP y otros.  </a:t>
            </a:r>
            <a:endParaRPr lang="es-PE" sz="2000" kern="0" dirty="0"/>
          </a:p>
        </p:txBody>
      </p:sp>
      <p:cxnSp>
        <p:nvCxnSpPr>
          <p:cNvPr id="9" name="Conector recto 8">
            <a:extLst>
              <a:ext uri="{FF2B5EF4-FFF2-40B4-BE49-F238E27FC236}">
                <a16:creationId xmlns:a16="http://schemas.microsoft.com/office/drawing/2014/main" id="{B48B60DB-AC56-C8E8-A882-DF66E6D2FF93}"/>
              </a:ext>
            </a:extLst>
          </p:cNvPr>
          <p:cNvCxnSpPr>
            <a:cxnSpLocks/>
          </p:cNvCxnSpPr>
          <p:nvPr/>
        </p:nvCxnSpPr>
        <p:spPr>
          <a:xfrm>
            <a:off x="1333973" y="4191000"/>
            <a:ext cx="946308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9012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9356A-E5A1-B4E7-DDA0-973E13B0E1C2}"/>
              </a:ext>
            </a:extLst>
          </p:cNvPr>
          <p:cNvSpPr>
            <a:spLocks noGrp="1"/>
          </p:cNvSpPr>
          <p:nvPr>
            <p:ph type="title"/>
          </p:nvPr>
        </p:nvSpPr>
        <p:spPr>
          <a:xfrm>
            <a:off x="2057400" y="612140"/>
            <a:ext cx="8153400" cy="635000"/>
          </a:xfrm>
        </p:spPr>
        <p:txBody>
          <a:bodyPr/>
          <a:lstStyle/>
          <a:p>
            <a:r>
              <a:rPr lang="es-PE" dirty="0"/>
              <a:t>Contrato, pago y garantías: </a:t>
            </a:r>
          </a:p>
        </p:txBody>
      </p:sp>
      <p:sp>
        <p:nvSpPr>
          <p:cNvPr id="3" name="Marcador de texto 2">
            <a:extLst>
              <a:ext uri="{FF2B5EF4-FFF2-40B4-BE49-F238E27FC236}">
                <a16:creationId xmlns:a16="http://schemas.microsoft.com/office/drawing/2014/main" id="{24FA7006-3A95-49A0-70F7-2F2D6FD3CFCA}"/>
              </a:ext>
            </a:extLst>
          </p:cNvPr>
          <p:cNvSpPr>
            <a:spLocks noGrp="1"/>
          </p:cNvSpPr>
          <p:nvPr>
            <p:ph type="body" idx="1"/>
          </p:nvPr>
        </p:nvSpPr>
        <p:spPr>
          <a:xfrm>
            <a:off x="457200" y="1750367"/>
            <a:ext cx="7260904" cy="4062651"/>
          </a:xfrm>
        </p:spPr>
        <p:txBody>
          <a:bodyPr/>
          <a:lstStyle/>
          <a:p>
            <a:pPr algn="just"/>
            <a:r>
              <a:rPr lang="es-MX" sz="2200" b="1" u="sng" dirty="0"/>
              <a:t>Contrato:</a:t>
            </a:r>
            <a:r>
              <a:rPr lang="es-MX" sz="2200" b="1" dirty="0"/>
              <a:t> </a:t>
            </a:r>
            <a:r>
              <a:rPr lang="es-MX" sz="2200" dirty="0"/>
              <a:t>Se incorpora una cláusula especial de compromiso de pago de multas.</a:t>
            </a:r>
          </a:p>
          <a:p>
            <a:pPr algn="just"/>
            <a:endParaRPr lang="es-MX" sz="2200" dirty="0"/>
          </a:p>
          <a:p>
            <a:pPr algn="just"/>
            <a:r>
              <a:rPr lang="es-MX" sz="2200" b="1" u="sng" dirty="0"/>
              <a:t>Garantías:</a:t>
            </a:r>
            <a:r>
              <a:rPr lang="es-MX" sz="2200" b="1" dirty="0"/>
              <a:t> </a:t>
            </a:r>
            <a:r>
              <a:rPr lang="es-MX" sz="2200" dirty="0"/>
              <a:t>Se ha considerado el fideicomiso y retención de pago. </a:t>
            </a:r>
          </a:p>
          <a:p>
            <a:pPr algn="just"/>
            <a:endParaRPr lang="es-MX" sz="2200" dirty="0"/>
          </a:p>
          <a:p>
            <a:pPr algn="just"/>
            <a:r>
              <a:rPr lang="es-MX" sz="2200" b="1" u="sng" dirty="0"/>
              <a:t>Pago:</a:t>
            </a:r>
            <a:r>
              <a:rPr lang="es-MX" sz="2200" b="1" dirty="0"/>
              <a:t> </a:t>
            </a:r>
            <a:r>
              <a:rPr lang="es-MX" sz="2200" dirty="0"/>
              <a:t>Se puede contemplar un pago íntegro al inicio del contrato si es condición del mercado. </a:t>
            </a:r>
          </a:p>
          <a:p>
            <a:pPr algn="just"/>
            <a:endParaRPr lang="es-MX" sz="2200" b="1" u="sng" dirty="0"/>
          </a:p>
          <a:p>
            <a:pPr algn="just"/>
            <a:r>
              <a:rPr lang="es-MX" sz="2200" b="1" u="sng" dirty="0"/>
              <a:t>Infracciones:</a:t>
            </a:r>
            <a:r>
              <a:rPr lang="es-MX" sz="2200" b="1" dirty="0"/>
              <a:t> </a:t>
            </a:r>
            <a:r>
              <a:rPr lang="es-MX" sz="2200" dirty="0"/>
              <a:t>(i) Incumplimiento, negación o demora injustificada del pago (ii) Que el contratista inicie acciones legales en contra de la entidad por esta infracción. </a:t>
            </a:r>
            <a:endParaRPr lang="es-PE" sz="2200" dirty="0"/>
          </a:p>
        </p:txBody>
      </p:sp>
      <p:cxnSp>
        <p:nvCxnSpPr>
          <p:cNvPr id="9" name="Conector recto 8">
            <a:extLst>
              <a:ext uri="{FF2B5EF4-FFF2-40B4-BE49-F238E27FC236}">
                <a16:creationId xmlns:a16="http://schemas.microsoft.com/office/drawing/2014/main" id="{B48B60DB-AC56-C8E8-A882-DF66E6D2FF93}"/>
              </a:ext>
            </a:extLst>
          </p:cNvPr>
          <p:cNvCxnSpPr>
            <a:cxnSpLocks/>
          </p:cNvCxnSpPr>
          <p:nvPr/>
        </p:nvCxnSpPr>
        <p:spPr>
          <a:xfrm>
            <a:off x="7924800" y="1750367"/>
            <a:ext cx="0" cy="3357265"/>
          </a:xfrm>
          <a:prstGeom prst="line">
            <a:avLst/>
          </a:prstGeom>
        </p:spPr>
        <p:style>
          <a:lnRef idx="1">
            <a:schemeClr val="dk1"/>
          </a:lnRef>
          <a:fillRef idx="0">
            <a:schemeClr val="dk1"/>
          </a:fillRef>
          <a:effectRef idx="0">
            <a:schemeClr val="dk1"/>
          </a:effectRef>
          <a:fontRef idx="minor">
            <a:schemeClr val="tx1"/>
          </a:fontRef>
        </p:style>
      </p:cxnSp>
      <p:pic>
        <p:nvPicPr>
          <p:cNvPr id="15" name="Imagen 14">
            <a:extLst>
              <a:ext uri="{FF2B5EF4-FFF2-40B4-BE49-F238E27FC236}">
                <a16:creationId xmlns:a16="http://schemas.microsoft.com/office/drawing/2014/main" id="{8B5FD0B6-FE56-019B-FDF0-AB68FD8F3EBD}"/>
              </a:ext>
            </a:extLst>
          </p:cNvPr>
          <p:cNvPicPr>
            <a:picLocks noChangeAspect="1"/>
          </p:cNvPicPr>
          <p:nvPr/>
        </p:nvPicPr>
        <p:blipFill>
          <a:blip r:embed="rId2"/>
          <a:stretch>
            <a:fillRect/>
          </a:stretch>
        </p:blipFill>
        <p:spPr>
          <a:xfrm>
            <a:off x="8131497" y="1484782"/>
            <a:ext cx="4060502" cy="3888433"/>
          </a:xfrm>
          <a:prstGeom prst="rect">
            <a:avLst/>
          </a:prstGeom>
        </p:spPr>
      </p:pic>
    </p:spTree>
    <p:extLst>
      <p:ext uri="{BB962C8B-B14F-4D97-AF65-F5344CB8AC3E}">
        <p14:creationId xmlns:p14="http://schemas.microsoft.com/office/powerpoint/2010/main" val="1791871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9356A-E5A1-B4E7-DDA0-973E13B0E1C2}"/>
              </a:ext>
            </a:extLst>
          </p:cNvPr>
          <p:cNvSpPr>
            <a:spLocks noGrp="1"/>
          </p:cNvSpPr>
          <p:nvPr>
            <p:ph type="title"/>
          </p:nvPr>
        </p:nvSpPr>
        <p:spPr>
          <a:xfrm>
            <a:off x="2057400" y="612140"/>
            <a:ext cx="8686800" cy="1231106"/>
          </a:xfrm>
        </p:spPr>
        <p:txBody>
          <a:bodyPr/>
          <a:lstStyle/>
          <a:p>
            <a:r>
              <a:rPr lang="es-MX" dirty="0"/>
              <a:t>Recurso de apelación en el procedimiento de selección: </a:t>
            </a:r>
            <a:endParaRPr lang="es-PE" dirty="0"/>
          </a:p>
        </p:txBody>
      </p:sp>
      <p:sp>
        <p:nvSpPr>
          <p:cNvPr id="3" name="Marcador de texto 2">
            <a:extLst>
              <a:ext uri="{FF2B5EF4-FFF2-40B4-BE49-F238E27FC236}">
                <a16:creationId xmlns:a16="http://schemas.microsoft.com/office/drawing/2014/main" id="{24FA7006-3A95-49A0-70F7-2F2D6FD3CFCA}"/>
              </a:ext>
            </a:extLst>
          </p:cNvPr>
          <p:cNvSpPr>
            <a:spLocks noGrp="1"/>
          </p:cNvSpPr>
          <p:nvPr>
            <p:ph type="body" idx="1"/>
          </p:nvPr>
        </p:nvSpPr>
        <p:spPr>
          <a:xfrm>
            <a:off x="952500" y="2209800"/>
            <a:ext cx="10287000" cy="1219200"/>
          </a:xfrm>
        </p:spPr>
        <p:txBody>
          <a:bodyPr/>
          <a:lstStyle/>
          <a:p>
            <a:pPr algn="just"/>
            <a:r>
              <a:rPr lang="es-MX" sz="2400" dirty="0"/>
              <a:t>El cambio más importante en la regulación de este recurso frente a la LCE Vigente es la reducción del monto de la carta fianza que debe otorgarse para presentar este recurso:</a:t>
            </a:r>
            <a:endParaRPr lang="es-PE" sz="2200" dirty="0"/>
          </a:p>
        </p:txBody>
      </p:sp>
      <p:pic>
        <p:nvPicPr>
          <p:cNvPr id="7" name="Imagen 6">
            <a:extLst>
              <a:ext uri="{FF2B5EF4-FFF2-40B4-BE49-F238E27FC236}">
                <a16:creationId xmlns:a16="http://schemas.microsoft.com/office/drawing/2014/main" id="{7A90A7EF-6E87-D769-1DE8-3F4EE289B3B4}"/>
              </a:ext>
            </a:extLst>
          </p:cNvPr>
          <p:cNvPicPr>
            <a:picLocks noChangeAspect="1"/>
          </p:cNvPicPr>
          <p:nvPr/>
        </p:nvPicPr>
        <p:blipFill>
          <a:blip r:embed="rId2"/>
          <a:stretch>
            <a:fillRect/>
          </a:stretch>
        </p:blipFill>
        <p:spPr>
          <a:xfrm>
            <a:off x="3538180" y="3795554"/>
            <a:ext cx="5115639" cy="1428949"/>
          </a:xfrm>
          <a:prstGeom prst="rect">
            <a:avLst/>
          </a:prstGeom>
        </p:spPr>
      </p:pic>
      <p:sp>
        <p:nvSpPr>
          <p:cNvPr id="10" name="Rectángulo 9">
            <a:extLst>
              <a:ext uri="{FF2B5EF4-FFF2-40B4-BE49-F238E27FC236}">
                <a16:creationId xmlns:a16="http://schemas.microsoft.com/office/drawing/2014/main" id="{562B19D7-0B1F-A61C-B9D0-CE5413515C00}"/>
              </a:ext>
            </a:extLst>
          </p:cNvPr>
          <p:cNvSpPr/>
          <p:nvPr/>
        </p:nvSpPr>
        <p:spPr>
          <a:xfrm>
            <a:off x="3238499" y="3557528"/>
            <a:ext cx="5715000" cy="1905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50064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D41CFC0E-09FD-C3C4-D52C-095F7B286D4C}"/>
              </a:ext>
            </a:extLst>
          </p:cNvPr>
          <p:cNvSpPr/>
          <p:nvPr/>
        </p:nvSpPr>
        <p:spPr>
          <a:xfrm>
            <a:off x="8217879" y="1940336"/>
            <a:ext cx="3428999" cy="3769186"/>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62D32D55-594F-254B-84E7-3494FF205643}"/>
              </a:ext>
            </a:extLst>
          </p:cNvPr>
          <p:cNvSpPr/>
          <p:nvPr/>
        </p:nvSpPr>
        <p:spPr>
          <a:xfrm>
            <a:off x="4475285" y="1940336"/>
            <a:ext cx="3429000" cy="3769186"/>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67FF4F2-F93B-D2AA-4177-92EDADD426C8}"/>
              </a:ext>
            </a:extLst>
          </p:cNvPr>
          <p:cNvSpPr/>
          <p:nvPr/>
        </p:nvSpPr>
        <p:spPr>
          <a:xfrm>
            <a:off x="685800" y="1940336"/>
            <a:ext cx="3429000" cy="3769186"/>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5B69356A-E5A1-B4E7-DDA0-973E13B0E1C2}"/>
              </a:ext>
            </a:extLst>
          </p:cNvPr>
          <p:cNvSpPr>
            <a:spLocks noGrp="1"/>
          </p:cNvSpPr>
          <p:nvPr>
            <p:ph type="title"/>
          </p:nvPr>
        </p:nvSpPr>
        <p:spPr>
          <a:xfrm>
            <a:off x="2057400" y="756473"/>
            <a:ext cx="8686800" cy="615553"/>
          </a:xfrm>
        </p:spPr>
        <p:txBody>
          <a:bodyPr/>
          <a:lstStyle/>
          <a:p>
            <a:r>
              <a:rPr lang="es-PE" dirty="0"/>
              <a:t>Infracciones, responsabilidad y sanciones:</a:t>
            </a:r>
          </a:p>
        </p:txBody>
      </p:sp>
      <p:sp>
        <p:nvSpPr>
          <p:cNvPr id="3" name="Marcador de texto 2">
            <a:extLst>
              <a:ext uri="{FF2B5EF4-FFF2-40B4-BE49-F238E27FC236}">
                <a16:creationId xmlns:a16="http://schemas.microsoft.com/office/drawing/2014/main" id="{24FA7006-3A95-49A0-70F7-2F2D6FD3CFCA}"/>
              </a:ext>
            </a:extLst>
          </p:cNvPr>
          <p:cNvSpPr>
            <a:spLocks noGrp="1"/>
          </p:cNvSpPr>
          <p:nvPr>
            <p:ph type="body" idx="1"/>
          </p:nvPr>
        </p:nvSpPr>
        <p:spPr>
          <a:xfrm>
            <a:off x="838200" y="3124200"/>
            <a:ext cx="3124200" cy="2215991"/>
          </a:xfrm>
        </p:spPr>
        <p:txBody>
          <a:bodyPr/>
          <a:lstStyle/>
          <a:p>
            <a:pPr algn="l"/>
            <a:r>
              <a:rPr lang="es-MX" sz="2400" dirty="0"/>
              <a:t>Responsabilidad compartida entre supervisor y sujetos de supervisión por negligencia y deficiencias técnicas.</a:t>
            </a:r>
            <a:endParaRPr lang="es-PE" sz="2200" dirty="0"/>
          </a:p>
        </p:txBody>
      </p:sp>
      <p:sp>
        <p:nvSpPr>
          <p:cNvPr id="4" name="Marcador de texto 2">
            <a:extLst>
              <a:ext uri="{FF2B5EF4-FFF2-40B4-BE49-F238E27FC236}">
                <a16:creationId xmlns:a16="http://schemas.microsoft.com/office/drawing/2014/main" id="{3442D2F4-A00E-B4D0-E8E7-A196EAB2E144}"/>
              </a:ext>
            </a:extLst>
          </p:cNvPr>
          <p:cNvSpPr txBox="1">
            <a:spLocks/>
          </p:cNvSpPr>
          <p:nvPr/>
        </p:nvSpPr>
        <p:spPr>
          <a:xfrm>
            <a:off x="4475285" y="3118552"/>
            <a:ext cx="3429000" cy="2215991"/>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MX" sz="2400" dirty="0"/>
              <a:t>Sanciones por debajo del mínimo cuando se acredite el deslinde de responsabilidades en caso de información inexacta, falsa o adulterada.</a:t>
            </a:r>
            <a:endParaRPr lang="es-PE" sz="2200" kern="0" dirty="0"/>
          </a:p>
        </p:txBody>
      </p:sp>
      <p:sp>
        <p:nvSpPr>
          <p:cNvPr id="5" name="Marcador de texto 2">
            <a:extLst>
              <a:ext uri="{FF2B5EF4-FFF2-40B4-BE49-F238E27FC236}">
                <a16:creationId xmlns:a16="http://schemas.microsoft.com/office/drawing/2014/main" id="{25AE0E02-20B0-5AFD-3060-603F52C8115B}"/>
              </a:ext>
            </a:extLst>
          </p:cNvPr>
          <p:cNvSpPr txBox="1">
            <a:spLocks/>
          </p:cNvSpPr>
          <p:nvPr/>
        </p:nvSpPr>
        <p:spPr>
          <a:xfrm>
            <a:off x="8282355" y="2784294"/>
            <a:ext cx="3241430" cy="295465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s-MX" sz="2400" dirty="0"/>
              <a:t>Se ha suprimido la responsabilidad solidaria de los consorcios en escenarios de infracción, atribuyéndola únicamente al integrante que haya incurrido en la misma. </a:t>
            </a:r>
            <a:endParaRPr lang="es-PE" sz="2200" kern="0" dirty="0"/>
          </a:p>
        </p:txBody>
      </p:sp>
      <p:sp>
        <p:nvSpPr>
          <p:cNvPr id="6" name="Flecha: a la derecha 5">
            <a:extLst>
              <a:ext uri="{FF2B5EF4-FFF2-40B4-BE49-F238E27FC236}">
                <a16:creationId xmlns:a16="http://schemas.microsoft.com/office/drawing/2014/main" id="{E00AFF37-77BC-6C87-933F-02D03A959260}"/>
              </a:ext>
            </a:extLst>
          </p:cNvPr>
          <p:cNvSpPr/>
          <p:nvPr/>
        </p:nvSpPr>
        <p:spPr>
          <a:xfrm>
            <a:off x="685800" y="2198168"/>
            <a:ext cx="11277600" cy="615553"/>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34027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67FF4F2-F93B-D2AA-4177-92EDADD426C8}"/>
              </a:ext>
            </a:extLst>
          </p:cNvPr>
          <p:cNvSpPr/>
          <p:nvPr/>
        </p:nvSpPr>
        <p:spPr>
          <a:xfrm>
            <a:off x="650630" y="1964068"/>
            <a:ext cx="5181599" cy="3769186"/>
          </a:xfrm>
          <a:prstGeom prst="rect">
            <a:avLst/>
          </a:prstGeom>
          <a:solidFill>
            <a:schemeClr val="bg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5B69356A-E5A1-B4E7-DDA0-973E13B0E1C2}"/>
              </a:ext>
            </a:extLst>
          </p:cNvPr>
          <p:cNvSpPr>
            <a:spLocks noGrp="1"/>
          </p:cNvSpPr>
          <p:nvPr>
            <p:ph type="title"/>
          </p:nvPr>
        </p:nvSpPr>
        <p:spPr>
          <a:xfrm>
            <a:off x="2057400" y="756473"/>
            <a:ext cx="8686800" cy="615553"/>
          </a:xfrm>
        </p:spPr>
        <p:txBody>
          <a:bodyPr/>
          <a:lstStyle/>
          <a:p>
            <a:r>
              <a:rPr lang="es-PE" dirty="0"/>
              <a:t>Infracciones, responsabilidad y sanciones:</a:t>
            </a:r>
          </a:p>
        </p:txBody>
      </p:sp>
      <p:sp>
        <p:nvSpPr>
          <p:cNvPr id="4" name="Marcador de texto 2">
            <a:extLst>
              <a:ext uri="{FF2B5EF4-FFF2-40B4-BE49-F238E27FC236}">
                <a16:creationId xmlns:a16="http://schemas.microsoft.com/office/drawing/2014/main" id="{3442D2F4-A00E-B4D0-E8E7-A196EAB2E144}"/>
              </a:ext>
            </a:extLst>
          </p:cNvPr>
          <p:cNvSpPr txBox="1">
            <a:spLocks/>
          </p:cNvSpPr>
          <p:nvPr/>
        </p:nvSpPr>
        <p:spPr>
          <a:xfrm>
            <a:off x="775188" y="2321004"/>
            <a:ext cx="4932485" cy="153888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MX" sz="2000" b="1" dirty="0"/>
              <a:t>Mecanismos Diferenciados de Adquisición (MDA)</a:t>
            </a:r>
          </a:p>
          <a:p>
            <a:pPr algn="ctr"/>
            <a:r>
              <a:rPr lang="es-PE" sz="2000" dirty="0"/>
              <a:t>Posibilidad de adquirir productos farmacéuticos o dispositivos médicos de proveedores no domiciliados con propuestas ventajosas.</a:t>
            </a:r>
            <a:endParaRPr lang="es-PE" sz="2000" kern="0" dirty="0"/>
          </a:p>
        </p:txBody>
      </p:sp>
      <p:sp>
        <p:nvSpPr>
          <p:cNvPr id="12" name="Rectángulo 11">
            <a:extLst>
              <a:ext uri="{FF2B5EF4-FFF2-40B4-BE49-F238E27FC236}">
                <a16:creationId xmlns:a16="http://schemas.microsoft.com/office/drawing/2014/main" id="{F8F87699-5EC4-A8F0-1731-1816CB19A021}"/>
              </a:ext>
            </a:extLst>
          </p:cNvPr>
          <p:cNvSpPr/>
          <p:nvPr/>
        </p:nvSpPr>
        <p:spPr>
          <a:xfrm>
            <a:off x="5956787" y="1964068"/>
            <a:ext cx="5181599" cy="3769186"/>
          </a:xfrm>
          <a:prstGeom prst="rect">
            <a:avLst/>
          </a:prstGeom>
          <a:solidFill>
            <a:schemeClr val="bg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Marcador de texto 2">
            <a:extLst>
              <a:ext uri="{FF2B5EF4-FFF2-40B4-BE49-F238E27FC236}">
                <a16:creationId xmlns:a16="http://schemas.microsoft.com/office/drawing/2014/main" id="{EF57AD5F-1FEC-C5D7-7F77-4586DEF61EA0}"/>
              </a:ext>
            </a:extLst>
          </p:cNvPr>
          <p:cNvSpPr txBox="1">
            <a:spLocks/>
          </p:cNvSpPr>
          <p:nvPr/>
        </p:nvSpPr>
        <p:spPr>
          <a:xfrm>
            <a:off x="6081343" y="2309778"/>
            <a:ext cx="4932485" cy="153888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MX" sz="2000" b="1" dirty="0"/>
              <a:t>Contratación con Proveedores No Domiciliados</a:t>
            </a:r>
          </a:p>
          <a:p>
            <a:pPr algn="ctr"/>
            <a:r>
              <a:rPr lang="es-PE" sz="2000" dirty="0"/>
              <a:t>Posibilidad de adquirir productos farmacéuticos o dispositivos médicos de proveedores no domiciliados con propuestas ventajosas.</a:t>
            </a:r>
            <a:endParaRPr lang="es-PE" sz="2000" kern="0" dirty="0"/>
          </a:p>
        </p:txBody>
      </p:sp>
      <p:pic>
        <p:nvPicPr>
          <p:cNvPr id="15" name="Imagen 14">
            <a:extLst>
              <a:ext uri="{FF2B5EF4-FFF2-40B4-BE49-F238E27FC236}">
                <a16:creationId xmlns:a16="http://schemas.microsoft.com/office/drawing/2014/main" id="{7AC0A58A-08A6-770F-AC3B-0F3DEAD48198}"/>
              </a:ext>
            </a:extLst>
          </p:cNvPr>
          <p:cNvPicPr>
            <a:picLocks noChangeAspect="1"/>
          </p:cNvPicPr>
          <p:nvPr/>
        </p:nvPicPr>
        <p:blipFill>
          <a:blip r:embed="rId2"/>
          <a:stretch>
            <a:fillRect/>
          </a:stretch>
        </p:blipFill>
        <p:spPr>
          <a:xfrm>
            <a:off x="2674612" y="4263096"/>
            <a:ext cx="1133633" cy="1066949"/>
          </a:xfrm>
          <a:prstGeom prst="rect">
            <a:avLst/>
          </a:prstGeom>
        </p:spPr>
      </p:pic>
      <p:pic>
        <p:nvPicPr>
          <p:cNvPr id="17" name="Imagen 16">
            <a:extLst>
              <a:ext uri="{FF2B5EF4-FFF2-40B4-BE49-F238E27FC236}">
                <a16:creationId xmlns:a16="http://schemas.microsoft.com/office/drawing/2014/main" id="{BA4E47B5-A516-7042-4DCF-30A4ECAB8248}"/>
              </a:ext>
            </a:extLst>
          </p:cNvPr>
          <p:cNvPicPr>
            <a:picLocks noChangeAspect="1"/>
          </p:cNvPicPr>
          <p:nvPr/>
        </p:nvPicPr>
        <p:blipFill>
          <a:blip r:embed="rId3"/>
          <a:stretch>
            <a:fillRect/>
          </a:stretch>
        </p:blipFill>
        <p:spPr>
          <a:xfrm>
            <a:off x="8009347" y="4194371"/>
            <a:ext cx="1076475" cy="1095528"/>
          </a:xfrm>
          <a:prstGeom prst="rect">
            <a:avLst/>
          </a:prstGeom>
        </p:spPr>
      </p:pic>
    </p:spTree>
    <p:extLst>
      <p:ext uri="{BB962C8B-B14F-4D97-AF65-F5344CB8AC3E}">
        <p14:creationId xmlns:p14="http://schemas.microsoft.com/office/powerpoint/2010/main" val="132335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67FF4F2-F93B-D2AA-4177-92EDADD426C8}"/>
              </a:ext>
            </a:extLst>
          </p:cNvPr>
          <p:cNvSpPr/>
          <p:nvPr/>
        </p:nvSpPr>
        <p:spPr>
          <a:xfrm>
            <a:off x="905608" y="1632985"/>
            <a:ext cx="10380784" cy="1399579"/>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5B69356A-E5A1-B4E7-DDA0-973E13B0E1C2}"/>
              </a:ext>
            </a:extLst>
          </p:cNvPr>
          <p:cNvSpPr>
            <a:spLocks noGrp="1"/>
          </p:cNvSpPr>
          <p:nvPr>
            <p:ph type="title"/>
          </p:nvPr>
        </p:nvSpPr>
        <p:spPr>
          <a:xfrm>
            <a:off x="2057400" y="756473"/>
            <a:ext cx="8686800" cy="615553"/>
          </a:xfrm>
        </p:spPr>
        <p:txBody>
          <a:bodyPr/>
          <a:lstStyle/>
          <a:p>
            <a:r>
              <a:rPr lang="es-PE" dirty="0"/>
              <a:t>Reactivación de obras paralizadas:</a:t>
            </a:r>
          </a:p>
        </p:txBody>
      </p:sp>
      <p:sp>
        <p:nvSpPr>
          <p:cNvPr id="4" name="Marcador de texto 2">
            <a:extLst>
              <a:ext uri="{FF2B5EF4-FFF2-40B4-BE49-F238E27FC236}">
                <a16:creationId xmlns:a16="http://schemas.microsoft.com/office/drawing/2014/main" id="{3442D2F4-A00E-B4D0-E8E7-A196EAB2E144}"/>
              </a:ext>
            </a:extLst>
          </p:cNvPr>
          <p:cNvSpPr txBox="1">
            <a:spLocks/>
          </p:cNvSpPr>
          <p:nvPr/>
        </p:nvSpPr>
        <p:spPr>
          <a:xfrm>
            <a:off x="1084751" y="1801458"/>
            <a:ext cx="10022498" cy="123110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MX" sz="2000" dirty="0"/>
              <a:t>Permite contratar los saldos de obra que incluyan el diseño y la construcción de estas. Es decir, estos saldos de obra podrán ser ejecutados conforme a nuevos expedientes técnicos diseñados específicamente para este fin, sin tener que vincularse a documentos que podrían encontrarse defectuosos. </a:t>
            </a:r>
            <a:endParaRPr lang="es-PE" sz="2000" kern="0" dirty="0"/>
          </a:p>
        </p:txBody>
      </p:sp>
      <p:pic>
        <p:nvPicPr>
          <p:cNvPr id="2050" name="Picture 2" descr="Cuáles son los topes de contratación OSCE para el 2024? - LicitaLAB Perú">
            <a:extLst>
              <a:ext uri="{FF2B5EF4-FFF2-40B4-BE49-F238E27FC236}">
                <a16:creationId xmlns:a16="http://schemas.microsoft.com/office/drawing/2014/main" id="{2D3D6050-289F-213E-A268-1150BB33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1038"/>
            <a:ext cx="12192000" cy="365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17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85F0A-0A05-E770-7613-0752B33B541D}"/>
              </a:ext>
            </a:extLst>
          </p:cNvPr>
          <p:cNvSpPr txBox="1">
            <a:spLocks/>
          </p:cNvSpPr>
          <p:nvPr/>
        </p:nvSpPr>
        <p:spPr>
          <a:xfrm>
            <a:off x="2999372" y="326858"/>
            <a:ext cx="6193255"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u="sng" dirty="0"/>
              <a:t>CONCEPTOS PRELIMINARES: CONVOCATORIA </a:t>
            </a:r>
            <a:br>
              <a:rPr lang="es-PE" dirty="0"/>
            </a:br>
            <a:endParaRPr lang="es-ES" dirty="0"/>
          </a:p>
        </p:txBody>
      </p:sp>
      <p:sp>
        <p:nvSpPr>
          <p:cNvPr id="3" name="Rectángulo: esquinas redondeadas 2">
            <a:extLst>
              <a:ext uri="{FF2B5EF4-FFF2-40B4-BE49-F238E27FC236}">
                <a16:creationId xmlns:a16="http://schemas.microsoft.com/office/drawing/2014/main" id="{FB8E94F2-625E-705C-B034-2CA1C3F43968}"/>
              </a:ext>
            </a:extLst>
          </p:cNvPr>
          <p:cNvSpPr/>
          <p:nvPr/>
        </p:nvSpPr>
        <p:spPr>
          <a:xfrm>
            <a:off x="5943600" y="2286000"/>
            <a:ext cx="6027820" cy="4245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lang="es-PE" dirty="0">
                <a:solidFill>
                  <a:schemeClr val="tx1">
                    <a:lumMod val="95000"/>
                    <a:lumOff val="5000"/>
                  </a:schemeClr>
                </a:solidFill>
              </a:rPr>
              <a:t>La identificación, domicilio y RUC de la Entidad que convoca.</a:t>
            </a:r>
          </a:p>
          <a:p>
            <a:pPr marL="285750" indent="-285750" algn="just">
              <a:buFont typeface="Wingdings" panose="05000000000000000000" pitchFamily="2" charset="2"/>
              <a:buChar char="Ø"/>
            </a:pPr>
            <a:r>
              <a:rPr lang="es-PE" dirty="0">
                <a:solidFill>
                  <a:schemeClr val="tx1">
                    <a:lumMod val="95000"/>
                    <a:lumOff val="5000"/>
                  </a:schemeClr>
                </a:solidFill>
              </a:rPr>
              <a:t> La identificación del procedimiento de selección</a:t>
            </a:r>
          </a:p>
          <a:p>
            <a:pPr marL="285750" indent="-285750" algn="just">
              <a:buFont typeface="Wingdings" panose="05000000000000000000" pitchFamily="2" charset="2"/>
              <a:buChar char="Ø"/>
            </a:pPr>
            <a:r>
              <a:rPr lang="es-PE" dirty="0">
                <a:solidFill>
                  <a:schemeClr val="tx1">
                    <a:lumMod val="95000"/>
                    <a:lumOff val="5000"/>
                  </a:schemeClr>
                </a:solidFill>
              </a:rPr>
              <a:t>La descripción básica del objeto del procedimiento.</a:t>
            </a:r>
          </a:p>
          <a:p>
            <a:pPr marL="285750" indent="-285750" algn="just">
              <a:buFont typeface="Wingdings" panose="05000000000000000000" pitchFamily="2" charset="2"/>
              <a:buChar char="Ø"/>
            </a:pPr>
            <a:r>
              <a:rPr lang="es-PE" dirty="0">
                <a:solidFill>
                  <a:schemeClr val="tx1">
                    <a:lumMod val="95000"/>
                    <a:lumOff val="5000"/>
                  </a:schemeClr>
                </a:solidFill>
              </a:rPr>
              <a:t> El valor referencial en los casos previstos en el artículo 18 de la Ley, salvo en el caso de que este sea reservado conforme a lo previsto en el artículo 34.</a:t>
            </a:r>
          </a:p>
          <a:p>
            <a:pPr marL="285750" indent="-285750" algn="just">
              <a:buFont typeface="Wingdings" panose="05000000000000000000" pitchFamily="2" charset="2"/>
              <a:buChar char="Ø"/>
            </a:pPr>
            <a:r>
              <a:rPr lang="es-PE" dirty="0">
                <a:solidFill>
                  <a:schemeClr val="tx1">
                    <a:lumMod val="95000"/>
                    <a:lumOff val="5000"/>
                  </a:schemeClr>
                </a:solidFill>
              </a:rPr>
              <a:t>El costo de reproducción de los documentos del procedimiento de selección que se registren con la convocatoria.</a:t>
            </a:r>
          </a:p>
          <a:p>
            <a:pPr marL="285750" indent="-285750" algn="just">
              <a:buFont typeface="Wingdings" panose="05000000000000000000" pitchFamily="2" charset="2"/>
              <a:buChar char="Ø"/>
            </a:pPr>
            <a:r>
              <a:rPr lang="es-PE" dirty="0">
                <a:solidFill>
                  <a:schemeClr val="tx1">
                    <a:lumMod val="95000"/>
                    <a:lumOff val="5000"/>
                  </a:schemeClr>
                </a:solidFill>
              </a:rPr>
              <a:t>El calendario del procedimiento de selección.</a:t>
            </a:r>
          </a:p>
          <a:p>
            <a:pPr marL="285750" indent="-285750" algn="just">
              <a:buFont typeface="Wingdings" panose="05000000000000000000" pitchFamily="2" charset="2"/>
              <a:buChar char="Ø"/>
            </a:pPr>
            <a:r>
              <a:rPr lang="es-PE" dirty="0">
                <a:solidFill>
                  <a:schemeClr val="tx1">
                    <a:lumMod val="95000"/>
                    <a:lumOff val="5000"/>
                  </a:schemeClr>
                </a:solidFill>
              </a:rPr>
              <a:t>El plazo para el cumplimiento de las prestaciones.</a:t>
            </a:r>
          </a:p>
          <a:p>
            <a:pPr marL="285750" indent="-285750" algn="just">
              <a:buFont typeface="Wingdings" panose="05000000000000000000" pitchFamily="2" charset="2"/>
              <a:buChar char="Ø"/>
            </a:pPr>
            <a:r>
              <a:rPr lang="es-PE" dirty="0">
                <a:solidFill>
                  <a:schemeClr val="tx1">
                    <a:lumMod val="95000"/>
                    <a:lumOff val="5000"/>
                  </a:schemeClr>
                </a:solidFill>
              </a:rPr>
              <a:t> La indicación de los instrumentos internacionales.</a:t>
            </a:r>
            <a:endParaRPr lang="es-ES" dirty="0"/>
          </a:p>
        </p:txBody>
      </p:sp>
      <p:sp>
        <p:nvSpPr>
          <p:cNvPr id="4" name="Rectángulo 3">
            <a:extLst>
              <a:ext uri="{FF2B5EF4-FFF2-40B4-BE49-F238E27FC236}">
                <a16:creationId xmlns:a16="http://schemas.microsoft.com/office/drawing/2014/main" id="{7E36A37A-A7AD-8EC4-AEDF-9D804116FDF1}"/>
              </a:ext>
            </a:extLst>
          </p:cNvPr>
          <p:cNvSpPr/>
          <p:nvPr/>
        </p:nvSpPr>
        <p:spPr>
          <a:xfrm>
            <a:off x="7405436" y="1611229"/>
            <a:ext cx="3104147"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INCLUYE</a:t>
            </a:r>
          </a:p>
        </p:txBody>
      </p:sp>
      <p:sp>
        <p:nvSpPr>
          <p:cNvPr id="5" name="Flecha: pentágono 4">
            <a:extLst>
              <a:ext uri="{FF2B5EF4-FFF2-40B4-BE49-F238E27FC236}">
                <a16:creationId xmlns:a16="http://schemas.microsoft.com/office/drawing/2014/main" id="{3A97B992-D73E-3559-D134-F2D4E3DB2018}"/>
              </a:ext>
            </a:extLst>
          </p:cNvPr>
          <p:cNvSpPr/>
          <p:nvPr/>
        </p:nvSpPr>
        <p:spPr>
          <a:xfrm>
            <a:off x="753979" y="1695450"/>
            <a:ext cx="4867888" cy="172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esquinas redondeadas 5">
            <a:extLst>
              <a:ext uri="{FF2B5EF4-FFF2-40B4-BE49-F238E27FC236}">
                <a16:creationId xmlns:a16="http://schemas.microsoft.com/office/drawing/2014/main" id="{5D3FF4E1-560B-8C8E-776E-446E4D45D999}"/>
              </a:ext>
            </a:extLst>
          </p:cNvPr>
          <p:cNvSpPr/>
          <p:nvPr/>
        </p:nvSpPr>
        <p:spPr>
          <a:xfrm>
            <a:off x="951720" y="1771650"/>
            <a:ext cx="3734023" cy="16028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dirty="0"/>
              <a:t>La Convocatoria de los procedimientos de selección se publican en el SEACE</a:t>
            </a:r>
          </a:p>
          <a:p>
            <a:pPr algn="ctr"/>
            <a:r>
              <a:rPr lang="es-ES" sz="2000" dirty="0"/>
              <a:t>(excepto la Comparación de Precios)</a:t>
            </a:r>
          </a:p>
        </p:txBody>
      </p:sp>
      <p:sp>
        <p:nvSpPr>
          <p:cNvPr id="7" name="CuadroTexto 6">
            <a:extLst>
              <a:ext uri="{FF2B5EF4-FFF2-40B4-BE49-F238E27FC236}">
                <a16:creationId xmlns:a16="http://schemas.microsoft.com/office/drawing/2014/main" id="{FEDBABAC-38F4-D3CD-2256-4C362DDEA29B}"/>
              </a:ext>
            </a:extLst>
          </p:cNvPr>
          <p:cNvSpPr txBox="1"/>
          <p:nvPr/>
        </p:nvSpPr>
        <p:spPr>
          <a:xfrm>
            <a:off x="411827" y="5410200"/>
            <a:ext cx="5175090" cy="461665"/>
          </a:xfrm>
          <a:prstGeom prst="rect">
            <a:avLst/>
          </a:prstGeom>
          <a:solidFill>
            <a:schemeClr val="accent5">
              <a:lumMod val="20000"/>
              <a:lumOff val="80000"/>
            </a:schemeClr>
          </a:solidFill>
        </p:spPr>
        <p:txBody>
          <a:bodyPr wrap="square" rtlCol="0">
            <a:spAutoFit/>
          </a:bodyPr>
          <a:lstStyle/>
          <a:p>
            <a:pPr algn="ctr"/>
            <a:r>
              <a:rPr lang="es-PE" sz="2400" b="1" dirty="0"/>
              <a:t>ANTERIOR NORMATIVA: LEY N° 30225</a:t>
            </a:r>
          </a:p>
        </p:txBody>
      </p:sp>
    </p:spTree>
    <p:extLst>
      <p:ext uri="{BB962C8B-B14F-4D97-AF65-F5344CB8AC3E}">
        <p14:creationId xmlns:p14="http://schemas.microsoft.com/office/powerpoint/2010/main" val="3801784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8CBA0-7A4B-4014-86CA-8B461BB2DF60}"/>
              </a:ext>
            </a:extLst>
          </p:cNvPr>
          <p:cNvSpPr txBox="1">
            <a:spLocks/>
          </p:cNvSpPr>
          <p:nvPr/>
        </p:nvSpPr>
        <p:spPr>
          <a:xfrm>
            <a:off x="481013" y="3752849"/>
            <a:ext cx="3290887"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300" u="sng"/>
              <a:t>CONCEPTOS PRELIMINARES: REGISTRO DE PARTICIPANTES </a:t>
            </a:r>
            <a:br>
              <a:rPr lang="en-US" sz="3300"/>
            </a:br>
            <a:endParaRPr lang="en-US" sz="3300"/>
          </a:p>
        </p:txBody>
      </p:sp>
      <p:pic>
        <p:nvPicPr>
          <p:cNvPr id="1026" name="Picture 2" descr="RNP - Registro Nacional del Proveedores del Estado - OSCE">
            <a:extLst>
              <a:ext uri="{FF2B5EF4-FFF2-40B4-BE49-F238E27FC236}">
                <a16:creationId xmlns:a16="http://schemas.microsoft.com/office/drawing/2014/main" id="{F0CA31C6-E9B4-4BC9-8FE4-51EFB1E8A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45" r="1212"/>
          <a:stretch/>
        </p:blipFill>
        <p:spPr bwMode="auto">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DB870EC4-3179-475E-9814-A5FBBF9C87BD}"/>
              </a:ext>
            </a:extLst>
          </p:cNvPr>
          <p:cNvSpPr/>
          <p:nvPr/>
        </p:nvSpPr>
        <p:spPr>
          <a:xfrm>
            <a:off x="4223982" y="3752850"/>
            <a:ext cx="7485413" cy="2452687"/>
          </a:xfrm>
          <a:prstGeom prst="round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400" dirty="0" err="1">
                <a:solidFill>
                  <a:schemeClr val="tx1"/>
                </a:solidFill>
              </a:rPr>
              <a:t>Debe</a:t>
            </a:r>
            <a:r>
              <a:rPr lang="en-US" sz="1400" dirty="0">
                <a:solidFill>
                  <a:schemeClr val="tx1"/>
                </a:solidFill>
              </a:rPr>
              <a:t> </a:t>
            </a:r>
            <a:r>
              <a:rPr lang="en-US" sz="1400" dirty="0" err="1">
                <a:solidFill>
                  <a:schemeClr val="tx1"/>
                </a:solidFill>
              </a:rPr>
              <a:t>estar</a:t>
            </a:r>
            <a:r>
              <a:rPr lang="en-US" sz="1400" dirty="0">
                <a:solidFill>
                  <a:schemeClr val="tx1"/>
                </a:solidFill>
              </a:rPr>
              <a:t> </a:t>
            </a:r>
            <a:r>
              <a:rPr lang="en-US" sz="1400" dirty="0" err="1">
                <a:solidFill>
                  <a:schemeClr val="tx1"/>
                </a:solidFill>
              </a:rPr>
              <a:t>inscrito</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el</a:t>
            </a:r>
            <a:r>
              <a:rPr lang="en-US" sz="1400" dirty="0">
                <a:solidFill>
                  <a:schemeClr val="tx1"/>
                </a:solidFill>
              </a:rPr>
              <a:t> RNP</a:t>
            </a:r>
          </a:p>
          <a:p>
            <a:pPr marL="285750" indent="-228600">
              <a:lnSpc>
                <a:spcPct val="90000"/>
              </a:lnSpc>
              <a:spcAft>
                <a:spcPts val="600"/>
              </a:spcAft>
              <a:buFont typeface="Arial" panose="020B0604020202020204" pitchFamily="34" charset="0"/>
              <a:buChar char="•"/>
            </a:pPr>
            <a:r>
              <a:rPr lang="en-US" sz="1400" dirty="0">
                <a:solidFill>
                  <a:schemeClr val="tx1"/>
                </a:solidFill>
              </a:rPr>
              <a:t>El </a:t>
            </a:r>
            <a:r>
              <a:rPr lang="en-US" sz="1400" dirty="0" err="1">
                <a:solidFill>
                  <a:schemeClr val="tx1"/>
                </a:solidFill>
              </a:rPr>
              <a:t>registro</a:t>
            </a:r>
            <a:r>
              <a:rPr lang="en-US" sz="1400" dirty="0">
                <a:solidFill>
                  <a:schemeClr val="tx1"/>
                </a:solidFill>
              </a:rPr>
              <a:t> se </a:t>
            </a:r>
            <a:r>
              <a:rPr lang="en-US" sz="1400" dirty="0" err="1">
                <a:solidFill>
                  <a:schemeClr val="tx1"/>
                </a:solidFill>
              </a:rPr>
              <a:t>hace</a:t>
            </a:r>
            <a:r>
              <a:rPr lang="en-US" sz="1400" dirty="0">
                <a:solidFill>
                  <a:schemeClr val="tx1"/>
                </a:solidFill>
              </a:rPr>
              <a:t> </a:t>
            </a:r>
            <a:r>
              <a:rPr lang="en-US" sz="1400" dirty="0" err="1">
                <a:solidFill>
                  <a:schemeClr val="tx1"/>
                </a:solidFill>
              </a:rPr>
              <a:t>gratuitamente</a:t>
            </a:r>
            <a:r>
              <a:rPr lang="en-US" sz="1400" dirty="0">
                <a:solidFill>
                  <a:schemeClr val="tx1"/>
                </a:solidFill>
              </a:rPr>
              <a:t> a </a:t>
            </a:r>
            <a:r>
              <a:rPr lang="en-US" sz="1400" dirty="0" err="1">
                <a:solidFill>
                  <a:schemeClr val="tx1"/>
                </a:solidFill>
              </a:rPr>
              <a:t>través</a:t>
            </a:r>
            <a:r>
              <a:rPr lang="en-US" sz="1400" dirty="0">
                <a:solidFill>
                  <a:schemeClr val="tx1"/>
                </a:solidFill>
              </a:rPr>
              <a:t>  del SEACE</a:t>
            </a:r>
          </a:p>
          <a:p>
            <a:pPr marL="285750" indent="-228600">
              <a:lnSpc>
                <a:spcPct val="90000"/>
              </a:lnSpc>
              <a:spcAft>
                <a:spcPts val="600"/>
              </a:spcAft>
              <a:buFont typeface="Arial" panose="020B0604020202020204" pitchFamily="34" charset="0"/>
              <a:buChar char="•"/>
            </a:pPr>
            <a:r>
              <a:rPr lang="en-US" sz="1400" dirty="0">
                <a:solidFill>
                  <a:schemeClr val="tx1"/>
                </a:solidFill>
              </a:rPr>
              <a:t>En </a:t>
            </a:r>
            <a:r>
              <a:rPr lang="en-US" sz="1400" dirty="0" err="1">
                <a:solidFill>
                  <a:schemeClr val="tx1"/>
                </a:solidFill>
              </a:rPr>
              <a:t>el</a:t>
            </a:r>
            <a:r>
              <a:rPr lang="en-US" sz="1400" dirty="0">
                <a:solidFill>
                  <a:schemeClr val="tx1"/>
                </a:solidFill>
              </a:rPr>
              <a:t> </a:t>
            </a:r>
            <a:r>
              <a:rPr lang="en-US" sz="1400" dirty="0" err="1">
                <a:solidFill>
                  <a:schemeClr val="tx1"/>
                </a:solidFill>
              </a:rPr>
              <a:t>caso</a:t>
            </a:r>
            <a:r>
              <a:rPr lang="en-US" sz="1400" dirty="0">
                <a:solidFill>
                  <a:schemeClr val="tx1"/>
                </a:solidFill>
              </a:rPr>
              <a:t> de </a:t>
            </a:r>
            <a:r>
              <a:rPr lang="en-US" sz="1400" dirty="0" err="1">
                <a:solidFill>
                  <a:schemeClr val="tx1"/>
                </a:solidFill>
              </a:rPr>
              <a:t>obras</a:t>
            </a:r>
            <a:r>
              <a:rPr lang="en-US" sz="1400" dirty="0">
                <a:solidFill>
                  <a:schemeClr val="tx1"/>
                </a:solidFill>
              </a:rPr>
              <a:t>  </a:t>
            </a:r>
            <a:r>
              <a:rPr lang="en-US" sz="1400" dirty="0" err="1">
                <a:solidFill>
                  <a:schemeClr val="tx1"/>
                </a:solidFill>
              </a:rPr>
              <a:t>el</a:t>
            </a:r>
            <a:r>
              <a:rPr lang="en-US" sz="1400" dirty="0">
                <a:solidFill>
                  <a:schemeClr val="tx1"/>
                </a:solidFill>
              </a:rPr>
              <a:t> </a:t>
            </a:r>
            <a:r>
              <a:rPr lang="en-US" sz="1400" dirty="0" err="1">
                <a:solidFill>
                  <a:schemeClr val="tx1"/>
                </a:solidFill>
              </a:rPr>
              <a:t>registro</a:t>
            </a:r>
            <a:r>
              <a:rPr lang="en-US" sz="1400" dirty="0">
                <a:solidFill>
                  <a:schemeClr val="tx1"/>
                </a:solidFill>
              </a:rPr>
              <a:t> </a:t>
            </a:r>
            <a:r>
              <a:rPr lang="en-US" sz="1400" dirty="0" err="1">
                <a:solidFill>
                  <a:schemeClr val="tx1"/>
                </a:solidFill>
              </a:rPr>
              <a:t>otorga</a:t>
            </a:r>
            <a:r>
              <a:rPr lang="en-US" sz="1400" dirty="0">
                <a:solidFill>
                  <a:schemeClr val="tx1"/>
                </a:solidFill>
              </a:rPr>
              <a:t> </a:t>
            </a:r>
            <a:r>
              <a:rPr lang="en-US" sz="1400" dirty="0" err="1">
                <a:solidFill>
                  <a:schemeClr val="tx1"/>
                </a:solidFill>
              </a:rPr>
              <a:t>el</a:t>
            </a:r>
            <a:r>
              <a:rPr lang="en-US" sz="1400" dirty="0">
                <a:solidFill>
                  <a:schemeClr val="tx1"/>
                </a:solidFill>
              </a:rPr>
              <a:t> derecho al </a:t>
            </a:r>
            <a:r>
              <a:rPr lang="en-US" sz="1400" dirty="0" err="1">
                <a:solidFill>
                  <a:schemeClr val="tx1"/>
                </a:solidFill>
              </a:rPr>
              <a:t>participante</a:t>
            </a:r>
            <a:r>
              <a:rPr lang="en-US" sz="1400" dirty="0">
                <a:solidFill>
                  <a:schemeClr val="tx1"/>
                </a:solidFill>
              </a:rPr>
              <a:t> a </a:t>
            </a:r>
            <a:r>
              <a:rPr lang="en-US" sz="1400" dirty="0" err="1">
                <a:solidFill>
                  <a:schemeClr val="tx1"/>
                </a:solidFill>
              </a:rPr>
              <a:t>recabar</a:t>
            </a:r>
            <a:r>
              <a:rPr lang="en-US" sz="1400" dirty="0">
                <a:solidFill>
                  <a:schemeClr val="tx1"/>
                </a:solidFill>
              </a:rPr>
              <a:t> </a:t>
            </a:r>
            <a:r>
              <a:rPr lang="en-US" sz="1400" dirty="0" err="1">
                <a:solidFill>
                  <a:schemeClr val="tx1"/>
                </a:solidFill>
              </a:rPr>
              <a:t>el</a:t>
            </a:r>
            <a:r>
              <a:rPr lang="en-US" sz="1400" dirty="0">
                <a:solidFill>
                  <a:schemeClr val="tx1"/>
                </a:solidFill>
              </a:rPr>
              <a:t> </a:t>
            </a:r>
            <a:r>
              <a:rPr lang="en-US" sz="1400" dirty="0" err="1">
                <a:solidFill>
                  <a:schemeClr val="tx1"/>
                </a:solidFill>
              </a:rPr>
              <a:t>expediente</a:t>
            </a:r>
            <a:r>
              <a:rPr lang="en-US" sz="1400" dirty="0">
                <a:solidFill>
                  <a:schemeClr val="tx1"/>
                </a:solidFill>
              </a:rPr>
              <a:t> </a:t>
            </a:r>
            <a:r>
              <a:rPr lang="en-US" sz="1400" dirty="0" err="1">
                <a:solidFill>
                  <a:schemeClr val="tx1"/>
                </a:solidFill>
              </a:rPr>
              <a:t>técnico</a:t>
            </a:r>
            <a:r>
              <a:rPr lang="en-US" sz="1400" dirty="0">
                <a:solidFill>
                  <a:schemeClr val="tx1"/>
                </a:solidFill>
              </a:rPr>
              <a:t> de </a:t>
            </a:r>
            <a:r>
              <a:rPr lang="en-US" sz="1400" dirty="0" err="1">
                <a:solidFill>
                  <a:schemeClr val="tx1"/>
                </a:solidFill>
              </a:rPr>
              <a:t>obra</a:t>
            </a:r>
            <a:r>
              <a:rPr lang="en-US" sz="1400" dirty="0">
                <a:solidFill>
                  <a:schemeClr val="tx1"/>
                </a:solidFill>
              </a:rPr>
              <a:t> con </a:t>
            </a:r>
            <a:r>
              <a:rPr lang="en-US" sz="1400" dirty="0" err="1">
                <a:solidFill>
                  <a:schemeClr val="tx1"/>
                </a:solidFill>
              </a:rPr>
              <a:t>el</a:t>
            </a:r>
            <a:r>
              <a:rPr lang="en-US" sz="1400" dirty="0">
                <a:solidFill>
                  <a:schemeClr val="tx1"/>
                </a:solidFill>
              </a:rPr>
              <a:t> </a:t>
            </a:r>
            <a:r>
              <a:rPr lang="en-US" sz="1400" dirty="0" err="1">
                <a:solidFill>
                  <a:schemeClr val="tx1"/>
                </a:solidFill>
              </a:rPr>
              <a:t>pago</a:t>
            </a:r>
            <a:r>
              <a:rPr lang="en-US" sz="1400" dirty="0">
                <a:solidFill>
                  <a:schemeClr val="tx1"/>
                </a:solidFill>
              </a:rPr>
              <a:t> </a:t>
            </a:r>
            <a:r>
              <a:rPr lang="en-US" sz="1400" dirty="0" err="1">
                <a:solidFill>
                  <a:schemeClr val="tx1"/>
                </a:solidFill>
              </a:rPr>
              <a:t>previo</a:t>
            </a:r>
            <a:r>
              <a:rPr lang="en-US" sz="1400" dirty="0">
                <a:solidFill>
                  <a:schemeClr val="tx1"/>
                </a:solidFill>
              </a:rPr>
              <a:t> de un derecho que no </a:t>
            </a:r>
            <a:r>
              <a:rPr lang="en-US" sz="1400" dirty="0" err="1">
                <a:solidFill>
                  <a:schemeClr val="tx1"/>
                </a:solidFill>
              </a:rPr>
              <a:t>puede</a:t>
            </a:r>
            <a:r>
              <a:rPr lang="en-US" sz="1400" dirty="0">
                <a:solidFill>
                  <a:schemeClr val="tx1"/>
                </a:solidFill>
              </a:rPr>
              <a:t> ser mayor al </a:t>
            </a:r>
            <a:r>
              <a:rPr lang="en-US" sz="1400" dirty="0" err="1">
                <a:solidFill>
                  <a:schemeClr val="tx1"/>
                </a:solidFill>
              </a:rPr>
              <a:t>costo</a:t>
            </a:r>
            <a:r>
              <a:rPr lang="en-US" sz="1400" dirty="0">
                <a:solidFill>
                  <a:schemeClr val="tx1"/>
                </a:solidFill>
              </a:rPr>
              <a:t> de </a:t>
            </a:r>
            <a:r>
              <a:rPr lang="en-US" sz="1400" dirty="0" err="1">
                <a:solidFill>
                  <a:schemeClr val="tx1"/>
                </a:solidFill>
              </a:rPr>
              <a:t>reproducción</a:t>
            </a:r>
            <a:r>
              <a:rPr lang="en-US" sz="1400" dirty="0">
                <a:solidFill>
                  <a:schemeClr val="tx1"/>
                </a:solidFill>
              </a:rPr>
              <a:t> de </a:t>
            </a:r>
            <a:r>
              <a:rPr lang="en-US" sz="1400" dirty="0" err="1">
                <a:solidFill>
                  <a:schemeClr val="tx1"/>
                </a:solidFill>
              </a:rPr>
              <a:t>dicho</a:t>
            </a:r>
            <a:r>
              <a:rPr lang="en-US" sz="1400" dirty="0">
                <a:solidFill>
                  <a:schemeClr val="tx1"/>
                </a:solidFill>
              </a:rPr>
              <a:t> </a:t>
            </a:r>
            <a:r>
              <a:rPr lang="en-US" sz="1400" dirty="0" err="1">
                <a:solidFill>
                  <a:schemeClr val="tx1"/>
                </a:solidFill>
              </a:rPr>
              <a:t>expediente</a:t>
            </a:r>
            <a:r>
              <a:rPr lang="en-US" sz="1400" dirty="0">
                <a:solidFill>
                  <a:schemeClr val="tx1"/>
                </a:solidFill>
              </a:rPr>
              <a:t>.</a:t>
            </a:r>
          </a:p>
          <a:p>
            <a:pPr marL="285750" indent="-228600">
              <a:lnSpc>
                <a:spcPct val="90000"/>
              </a:lnSpc>
              <a:spcAft>
                <a:spcPts val="600"/>
              </a:spcAft>
              <a:buFont typeface="Arial" panose="020B0604020202020204" pitchFamily="34" charset="0"/>
              <a:buChar char="•"/>
            </a:pPr>
            <a:r>
              <a:rPr lang="en-US" sz="1400" dirty="0">
                <a:solidFill>
                  <a:schemeClr val="tx1"/>
                </a:solidFill>
              </a:rPr>
              <a:t>El que se </a:t>
            </a:r>
            <a:r>
              <a:rPr lang="en-US" sz="1400" dirty="0" err="1">
                <a:solidFill>
                  <a:schemeClr val="tx1"/>
                </a:solidFill>
              </a:rPr>
              <a:t>registra</a:t>
            </a:r>
            <a:r>
              <a:rPr lang="en-US" sz="1400" dirty="0">
                <a:solidFill>
                  <a:schemeClr val="tx1"/>
                </a:solidFill>
              </a:rPr>
              <a:t> </a:t>
            </a:r>
            <a:r>
              <a:rPr lang="en-US" sz="1400" dirty="0" err="1">
                <a:solidFill>
                  <a:schemeClr val="tx1"/>
                </a:solidFill>
              </a:rPr>
              <a:t>como</a:t>
            </a:r>
            <a:r>
              <a:rPr lang="en-US" sz="1400" dirty="0">
                <a:solidFill>
                  <a:schemeClr val="tx1"/>
                </a:solidFill>
              </a:rPr>
              <a:t> </a:t>
            </a:r>
            <a:r>
              <a:rPr lang="en-US" sz="1400" dirty="0" err="1">
                <a:solidFill>
                  <a:schemeClr val="tx1"/>
                </a:solidFill>
              </a:rPr>
              <a:t>participante</a:t>
            </a:r>
            <a:r>
              <a:rPr lang="en-US" sz="1400" dirty="0">
                <a:solidFill>
                  <a:schemeClr val="tx1"/>
                </a:solidFill>
              </a:rPr>
              <a:t> se </a:t>
            </a:r>
            <a:r>
              <a:rPr lang="en-US" sz="1400" dirty="0" err="1">
                <a:solidFill>
                  <a:schemeClr val="tx1"/>
                </a:solidFill>
              </a:rPr>
              <a:t>adhiere</a:t>
            </a:r>
            <a:r>
              <a:rPr lang="en-US" sz="1400" dirty="0">
                <a:solidFill>
                  <a:schemeClr val="tx1"/>
                </a:solidFill>
              </a:rPr>
              <a:t> a </a:t>
            </a:r>
            <a:r>
              <a:rPr lang="en-US" sz="1400" dirty="0" err="1">
                <a:solidFill>
                  <a:schemeClr val="tx1"/>
                </a:solidFill>
              </a:rPr>
              <a:t>procedimiento</a:t>
            </a:r>
            <a:r>
              <a:rPr lang="en-US" sz="1400" dirty="0">
                <a:solidFill>
                  <a:schemeClr val="tx1"/>
                </a:solidFill>
              </a:rPr>
              <a:t> de </a:t>
            </a:r>
            <a:r>
              <a:rPr lang="en-US" sz="1400" dirty="0" err="1">
                <a:solidFill>
                  <a:schemeClr val="tx1"/>
                </a:solidFill>
              </a:rPr>
              <a:t>selección</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el</a:t>
            </a:r>
            <a:r>
              <a:rPr lang="en-US" sz="1400" dirty="0">
                <a:solidFill>
                  <a:schemeClr val="tx1"/>
                </a:solidFill>
              </a:rPr>
              <a:t> </a:t>
            </a:r>
            <a:r>
              <a:rPr lang="en-US" sz="1400" dirty="0" err="1">
                <a:solidFill>
                  <a:schemeClr val="tx1"/>
                </a:solidFill>
              </a:rPr>
              <a:t>estado</a:t>
            </a:r>
            <a:r>
              <a:rPr lang="en-US" sz="1400" dirty="0">
                <a:solidFill>
                  <a:schemeClr val="tx1"/>
                </a:solidFill>
              </a:rPr>
              <a:t> </a:t>
            </a:r>
            <a:r>
              <a:rPr lang="en-US" sz="1400" dirty="0" err="1">
                <a:solidFill>
                  <a:schemeClr val="tx1"/>
                </a:solidFill>
              </a:rPr>
              <a:t>en</a:t>
            </a:r>
            <a:r>
              <a:rPr lang="en-US" sz="1400" dirty="0">
                <a:solidFill>
                  <a:schemeClr val="tx1"/>
                </a:solidFill>
              </a:rPr>
              <a:t> que se </a:t>
            </a:r>
            <a:r>
              <a:rPr lang="en-US" sz="1400" dirty="0" err="1">
                <a:solidFill>
                  <a:schemeClr val="tx1"/>
                </a:solidFill>
              </a:rPr>
              <a:t>encuentre</a:t>
            </a:r>
            <a:r>
              <a:rPr lang="en-US" sz="1400" dirty="0">
                <a:solidFill>
                  <a:schemeClr val="tx1"/>
                </a:solidFill>
              </a:rPr>
              <a:t>.</a:t>
            </a:r>
          </a:p>
          <a:p>
            <a:pPr marL="285750" indent="-228600">
              <a:lnSpc>
                <a:spcPct val="90000"/>
              </a:lnSpc>
              <a:spcAft>
                <a:spcPts val="600"/>
              </a:spcAft>
              <a:buFont typeface="Arial" panose="020B0604020202020204" pitchFamily="34" charset="0"/>
              <a:buChar char="•"/>
            </a:pPr>
            <a:r>
              <a:rPr lang="en-US" sz="1400" dirty="0">
                <a:solidFill>
                  <a:schemeClr val="tx1"/>
                </a:solidFill>
              </a:rPr>
              <a:t>El </a:t>
            </a:r>
            <a:r>
              <a:rPr lang="en-US" sz="1400" dirty="0" err="1">
                <a:solidFill>
                  <a:schemeClr val="tx1"/>
                </a:solidFill>
              </a:rPr>
              <a:t>registro</a:t>
            </a:r>
            <a:r>
              <a:rPr lang="en-US" sz="1400" dirty="0">
                <a:solidFill>
                  <a:schemeClr val="tx1"/>
                </a:solidFill>
              </a:rPr>
              <a:t> de </a:t>
            </a:r>
            <a:r>
              <a:rPr lang="en-US" sz="1400" dirty="0" err="1">
                <a:solidFill>
                  <a:schemeClr val="tx1"/>
                </a:solidFill>
              </a:rPr>
              <a:t>participaciones</a:t>
            </a:r>
            <a:r>
              <a:rPr lang="en-US" sz="1400" dirty="0">
                <a:solidFill>
                  <a:schemeClr val="tx1"/>
                </a:solidFill>
              </a:rPr>
              <a:t> se </a:t>
            </a:r>
            <a:r>
              <a:rPr lang="en-US" sz="1400" dirty="0" err="1">
                <a:solidFill>
                  <a:schemeClr val="tx1"/>
                </a:solidFill>
              </a:rPr>
              <a:t>lleva</a:t>
            </a:r>
            <a:r>
              <a:rPr lang="en-US" sz="1400" dirty="0">
                <a:solidFill>
                  <a:schemeClr val="tx1"/>
                </a:solidFill>
              </a:rPr>
              <a:t> a </a:t>
            </a:r>
            <a:r>
              <a:rPr lang="en-US" sz="1400" dirty="0" err="1">
                <a:solidFill>
                  <a:schemeClr val="tx1"/>
                </a:solidFill>
              </a:rPr>
              <a:t>cabo</a:t>
            </a:r>
            <a:r>
              <a:rPr lang="en-US" sz="1400" dirty="0">
                <a:solidFill>
                  <a:schemeClr val="tx1"/>
                </a:solidFill>
              </a:rPr>
              <a:t> </a:t>
            </a:r>
            <a:r>
              <a:rPr lang="en-US" sz="1400" dirty="0" err="1">
                <a:solidFill>
                  <a:schemeClr val="tx1"/>
                </a:solidFill>
              </a:rPr>
              <a:t>desde</a:t>
            </a:r>
            <a:r>
              <a:rPr lang="en-US" sz="1400" dirty="0">
                <a:solidFill>
                  <a:schemeClr val="tx1"/>
                </a:solidFill>
              </a:rPr>
              <a:t> </a:t>
            </a:r>
            <a:r>
              <a:rPr lang="en-US" sz="1400" dirty="0" err="1">
                <a:solidFill>
                  <a:schemeClr val="tx1"/>
                </a:solidFill>
              </a:rPr>
              <a:t>el</a:t>
            </a:r>
            <a:r>
              <a:rPr lang="en-US" sz="1400" dirty="0">
                <a:solidFill>
                  <a:schemeClr val="tx1"/>
                </a:solidFill>
              </a:rPr>
              <a:t> día </a:t>
            </a:r>
            <a:r>
              <a:rPr lang="en-US" sz="1400" dirty="0" err="1">
                <a:solidFill>
                  <a:schemeClr val="tx1"/>
                </a:solidFill>
              </a:rPr>
              <a:t>siguiente</a:t>
            </a:r>
            <a:r>
              <a:rPr lang="en-US" sz="1400" dirty="0">
                <a:solidFill>
                  <a:schemeClr val="tx1"/>
                </a:solidFill>
              </a:rPr>
              <a:t> de la </a:t>
            </a:r>
            <a:r>
              <a:rPr lang="en-US" sz="1400" dirty="0" err="1">
                <a:solidFill>
                  <a:schemeClr val="tx1"/>
                </a:solidFill>
              </a:rPr>
              <a:t>convocatoria</a:t>
            </a:r>
            <a:r>
              <a:rPr lang="en-US" sz="1400" dirty="0">
                <a:solidFill>
                  <a:schemeClr val="tx1"/>
                </a:solidFill>
              </a:rPr>
              <a:t> hasta </a:t>
            </a:r>
            <a:r>
              <a:rPr lang="en-US" sz="1400" dirty="0" err="1">
                <a:solidFill>
                  <a:schemeClr val="tx1"/>
                </a:solidFill>
              </a:rPr>
              <a:t>el</a:t>
            </a:r>
            <a:r>
              <a:rPr lang="en-US" sz="1400" dirty="0">
                <a:solidFill>
                  <a:schemeClr val="tx1"/>
                </a:solidFill>
              </a:rPr>
              <a:t> </a:t>
            </a:r>
            <a:r>
              <a:rPr lang="en-US" sz="1400" dirty="0" err="1">
                <a:solidFill>
                  <a:schemeClr val="tx1"/>
                </a:solidFill>
              </a:rPr>
              <a:t>incio</a:t>
            </a:r>
            <a:r>
              <a:rPr lang="en-US" sz="1400" dirty="0">
                <a:solidFill>
                  <a:schemeClr val="tx1"/>
                </a:solidFill>
              </a:rPr>
              <a:t> de la </a:t>
            </a:r>
            <a:r>
              <a:rPr lang="en-US" sz="1400" dirty="0" err="1">
                <a:solidFill>
                  <a:schemeClr val="tx1"/>
                </a:solidFill>
              </a:rPr>
              <a:t>presentación</a:t>
            </a:r>
            <a:r>
              <a:rPr lang="en-US" sz="1400" dirty="0">
                <a:solidFill>
                  <a:schemeClr val="tx1"/>
                </a:solidFill>
              </a:rPr>
              <a:t> de </a:t>
            </a:r>
            <a:r>
              <a:rPr lang="en-US" sz="1400" dirty="0" err="1">
                <a:solidFill>
                  <a:schemeClr val="tx1"/>
                </a:solidFill>
              </a:rPr>
              <a:t>ofertas</a:t>
            </a:r>
            <a:r>
              <a:rPr lang="en-US" sz="1400" dirty="0">
                <a:solidFill>
                  <a:schemeClr val="tx1"/>
                </a:solidFill>
              </a:rPr>
              <a:t> o </a:t>
            </a:r>
            <a:r>
              <a:rPr lang="en-US" sz="1400" dirty="0" err="1">
                <a:solidFill>
                  <a:schemeClr val="tx1"/>
                </a:solidFill>
              </a:rPr>
              <a:t>recepción</a:t>
            </a:r>
            <a:r>
              <a:rPr lang="en-US" sz="1400" dirty="0">
                <a:solidFill>
                  <a:schemeClr val="tx1"/>
                </a:solidFill>
              </a:rPr>
              <a:t> de </a:t>
            </a:r>
            <a:r>
              <a:rPr lang="en-US" sz="1400" dirty="0" err="1">
                <a:solidFill>
                  <a:schemeClr val="tx1"/>
                </a:solidFill>
              </a:rPr>
              <a:t>expresiones</a:t>
            </a:r>
            <a:r>
              <a:rPr lang="en-US" sz="1400" dirty="0">
                <a:solidFill>
                  <a:schemeClr val="tx1"/>
                </a:solidFill>
              </a:rPr>
              <a:t> de </a:t>
            </a:r>
            <a:r>
              <a:rPr lang="en-US" sz="1400" dirty="0" err="1">
                <a:solidFill>
                  <a:schemeClr val="tx1"/>
                </a:solidFill>
              </a:rPr>
              <a:t>interés</a:t>
            </a:r>
            <a:r>
              <a:rPr lang="en-US" sz="1400" dirty="0">
                <a:solidFill>
                  <a:schemeClr val="tx1"/>
                </a:solidFill>
              </a:rPr>
              <a:t>, </a:t>
            </a:r>
            <a:r>
              <a:rPr lang="en-US" sz="1400" dirty="0" err="1">
                <a:solidFill>
                  <a:schemeClr val="tx1"/>
                </a:solidFill>
              </a:rPr>
              <a:t>según</a:t>
            </a:r>
            <a:r>
              <a:rPr lang="en-US" sz="1400" dirty="0">
                <a:solidFill>
                  <a:schemeClr val="tx1"/>
                </a:solidFill>
              </a:rPr>
              <a:t> </a:t>
            </a:r>
            <a:r>
              <a:rPr lang="en-US" sz="1400" dirty="0" err="1">
                <a:solidFill>
                  <a:schemeClr val="tx1"/>
                </a:solidFill>
              </a:rPr>
              <a:t>corresponda</a:t>
            </a:r>
            <a:r>
              <a:rPr lang="en-US" sz="1400" dirty="0">
                <a:solidFill>
                  <a:schemeClr val="tx1"/>
                </a:solidFill>
              </a:rPr>
              <a:t>.</a:t>
            </a:r>
          </a:p>
        </p:txBody>
      </p:sp>
    </p:spTree>
    <p:extLst>
      <p:ext uri="{BB962C8B-B14F-4D97-AF65-F5344CB8AC3E}">
        <p14:creationId xmlns:p14="http://schemas.microsoft.com/office/powerpoint/2010/main" val="265531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19270-72E8-488C-B50E-4B103D4B384B}"/>
              </a:ext>
            </a:extLst>
          </p:cNvPr>
          <p:cNvSpPr>
            <a:spLocks noGrp="1"/>
          </p:cNvSpPr>
          <p:nvPr>
            <p:ph type="title"/>
          </p:nvPr>
        </p:nvSpPr>
        <p:spPr>
          <a:xfrm>
            <a:off x="1528122" y="741092"/>
            <a:ext cx="9825678" cy="492443"/>
          </a:xfrm>
        </p:spPr>
        <p:txBody>
          <a:bodyPr/>
          <a:lstStyle/>
          <a:p>
            <a:pPr algn="ctr"/>
            <a:r>
              <a:rPr lang="es-ES" sz="3200" b="1" u="sng" dirty="0"/>
              <a:t>BASE CONSTITUCIONAL DE LA CONTRATACIÓN PÚBLICA</a:t>
            </a:r>
          </a:p>
        </p:txBody>
      </p:sp>
      <p:sp>
        <p:nvSpPr>
          <p:cNvPr id="7" name="Pergamino: horizontal 6">
            <a:extLst>
              <a:ext uri="{FF2B5EF4-FFF2-40B4-BE49-F238E27FC236}">
                <a16:creationId xmlns:a16="http://schemas.microsoft.com/office/drawing/2014/main" id="{322228C8-3D3F-42D0-85A8-6F12E723DA27}"/>
              </a:ext>
            </a:extLst>
          </p:cNvPr>
          <p:cNvSpPr/>
          <p:nvPr/>
        </p:nvSpPr>
        <p:spPr>
          <a:xfrm>
            <a:off x="1752600" y="1421106"/>
            <a:ext cx="9341465" cy="1295401"/>
          </a:xfrm>
          <a:prstGeom prst="horizontalScroll">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La Constitución Política del Perú de 1993 incluye diversas disposiciones que tienen incidencia en lo que será materia de la contratación estatal.</a:t>
            </a:r>
          </a:p>
        </p:txBody>
      </p:sp>
      <p:sp>
        <p:nvSpPr>
          <p:cNvPr id="8" name="Flecha: pentágono 7">
            <a:extLst>
              <a:ext uri="{FF2B5EF4-FFF2-40B4-BE49-F238E27FC236}">
                <a16:creationId xmlns:a16="http://schemas.microsoft.com/office/drawing/2014/main" id="{BE5F4E36-525D-48DA-89AB-E722A18087E2}"/>
              </a:ext>
            </a:extLst>
          </p:cNvPr>
          <p:cNvSpPr/>
          <p:nvPr/>
        </p:nvSpPr>
        <p:spPr>
          <a:xfrm>
            <a:off x="1066800" y="2945610"/>
            <a:ext cx="2457450" cy="369332"/>
          </a:xfrm>
          <a:prstGeom prst="homePlate">
            <a:avLst/>
          </a:prstGeom>
          <a:solidFill>
            <a:srgbClr val="FFB7B7"/>
          </a:solidFill>
          <a:ln w="38100" cmpd="dbl">
            <a:solidFill>
              <a:schemeClr val="tx1"/>
            </a:solidFill>
            <a:miter lim="800000"/>
            <a:headEnd/>
            <a:tailEnd/>
          </a:ln>
        </p:spPr>
        <p:txBody>
          <a:bodyPr>
            <a:spAutoFit/>
          </a:bodyPr>
          <a:lstStyle/>
          <a:p>
            <a:pPr algn="ctr" fontAlgn="base">
              <a:spcBef>
                <a:spcPct val="0"/>
              </a:spcBef>
              <a:spcAft>
                <a:spcPct val="0"/>
              </a:spcAft>
            </a:pPr>
            <a:r>
              <a:rPr lang="es-ES" b="1" dirty="0">
                <a:latin typeface="Arial" panose="020B0604020202020204" pitchFamily="34" charset="0"/>
                <a:ea typeface="ＭＳ Ｐゴシック" panose="020B0600070205080204" pitchFamily="34" charset="-128"/>
              </a:rPr>
              <a:t>Artículo 2º inciso 14</a:t>
            </a:r>
          </a:p>
        </p:txBody>
      </p:sp>
      <p:sp>
        <p:nvSpPr>
          <p:cNvPr id="9" name="Flecha: pentágono 8">
            <a:extLst>
              <a:ext uri="{FF2B5EF4-FFF2-40B4-BE49-F238E27FC236}">
                <a16:creationId xmlns:a16="http://schemas.microsoft.com/office/drawing/2014/main" id="{713CE37F-4632-4ABD-9B4C-68B8627F2CDB}"/>
              </a:ext>
            </a:extLst>
          </p:cNvPr>
          <p:cNvSpPr/>
          <p:nvPr/>
        </p:nvSpPr>
        <p:spPr>
          <a:xfrm flipH="1">
            <a:off x="8046065" y="3883021"/>
            <a:ext cx="3048000" cy="369332"/>
          </a:xfrm>
          <a:prstGeom prst="homePlate">
            <a:avLst>
              <a:gd name="adj" fmla="val 47053"/>
            </a:avLst>
          </a:prstGeom>
          <a:solidFill>
            <a:srgbClr val="FFB7B7"/>
          </a:solidFill>
          <a:ln w="38100" cmpd="dbl">
            <a:solidFill>
              <a:schemeClr val="tx1"/>
            </a:solidFill>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fontAlgn="base">
              <a:spcBef>
                <a:spcPct val="0"/>
              </a:spcBef>
              <a:spcAft>
                <a:spcPct val="0"/>
              </a:spcAft>
            </a:pPr>
            <a:r>
              <a:rPr lang="es-ES" altLang="es-ES" b="1" dirty="0">
                <a:latin typeface="Arial" panose="020B0604020202020204" pitchFamily="34" charset="0"/>
                <a:ea typeface="ＭＳ Ｐゴシック" panose="020B0600070205080204" pitchFamily="34" charset="-128"/>
              </a:rPr>
              <a:t>Artículo 55º</a:t>
            </a:r>
          </a:p>
        </p:txBody>
      </p:sp>
      <p:sp>
        <p:nvSpPr>
          <p:cNvPr id="10" name="Flecha: pentágono 9">
            <a:extLst>
              <a:ext uri="{FF2B5EF4-FFF2-40B4-BE49-F238E27FC236}">
                <a16:creationId xmlns:a16="http://schemas.microsoft.com/office/drawing/2014/main" id="{B2E6422E-4EA0-4A1A-8E31-D88F4A71157D}"/>
              </a:ext>
            </a:extLst>
          </p:cNvPr>
          <p:cNvSpPr/>
          <p:nvPr/>
        </p:nvSpPr>
        <p:spPr>
          <a:xfrm>
            <a:off x="1066800" y="5345547"/>
            <a:ext cx="2590800" cy="369332"/>
          </a:xfrm>
          <a:prstGeom prst="homePlate">
            <a:avLst/>
          </a:prstGeom>
          <a:solidFill>
            <a:srgbClr val="FFB7B7"/>
          </a:solidFill>
          <a:ln w="38100" cmpd="dbl">
            <a:solidFill>
              <a:schemeClr val="tx1"/>
            </a:solidFill>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fontAlgn="base">
              <a:spcBef>
                <a:spcPct val="0"/>
              </a:spcBef>
              <a:spcAft>
                <a:spcPct val="0"/>
              </a:spcAft>
            </a:pPr>
            <a:r>
              <a:rPr lang="es-ES" altLang="es-ES" b="1" dirty="0">
                <a:solidFill>
                  <a:schemeClr val="tx1"/>
                </a:solidFill>
                <a:latin typeface="Arial" panose="020B0604020202020204" pitchFamily="34" charset="0"/>
                <a:ea typeface="ＭＳ Ｐゴシック" panose="020B0600070205080204" pitchFamily="34" charset="-128"/>
              </a:rPr>
              <a:t>Artículo 58º</a:t>
            </a:r>
          </a:p>
        </p:txBody>
      </p:sp>
      <p:sp>
        <p:nvSpPr>
          <p:cNvPr id="11" name="Rectángulo: esquinas redondeadas 10">
            <a:extLst>
              <a:ext uri="{FF2B5EF4-FFF2-40B4-BE49-F238E27FC236}">
                <a16:creationId xmlns:a16="http://schemas.microsoft.com/office/drawing/2014/main" id="{BC2469BD-E797-40F0-9BCF-F3A8642954A9}"/>
              </a:ext>
            </a:extLst>
          </p:cNvPr>
          <p:cNvSpPr/>
          <p:nvPr/>
        </p:nvSpPr>
        <p:spPr>
          <a:xfrm>
            <a:off x="4286252" y="2810773"/>
            <a:ext cx="6807813" cy="715089"/>
          </a:xfrm>
          <a:prstGeom prst="roundRect">
            <a:avLst/>
          </a:prstGeom>
          <a:noFill/>
          <a:ln w="9525">
            <a:solidFill>
              <a:schemeClr val="accent2">
                <a:lumMod val="50000"/>
              </a:schemeClr>
            </a:solidFill>
            <a:miter lim="800000"/>
            <a:headEnd/>
            <a:tailEnd/>
          </a:ln>
        </p:spPr>
        <p:txBody>
          <a:bodyPr wrap="square">
            <a:spAutoFit/>
          </a:bodyPr>
          <a:lstStyle/>
          <a:p>
            <a:pPr algn="just" fontAlgn="base">
              <a:spcBef>
                <a:spcPct val="0"/>
              </a:spcBef>
              <a:spcAft>
                <a:spcPct val="0"/>
              </a:spcAft>
            </a:pPr>
            <a:r>
              <a:rPr lang="es-ES" altLang="es-ES" dirty="0">
                <a:latin typeface="Arial" panose="020B0604020202020204" pitchFamily="34" charset="0"/>
                <a:ea typeface="ＭＳ Ｐゴシック" panose="020B0600070205080204" pitchFamily="34" charset="-128"/>
              </a:rPr>
              <a:t>Toda persona tiene derecho: A contratar con fines lícitos, siempre que no se contravengan leyes de orden público.</a:t>
            </a:r>
          </a:p>
        </p:txBody>
      </p:sp>
      <p:sp>
        <p:nvSpPr>
          <p:cNvPr id="12" name="Rectángulo: esquinas redondeadas 11">
            <a:extLst>
              <a:ext uri="{FF2B5EF4-FFF2-40B4-BE49-F238E27FC236}">
                <a16:creationId xmlns:a16="http://schemas.microsoft.com/office/drawing/2014/main" id="{E3AC2ABA-8627-446D-9EF8-795D6350528A}"/>
              </a:ext>
            </a:extLst>
          </p:cNvPr>
          <p:cNvSpPr/>
          <p:nvPr/>
        </p:nvSpPr>
        <p:spPr>
          <a:xfrm>
            <a:off x="3965884" y="4899139"/>
            <a:ext cx="7128181" cy="1328023"/>
          </a:xfrm>
          <a:prstGeom prst="roundRect">
            <a:avLst/>
          </a:prstGeom>
          <a:solidFill>
            <a:schemeClr val="bg1"/>
          </a:solidFill>
          <a:ln w="9525">
            <a:solidFill>
              <a:schemeClr val="accent4">
                <a:lumMod val="50000"/>
              </a:schemeClr>
            </a:solidFill>
            <a:miter lim="800000"/>
            <a:headEnd/>
            <a:tailEnd/>
          </a:ln>
        </p:spPr>
        <p:txBody>
          <a:bodyPr wrap="square">
            <a:spAutoFit/>
          </a:bodyPr>
          <a:lstStyle/>
          <a:p>
            <a:pPr algn="just" fontAlgn="base">
              <a:spcBef>
                <a:spcPct val="0"/>
              </a:spcBef>
              <a:spcAft>
                <a:spcPct val="0"/>
              </a:spcAft>
            </a:pPr>
            <a:r>
              <a:rPr lang="es-ES" altLang="es-ES" dirty="0">
                <a:latin typeface="Arial" panose="020B0604020202020204" pitchFamily="34" charset="0"/>
                <a:ea typeface="ＭＳ Ｐゴシック" panose="020B0600070205080204" pitchFamily="34" charset="-128"/>
              </a:rPr>
              <a:t>La iniciativa privada es libre. Se ejerce en una economía social de mercado. Bajo este régimen, el Estado orienta el desarrollo del país, y actúa principalmente en las áreas de promoción de empleo, salud, educación, seguridad, servicios públicos e infraestructura.</a:t>
            </a:r>
          </a:p>
        </p:txBody>
      </p:sp>
      <p:sp>
        <p:nvSpPr>
          <p:cNvPr id="13" name="Rectángulo: esquinas redondeadas 12">
            <a:extLst>
              <a:ext uri="{FF2B5EF4-FFF2-40B4-BE49-F238E27FC236}">
                <a16:creationId xmlns:a16="http://schemas.microsoft.com/office/drawing/2014/main" id="{41B8D9EE-E1F9-4494-8E51-330E048B9FFF}"/>
              </a:ext>
            </a:extLst>
          </p:cNvPr>
          <p:cNvSpPr/>
          <p:nvPr/>
        </p:nvSpPr>
        <p:spPr>
          <a:xfrm>
            <a:off x="1066800" y="3854956"/>
            <a:ext cx="6553200" cy="715089"/>
          </a:xfrm>
          <a:prstGeom prst="roundRect">
            <a:avLst/>
          </a:prstGeom>
          <a:noFill/>
          <a:ln w="9525">
            <a:solidFill>
              <a:schemeClr val="accent4">
                <a:lumMod val="50000"/>
              </a:schemeClr>
            </a:solidFill>
            <a:miter lim="800000"/>
            <a:headEnd/>
            <a:tailEnd/>
          </a:ln>
        </p:spPr>
        <p:txBody>
          <a:bodyPr wrap="square">
            <a:spAutoFit/>
          </a:bodyPr>
          <a:lstStyle/>
          <a:p>
            <a:pPr algn="just" fontAlgn="base">
              <a:spcBef>
                <a:spcPct val="0"/>
              </a:spcBef>
              <a:spcAft>
                <a:spcPct val="0"/>
              </a:spcAft>
            </a:pPr>
            <a:r>
              <a:rPr lang="es-ES" altLang="es-ES" dirty="0">
                <a:latin typeface="Arial" panose="020B0604020202020204" pitchFamily="34" charset="0"/>
                <a:ea typeface="ＭＳ Ｐゴシック" panose="020B0600070205080204" pitchFamily="34" charset="-128"/>
              </a:rPr>
              <a:t>Los tratados celebrados por el Estado y en rigor forman parte del derecho nacional.</a:t>
            </a:r>
          </a:p>
        </p:txBody>
      </p:sp>
    </p:spTree>
    <p:extLst>
      <p:ext uri="{BB962C8B-B14F-4D97-AF65-F5344CB8AC3E}">
        <p14:creationId xmlns:p14="http://schemas.microsoft.com/office/powerpoint/2010/main" val="824949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8C2AD-B4F7-FC52-61DE-1646273DFA85}"/>
              </a:ext>
            </a:extLst>
          </p:cNvPr>
          <p:cNvSpPr txBox="1">
            <a:spLocks/>
          </p:cNvSpPr>
          <p:nvPr/>
        </p:nvSpPr>
        <p:spPr>
          <a:xfrm>
            <a:off x="1866900" y="580274"/>
            <a:ext cx="8458200" cy="10698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u="sng" dirty="0"/>
              <a:t>CONCEPTOS PRELIMINARES:PLAZOS</a:t>
            </a:r>
            <a:br>
              <a:rPr lang="es-PE" dirty="0"/>
            </a:br>
            <a:endParaRPr lang="es-ES" dirty="0"/>
          </a:p>
        </p:txBody>
      </p:sp>
      <p:sp>
        <p:nvSpPr>
          <p:cNvPr id="3" name="Rectángulo: esquinas redondeadas 2">
            <a:extLst>
              <a:ext uri="{FF2B5EF4-FFF2-40B4-BE49-F238E27FC236}">
                <a16:creationId xmlns:a16="http://schemas.microsoft.com/office/drawing/2014/main" id="{4E791CEF-10E0-9BF8-3B1A-E0AE7B5D1C62}"/>
              </a:ext>
            </a:extLst>
          </p:cNvPr>
          <p:cNvSpPr/>
          <p:nvPr/>
        </p:nvSpPr>
        <p:spPr>
          <a:xfrm>
            <a:off x="555080" y="2424364"/>
            <a:ext cx="5217070" cy="4096752"/>
          </a:xfrm>
          <a:prstGeom prst="roundRect">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just">
              <a:buFont typeface="Wingdings" panose="05000000000000000000" pitchFamily="2" charset="2"/>
              <a:buChar char="Ø"/>
            </a:pPr>
            <a:r>
              <a:rPr lang="es-PE" sz="2000" dirty="0"/>
              <a:t>En los procedimientos de selección, desde su convocatoria hasta el perfeccionamiento del contrato, se computan por </a:t>
            </a:r>
            <a:r>
              <a:rPr lang="es-PE" sz="2000" b="1" dirty="0"/>
              <a:t>días hábiles. </a:t>
            </a:r>
          </a:p>
          <a:p>
            <a:pPr algn="just"/>
            <a:r>
              <a:rPr lang="es-PE" sz="2000" b="1" dirty="0"/>
              <a:t>(</a:t>
            </a:r>
            <a:r>
              <a:rPr lang="es-PE" sz="2000" dirty="0"/>
              <a:t>No son hábiles los días sábado, domingo y feriados no laborables, y los declarados no laborables para el sector público).</a:t>
            </a:r>
          </a:p>
          <a:p>
            <a:pPr marL="342900" indent="-342900" algn="just">
              <a:buFont typeface="Wingdings" panose="05000000000000000000" pitchFamily="2" charset="2"/>
              <a:buChar char="Ø"/>
            </a:pPr>
            <a:r>
              <a:rPr lang="es-PE" sz="2000" dirty="0"/>
              <a:t>El plazo excluye el día inicial e incluye el día de vencimiento, salvo disposición distinta establecida en el Reglamento.</a:t>
            </a:r>
            <a:endParaRPr lang="es-ES" sz="2000" dirty="0"/>
          </a:p>
        </p:txBody>
      </p:sp>
      <p:sp>
        <p:nvSpPr>
          <p:cNvPr id="4" name="Rectángulo: esquinas redondeadas 3">
            <a:extLst>
              <a:ext uri="{FF2B5EF4-FFF2-40B4-BE49-F238E27FC236}">
                <a16:creationId xmlns:a16="http://schemas.microsoft.com/office/drawing/2014/main" id="{9D88A0C8-77B1-D41B-E8A7-C7D3028398BC}"/>
              </a:ext>
            </a:extLst>
          </p:cNvPr>
          <p:cNvSpPr/>
          <p:nvPr/>
        </p:nvSpPr>
        <p:spPr>
          <a:xfrm>
            <a:off x="6267450" y="2424364"/>
            <a:ext cx="5217070" cy="4025566"/>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PE" sz="2000" dirty="0"/>
              <a:t>La prórroga o postergación de las etapas de un procedimiento de selección son registradas en el SEACE modificando el calendario original. </a:t>
            </a:r>
          </a:p>
          <a:p>
            <a:pPr algn="just"/>
            <a:r>
              <a:rPr lang="es-PE" sz="2000" dirty="0"/>
              <a:t>El comité de selección o el órgano encargado de las contrataciones, según corresponda, comunica dicha decisión a través del SEACE y, opcionalmente, a los correos electrónicos de los participantes</a:t>
            </a:r>
            <a:r>
              <a:rPr lang="es-PE" dirty="0"/>
              <a:t>.</a:t>
            </a:r>
            <a:endParaRPr lang="es-ES" dirty="0"/>
          </a:p>
        </p:txBody>
      </p:sp>
      <p:sp>
        <p:nvSpPr>
          <p:cNvPr id="5" name="Rectángulo 4">
            <a:extLst>
              <a:ext uri="{FF2B5EF4-FFF2-40B4-BE49-F238E27FC236}">
                <a16:creationId xmlns:a16="http://schemas.microsoft.com/office/drawing/2014/main" id="{D7BAD9F8-F041-6D79-F919-427C4F58D602}"/>
              </a:ext>
            </a:extLst>
          </p:cNvPr>
          <p:cNvSpPr/>
          <p:nvPr/>
        </p:nvSpPr>
        <p:spPr>
          <a:xfrm>
            <a:off x="2262500" y="1757790"/>
            <a:ext cx="180223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000" dirty="0"/>
              <a:t>Cómputo de Plazos</a:t>
            </a:r>
          </a:p>
        </p:txBody>
      </p:sp>
      <p:sp>
        <p:nvSpPr>
          <p:cNvPr id="6" name="Rectángulo 5">
            <a:extLst>
              <a:ext uri="{FF2B5EF4-FFF2-40B4-BE49-F238E27FC236}">
                <a16:creationId xmlns:a16="http://schemas.microsoft.com/office/drawing/2014/main" id="{54B29094-7F97-F51C-401F-44132FD1AA05}"/>
              </a:ext>
            </a:extLst>
          </p:cNvPr>
          <p:cNvSpPr/>
          <p:nvPr/>
        </p:nvSpPr>
        <p:spPr>
          <a:xfrm>
            <a:off x="7974870" y="1757790"/>
            <a:ext cx="180223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000" dirty="0" err="1"/>
              <a:t>Prrrogas</a:t>
            </a:r>
            <a:r>
              <a:rPr lang="es-ES" sz="2000" dirty="0"/>
              <a:t> o Postergaciones</a:t>
            </a:r>
          </a:p>
        </p:txBody>
      </p:sp>
    </p:spTree>
    <p:extLst>
      <p:ext uri="{BB962C8B-B14F-4D97-AF65-F5344CB8AC3E}">
        <p14:creationId xmlns:p14="http://schemas.microsoft.com/office/powerpoint/2010/main" val="3916562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5809122-1267-B1C0-F6D8-AD0FAB032A6D}"/>
              </a:ext>
            </a:extLst>
          </p:cNvPr>
          <p:cNvPicPr>
            <a:picLocks noChangeAspect="1"/>
          </p:cNvPicPr>
          <p:nvPr/>
        </p:nvPicPr>
        <p:blipFill>
          <a:blip r:embed="rId2"/>
          <a:stretch>
            <a:fillRect/>
          </a:stretch>
        </p:blipFill>
        <p:spPr>
          <a:xfrm>
            <a:off x="0" y="533400"/>
            <a:ext cx="11734800" cy="5943600"/>
          </a:xfrm>
          <a:prstGeom prst="rect">
            <a:avLst/>
          </a:prstGeom>
        </p:spPr>
      </p:pic>
    </p:spTree>
    <p:extLst>
      <p:ext uri="{BB962C8B-B14F-4D97-AF65-F5344CB8AC3E}">
        <p14:creationId xmlns:p14="http://schemas.microsoft.com/office/powerpoint/2010/main" val="4217725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1BB943-BBD4-3EB9-6F05-3407C3EE9FE9}"/>
              </a:ext>
            </a:extLst>
          </p:cNvPr>
          <p:cNvPicPr>
            <a:picLocks noChangeAspect="1"/>
          </p:cNvPicPr>
          <p:nvPr/>
        </p:nvPicPr>
        <p:blipFill>
          <a:blip r:embed="rId2"/>
          <a:stretch>
            <a:fillRect/>
          </a:stretch>
        </p:blipFill>
        <p:spPr>
          <a:xfrm>
            <a:off x="208728" y="361522"/>
            <a:ext cx="11774543" cy="6134956"/>
          </a:xfrm>
          <a:prstGeom prst="rect">
            <a:avLst/>
          </a:prstGeom>
        </p:spPr>
      </p:pic>
    </p:spTree>
    <p:extLst>
      <p:ext uri="{BB962C8B-B14F-4D97-AF65-F5344CB8AC3E}">
        <p14:creationId xmlns:p14="http://schemas.microsoft.com/office/powerpoint/2010/main" val="2410570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3C025D-46A4-F7B0-BFD5-FC73C48D5DC3}"/>
              </a:ext>
            </a:extLst>
          </p:cNvPr>
          <p:cNvPicPr>
            <a:picLocks noChangeAspect="1"/>
          </p:cNvPicPr>
          <p:nvPr/>
        </p:nvPicPr>
        <p:blipFill>
          <a:blip r:embed="rId2"/>
          <a:stretch>
            <a:fillRect/>
          </a:stretch>
        </p:blipFill>
        <p:spPr>
          <a:xfrm>
            <a:off x="457200" y="347442"/>
            <a:ext cx="11582400" cy="6163115"/>
          </a:xfrm>
          <a:prstGeom prst="rect">
            <a:avLst/>
          </a:prstGeom>
        </p:spPr>
      </p:pic>
    </p:spTree>
    <p:extLst>
      <p:ext uri="{BB962C8B-B14F-4D97-AF65-F5344CB8AC3E}">
        <p14:creationId xmlns:p14="http://schemas.microsoft.com/office/powerpoint/2010/main" val="2492458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D3BBDD-617D-2FE0-7689-F657FFE9BD1A}"/>
              </a:ext>
            </a:extLst>
          </p:cNvPr>
          <p:cNvPicPr>
            <a:picLocks noChangeAspect="1"/>
          </p:cNvPicPr>
          <p:nvPr/>
        </p:nvPicPr>
        <p:blipFill>
          <a:blip r:embed="rId2"/>
          <a:stretch>
            <a:fillRect/>
          </a:stretch>
        </p:blipFill>
        <p:spPr>
          <a:xfrm>
            <a:off x="723900" y="1447800"/>
            <a:ext cx="10744200" cy="4495800"/>
          </a:xfrm>
          <a:prstGeom prst="rect">
            <a:avLst/>
          </a:prstGeom>
        </p:spPr>
      </p:pic>
    </p:spTree>
    <p:extLst>
      <p:ext uri="{BB962C8B-B14F-4D97-AF65-F5344CB8AC3E}">
        <p14:creationId xmlns:p14="http://schemas.microsoft.com/office/powerpoint/2010/main" val="3443461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3012E-3ACA-47FC-97DF-D870ED05F82D}"/>
              </a:ext>
            </a:extLst>
          </p:cNvPr>
          <p:cNvSpPr txBox="1">
            <a:spLocks/>
          </p:cNvSpPr>
          <p:nvPr/>
        </p:nvSpPr>
        <p:spPr>
          <a:xfrm>
            <a:off x="1075766" y="1188637"/>
            <a:ext cx="3496233" cy="44807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100" u="sng" kern="1200" dirty="0">
                <a:solidFill>
                  <a:schemeClr val="tx1"/>
                </a:solidFill>
                <a:latin typeface="+mj-lt"/>
                <a:ea typeface="+mj-ea"/>
                <a:cs typeface="+mj-cs"/>
              </a:rPr>
              <a:t>CONCEPTOS PRELIMINARES: Integración de Bases</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sp>
        <p:nvSpPr>
          <p:cNvPr id="3" name="Rectángulo: esquinas redondeadas 2">
            <a:extLst>
              <a:ext uri="{FF2B5EF4-FFF2-40B4-BE49-F238E27FC236}">
                <a16:creationId xmlns:a16="http://schemas.microsoft.com/office/drawing/2014/main" id="{44AC4E13-9440-422B-9903-84C0581419E0}"/>
              </a:ext>
            </a:extLst>
          </p:cNvPr>
          <p:cNvSpPr/>
          <p:nvPr/>
        </p:nvSpPr>
        <p:spPr>
          <a:xfrm>
            <a:off x="5029200" y="1576764"/>
            <a:ext cx="5783178" cy="370447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gn="just">
              <a:buFont typeface="Wingdings" panose="05000000000000000000" pitchFamily="2" charset="2"/>
              <a:buChar char="Ø"/>
            </a:pPr>
            <a:r>
              <a:rPr lang="en-US" sz="2000" dirty="0">
                <a:solidFill>
                  <a:schemeClr val="tx1">
                    <a:lumMod val="95000"/>
                    <a:lumOff val="5000"/>
                  </a:schemeClr>
                </a:solidFill>
              </a:rPr>
              <a:t>Se produce </a:t>
            </a:r>
            <a:r>
              <a:rPr lang="en-US" sz="2000">
                <a:solidFill>
                  <a:schemeClr val="tx1">
                    <a:lumMod val="95000"/>
                    <a:lumOff val="5000"/>
                  </a:schemeClr>
                </a:solidFill>
              </a:rPr>
              <a:t>una vez acogidas</a:t>
            </a:r>
            <a:r>
              <a:rPr lang="en-US" sz="2000" dirty="0">
                <a:solidFill>
                  <a:schemeClr val="tx1">
                    <a:lumMod val="95000"/>
                    <a:lumOff val="5000"/>
                  </a:schemeClr>
                </a:solidFill>
              </a:rPr>
              <a:t> </a:t>
            </a:r>
            <a:r>
              <a:rPr lang="en-US" sz="2000">
                <a:solidFill>
                  <a:schemeClr val="tx1">
                    <a:lumMod val="95000"/>
                    <a:lumOff val="5000"/>
                  </a:schemeClr>
                </a:solidFill>
              </a:rPr>
              <a:t>o resueltas, todas</a:t>
            </a:r>
            <a:r>
              <a:rPr lang="en-US" sz="2000" dirty="0">
                <a:solidFill>
                  <a:schemeClr val="tx1">
                    <a:lumMod val="95000"/>
                    <a:lumOff val="5000"/>
                  </a:schemeClr>
                </a:solidFill>
              </a:rPr>
              <a:t> </a:t>
            </a:r>
            <a:r>
              <a:rPr lang="en-US" sz="2000">
                <a:solidFill>
                  <a:schemeClr val="tx1">
                    <a:lumMod val="95000"/>
                    <a:lumOff val="5000"/>
                  </a:schemeClr>
                </a:solidFill>
              </a:rPr>
              <a:t>las consultas</a:t>
            </a:r>
            <a:r>
              <a:rPr lang="en-US" sz="2000" dirty="0">
                <a:solidFill>
                  <a:schemeClr val="tx1">
                    <a:lumMod val="95000"/>
                    <a:lumOff val="5000"/>
                  </a:schemeClr>
                </a:solidFill>
              </a:rPr>
              <a:t> y/</a:t>
            </a:r>
            <a:r>
              <a:rPr lang="en-US" sz="2000">
                <a:solidFill>
                  <a:schemeClr val="tx1">
                    <a:lumMod val="95000"/>
                    <a:lumOff val="5000"/>
                  </a:schemeClr>
                </a:solidFill>
              </a:rPr>
              <a:t>u observaciones</a:t>
            </a:r>
            <a:r>
              <a:rPr lang="en-US" sz="2000" dirty="0">
                <a:solidFill>
                  <a:schemeClr val="tx1">
                    <a:lumMod val="95000"/>
                    <a:lumOff val="5000"/>
                  </a:schemeClr>
                </a:solidFill>
              </a:rPr>
              <a:t>, o con el Pronunciamiento del OSCE, </a:t>
            </a:r>
            <a:r>
              <a:rPr lang="en-US" sz="2000">
                <a:solidFill>
                  <a:schemeClr val="tx1">
                    <a:lumMod val="95000"/>
                    <a:lumOff val="5000"/>
                  </a:schemeClr>
                </a:solidFill>
              </a:rPr>
              <a:t>o si éstas</a:t>
            </a:r>
            <a:r>
              <a:rPr lang="en-US" sz="2000" dirty="0">
                <a:solidFill>
                  <a:schemeClr val="tx1">
                    <a:lumMod val="95000"/>
                    <a:lumOff val="5000"/>
                  </a:schemeClr>
                </a:solidFill>
              </a:rPr>
              <a:t> no </a:t>
            </a:r>
            <a:r>
              <a:rPr lang="en-US" sz="2000">
                <a:solidFill>
                  <a:schemeClr val="tx1">
                    <a:lumMod val="95000"/>
                    <a:lumOff val="5000"/>
                  </a:schemeClr>
                </a:solidFill>
              </a:rPr>
              <a:t>se han presentado</a:t>
            </a:r>
            <a:r>
              <a:rPr lang="en-US" sz="2000" dirty="0">
                <a:solidFill>
                  <a:schemeClr val="tx1">
                    <a:lumMod val="95000"/>
                    <a:lumOff val="5000"/>
                  </a:schemeClr>
                </a:solidFill>
              </a:rPr>
              <a:t> dentro </a:t>
            </a:r>
            <a:r>
              <a:rPr lang="en-US" sz="2000">
                <a:solidFill>
                  <a:schemeClr val="tx1">
                    <a:lumMod val="95000"/>
                    <a:lumOff val="5000"/>
                  </a:schemeClr>
                </a:solidFill>
              </a:rPr>
              <a:t>del plazo fijado</a:t>
            </a:r>
            <a:r>
              <a:rPr lang="en-US" sz="2000" dirty="0">
                <a:solidFill>
                  <a:schemeClr val="tx1">
                    <a:lumMod val="95000"/>
                    <a:lumOff val="5000"/>
                  </a:schemeClr>
                </a:solidFill>
              </a:rPr>
              <a:t> </a:t>
            </a:r>
          </a:p>
          <a:p>
            <a:pPr marL="342900" indent="-342900" algn="just">
              <a:buFont typeface="Wingdings" panose="05000000000000000000" pitchFamily="2" charset="2"/>
              <a:buChar char="Ø"/>
            </a:pPr>
            <a:r>
              <a:rPr lang="en-US" sz="2000" dirty="0">
                <a:solidFill>
                  <a:schemeClr val="tx1">
                    <a:lumMod val="95000"/>
                    <a:lumOff val="5000"/>
                  </a:schemeClr>
                </a:solidFill>
              </a:rPr>
              <a:t> </a:t>
            </a:r>
            <a:r>
              <a:rPr lang="en-US" sz="2000">
                <a:solidFill>
                  <a:schemeClr val="tx1">
                    <a:lumMod val="95000"/>
                    <a:lumOff val="5000"/>
                  </a:schemeClr>
                </a:solidFill>
              </a:rPr>
              <a:t>Bases Integradas deben incorporar</a:t>
            </a:r>
            <a:r>
              <a:rPr lang="en-US" sz="2000" dirty="0">
                <a:solidFill>
                  <a:schemeClr val="tx1">
                    <a:lumMod val="95000"/>
                    <a:lumOff val="5000"/>
                  </a:schemeClr>
                </a:solidFill>
              </a:rPr>
              <a:t> </a:t>
            </a:r>
            <a:r>
              <a:rPr lang="en-US" sz="2000">
                <a:solidFill>
                  <a:schemeClr val="tx1">
                    <a:lumMod val="95000"/>
                    <a:lumOff val="5000"/>
                  </a:schemeClr>
                </a:solidFill>
              </a:rPr>
              <a:t>las modificaciones</a:t>
            </a:r>
            <a:r>
              <a:rPr lang="en-US" sz="2000" dirty="0">
                <a:solidFill>
                  <a:schemeClr val="tx1">
                    <a:lumMod val="95000"/>
                    <a:lumOff val="5000"/>
                  </a:schemeClr>
                </a:solidFill>
              </a:rPr>
              <a:t> que </a:t>
            </a:r>
            <a:r>
              <a:rPr lang="en-US" sz="2000">
                <a:solidFill>
                  <a:schemeClr val="tx1">
                    <a:lumMod val="95000"/>
                    <a:lumOff val="5000"/>
                  </a:schemeClr>
                </a:solidFill>
              </a:rPr>
              <a:t>se hayan producido como consecuencia</a:t>
            </a:r>
            <a:r>
              <a:rPr lang="en-US" sz="2000" dirty="0">
                <a:solidFill>
                  <a:schemeClr val="tx1">
                    <a:lumMod val="95000"/>
                    <a:lumOff val="5000"/>
                  </a:schemeClr>
                </a:solidFill>
              </a:rPr>
              <a:t> de </a:t>
            </a:r>
            <a:r>
              <a:rPr lang="en-US" sz="2000">
                <a:solidFill>
                  <a:schemeClr val="tx1">
                    <a:lumMod val="95000"/>
                    <a:lumOff val="5000"/>
                  </a:schemeClr>
                </a:solidFill>
              </a:rPr>
              <a:t>las consultas, observaciones</a:t>
            </a:r>
            <a:r>
              <a:rPr lang="en-US" sz="2000" dirty="0">
                <a:solidFill>
                  <a:schemeClr val="tx1">
                    <a:lumMod val="95000"/>
                    <a:lumOff val="5000"/>
                  </a:schemeClr>
                </a:solidFill>
              </a:rPr>
              <a:t>, </a:t>
            </a:r>
            <a:r>
              <a:rPr lang="en-US" sz="2000">
                <a:solidFill>
                  <a:schemeClr val="tx1">
                    <a:lumMod val="95000"/>
                    <a:lumOff val="5000"/>
                  </a:schemeClr>
                </a:solidFill>
              </a:rPr>
              <a:t>la implementación</a:t>
            </a:r>
            <a:r>
              <a:rPr lang="en-US" sz="2000" dirty="0">
                <a:solidFill>
                  <a:schemeClr val="tx1">
                    <a:lumMod val="95000"/>
                    <a:lumOff val="5000"/>
                  </a:schemeClr>
                </a:solidFill>
              </a:rPr>
              <a:t> del Pronunciamiento del OSCE</a:t>
            </a:r>
            <a:r>
              <a:rPr lang="en-US" sz="2000">
                <a:solidFill>
                  <a:schemeClr val="tx1">
                    <a:lumMod val="95000"/>
                    <a:lumOff val="5000"/>
                  </a:schemeClr>
                </a:solidFill>
              </a:rPr>
              <a:t>, así como</a:t>
            </a:r>
            <a:r>
              <a:rPr lang="en-US" sz="2000" dirty="0">
                <a:solidFill>
                  <a:schemeClr val="tx1">
                    <a:lumMod val="95000"/>
                    <a:lumOff val="5000"/>
                  </a:schemeClr>
                </a:solidFill>
              </a:rPr>
              <a:t> </a:t>
            </a:r>
            <a:r>
              <a:rPr lang="en-US" sz="2000">
                <a:solidFill>
                  <a:schemeClr val="tx1">
                    <a:lumMod val="95000"/>
                    <a:lumOff val="5000"/>
                  </a:schemeClr>
                </a:solidFill>
              </a:rPr>
              <a:t>las modificaciones requeridas</a:t>
            </a:r>
            <a:r>
              <a:rPr lang="en-US" sz="2000" dirty="0">
                <a:solidFill>
                  <a:schemeClr val="tx1">
                    <a:lumMod val="95000"/>
                    <a:lumOff val="5000"/>
                  </a:schemeClr>
                </a:solidFill>
              </a:rPr>
              <a:t> por </a:t>
            </a:r>
            <a:r>
              <a:rPr lang="en-US" sz="2000">
                <a:solidFill>
                  <a:schemeClr val="tx1">
                    <a:lumMod val="95000"/>
                    <a:lumOff val="5000"/>
                  </a:schemeClr>
                </a:solidFill>
              </a:rPr>
              <a:t>OSCE en acciones</a:t>
            </a:r>
            <a:r>
              <a:rPr lang="en-US" sz="2000" dirty="0">
                <a:solidFill>
                  <a:schemeClr val="tx1">
                    <a:lumMod val="95000"/>
                    <a:lumOff val="5000"/>
                  </a:schemeClr>
                </a:solidFill>
              </a:rPr>
              <a:t> </a:t>
            </a:r>
            <a:r>
              <a:rPr lang="en-US" sz="2000">
                <a:solidFill>
                  <a:schemeClr val="tx1">
                    <a:lumMod val="95000"/>
                    <a:lumOff val="5000"/>
                  </a:schemeClr>
                </a:solidFill>
              </a:rPr>
              <a:t>de supervisión</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772380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3012E-3ACA-47FC-97DF-D870ED05F82D}"/>
              </a:ext>
            </a:extLst>
          </p:cNvPr>
          <p:cNvSpPr txBox="1">
            <a:spLocks/>
          </p:cNvSpPr>
          <p:nvPr/>
        </p:nvSpPr>
        <p:spPr>
          <a:xfrm>
            <a:off x="2889774" y="379773"/>
            <a:ext cx="6193255"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u="sng" dirty="0"/>
              <a:t>CONCEPTOS PRELIMINARES: Integración de Bases</a:t>
            </a:r>
            <a:br>
              <a:rPr lang="es-PE" dirty="0"/>
            </a:br>
            <a:endParaRPr lang="es-ES" dirty="0"/>
          </a:p>
        </p:txBody>
      </p:sp>
      <p:sp>
        <p:nvSpPr>
          <p:cNvPr id="4" name="Rectángulo: esquinas redondeadas 3">
            <a:extLst>
              <a:ext uri="{FF2B5EF4-FFF2-40B4-BE49-F238E27FC236}">
                <a16:creationId xmlns:a16="http://schemas.microsoft.com/office/drawing/2014/main" id="{D7804CA2-6ECC-4D24-902D-756958598221}"/>
              </a:ext>
            </a:extLst>
          </p:cNvPr>
          <p:cNvSpPr/>
          <p:nvPr/>
        </p:nvSpPr>
        <p:spPr>
          <a:xfrm>
            <a:off x="2558716" y="1579923"/>
            <a:ext cx="7074568" cy="46684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gn="just">
              <a:buFont typeface="Wingdings" panose="05000000000000000000" pitchFamily="2" charset="2"/>
              <a:buChar char="Ø"/>
            </a:pPr>
            <a:r>
              <a:rPr lang="es-PE" sz="2000" dirty="0">
                <a:solidFill>
                  <a:schemeClr val="tx1">
                    <a:lumMod val="95000"/>
                    <a:lumOff val="5000"/>
                  </a:schemeClr>
                </a:solidFill>
              </a:rPr>
              <a:t>Reglas definitivas del Procedimiento y no pueden ser cuestionadas en ninguna otra vía ni modificadas por ninguna autoridad administrativa.</a:t>
            </a:r>
          </a:p>
          <a:p>
            <a:pPr marL="342900" indent="-342900" algn="just">
              <a:buFont typeface="Wingdings" panose="05000000000000000000" pitchFamily="2" charset="2"/>
              <a:buChar char="Ø"/>
            </a:pPr>
            <a:r>
              <a:rPr lang="es-PE" sz="2000" dirty="0">
                <a:solidFill>
                  <a:schemeClr val="tx1">
                    <a:lumMod val="95000"/>
                    <a:lumOff val="5000"/>
                  </a:schemeClr>
                </a:solidFill>
              </a:rPr>
              <a:t> Tribunal puede declarar nulidad del Procedimiento por deficiencias en Bases </a:t>
            </a:r>
          </a:p>
          <a:p>
            <a:pPr marL="342900" indent="-342900" algn="just">
              <a:buFont typeface="Wingdings" panose="05000000000000000000" pitchFamily="2" charset="2"/>
              <a:buChar char="Ø"/>
            </a:pPr>
            <a:r>
              <a:rPr lang="es-PE" sz="2000" dirty="0">
                <a:solidFill>
                  <a:schemeClr val="tx1">
                    <a:lumMod val="95000"/>
                    <a:lumOff val="5000"/>
                  </a:schemeClr>
                </a:solidFill>
              </a:rPr>
              <a:t>Bases Integradas deben se publicadas en el SEACE en la fecha prevista en el calendario del procedimiento .</a:t>
            </a:r>
          </a:p>
          <a:p>
            <a:pPr marL="342900" indent="-342900" algn="just">
              <a:buFont typeface="Wingdings" panose="05000000000000000000" pitchFamily="2" charset="2"/>
              <a:buChar char="Ø"/>
            </a:pPr>
            <a:r>
              <a:rPr lang="es-PE" sz="2000" dirty="0">
                <a:solidFill>
                  <a:schemeClr val="tx1">
                    <a:lumMod val="95000"/>
                    <a:lumOff val="5000"/>
                  </a:schemeClr>
                </a:solidFill>
              </a:rPr>
              <a:t> De no publicarse las Bases, el Comité de Selección no puede continuar con el procedimiento de selección, bajo sanción de nulidad de todo lo actuado posteriormente y sin perjuicio de las responsabilidades a que hubiere lugar.</a:t>
            </a:r>
            <a:endParaRPr lang="es-ES" sz="2000" dirty="0">
              <a:solidFill>
                <a:schemeClr val="tx1">
                  <a:lumMod val="95000"/>
                  <a:lumOff val="5000"/>
                </a:schemeClr>
              </a:solidFill>
            </a:endParaRPr>
          </a:p>
        </p:txBody>
      </p:sp>
    </p:spTree>
    <p:extLst>
      <p:ext uri="{BB962C8B-B14F-4D97-AF65-F5344CB8AC3E}">
        <p14:creationId xmlns:p14="http://schemas.microsoft.com/office/powerpoint/2010/main" val="2927863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C332E-7DC9-4A10-A232-074E5F8CE844}"/>
              </a:ext>
            </a:extLst>
          </p:cNvPr>
          <p:cNvSpPr txBox="1">
            <a:spLocks/>
          </p:cNvSpPr>
          <p:nvPr/>
        </p:nvSpPr>
        <p:spPr>
          <a:xfrm>
            <a:off x="6096000" y="838200"/>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100" b="1" u="sng" kern="1200" dirty="0">
                <a:solidFill>
                  <a:srgbClr val="000000"/>
                </a:solidFill>
                <a:latin typeface="+mj-lt"/>
                <a:ea typeface="+mj-ea"/>
                <a:cs typeface="+mj-cs"/>
              </a:rPr>
              <a:t>CONCEPTOS PRELIMINARES:</a:t>
            </a:r>
          </a:p>
          <a:p>
            <a:pPr>
              <a:spcAft>
                <a:spcPts val="600"/>
              </a:spcAft>
            </a:pPr>
            <a:r>
              <a:rPr lang="en-US" sz="3100" b="1" u="sng" kern="1200" dirty="0">
                <a:solidFill>
                  <a:srgbClr val="000000"/>
                </a:solidFill>
                <a:latin typeface="+mj-lt"/>
                <a:ea typeface="+mj-ea"/>
                <a:cs typeface="+mj-cs"/>
              </a:rPr>
              <a:t>Subsanación de Ofertas</a:t>
            </a:r>
            <a:br>
              <a:rPr lang="en-US" sz="3100" kern="1200" dirty="0">
                <a:solidFill>
                  <a:srgbClr val="000000"/>
                </a:solidFill>
                <a:latin typeface="+mj-lt"/>
                <a:ea typeface="+mj-ea"/>
                <a:cs typeface="+mj-cs"/>
              </a:rPr>
            </a:br>
            <a:endParaRPr lang="en-US" sz="3100" kern="1200" dirty="0">
              <a:solidFill>
                <a:srgbClr val="000000"/>
              </a:solidFill>
              <a:latin typeface="+mj-lt"/>
              <a:ea typeface="+mj-ea"/>
              <a:cs typeface="+mj-cs"/>
            </a:endParaRPr>
          </a:p>
        </p:txBody>
      </p:sp>
      <p:sp>
        <p:nvSpPr>
          <p:cNvPr id="3" name="Rectángulo: esquinas redondeadas 2">
            <a:extLst>
              <a:ext uri="{FF2B5EF4-FFF2-40B4-BE49-F238E27FC236}">
                <a16:creationId xmlns:a16="http://schemas.microsoft.com/office/drawing/2014/main" id="{62D88ADD-55B9-451C-AB65-599ACF496834}"/>
              </a:ext>
            </a:extLst>
          </p:cNvPr>
          <p:cNvSpPr/>
          <p:nvPr/>
        </p:nvSpPr>
        <p:spPr>
          <a:xfrm>
            <a:off x="5266815" y="1981200"/>
            <a:ext cx="6636346" cy="44077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gn="just">
              <a:buFont typeface="Wingdings" panose="05000000000000000000" pitchFamily="2" charset="2"/>
              <a:buChar char="Ø"/>
            </a:pPr>
            <a:r>
              <a:rPr lang="en-US" sz="2000" dirty="0">
                <a:solidFill>
                  <a:schemeClr val="tx1">
                    <a:lumMod val="95000"/>
                    <a:lumOff val="5000"/>
                  </a:schemeClr>
                </a:solidFill>
              </a:rPr>
              <a:t>La </a:t>
            </a:r>
            <a:r>
              <a:rPr lang="en-US" sz="2000" dirty="0" err="1">
                <a:solidFill>
                  <a:schemeClr val="tx1">
                    <a:lumMod val="95000"/>
                    <a:lumOff val="5000"/>
                  </a:schemeClr>
                </a:solidFill>
              </a:rPr>
              <a:t>omisión</a:t>
            </a:r>
            <a:r>
              <a:rPr lang="en-US" sz="2000" dirty="0">
                <a:solidFill>
                  <a:schemeClr val="tx1">
                    <a:lumMod val="95000"/>
                    <a:lumOff val="5000"/>
                  </a:schemeClr>
                </a:solidFill>
              </a:rPr>
              <a:t> de </a:t>
            </a:r>
            <a:r>
              <a:rPr lang="en-US" sz="2000" dirty="0" err="1">
                <a:solidFill>
                  <a:schemeClr val="tx1">
                    <a:lumMod val="95000"/>
                    <a:lumOff val="5000"/>
                  </a:schemeClr>
                </a:solidFill>
              </a:rPr>
              <a:t>determinada</a:t>
            </a:r>
            <a:r>
              <a:rPr lang="en-US" sz="2000" dirty="0">
                <a:solidFill>
                  <a:schemeClr val="tx1">
                    <a:lumMod val="95000"/>
                    <a:lumOff val="5000"/>
                  </a:schemeClr>
                </a:solidFill>
              </a:rPr>
              <a:t> </a:t>
            </a:r>
            <a:r>
              <a:rPr lang="en-US" sz="2000" dirty="0" err="1">
                <a:solidFill>
                  <a:schemeClr val="tx1">
                    <a:lumMod val="95000"/>
                    <a:lumOff val="5000"/>
                  </a:schemeClr>
                </a:solidFill>
              </a:rPr>
              <a:t>información</a:t>
            </a:r>
            <a:r>
              <a:rPr lang="en-US" sz="2000" dirty="0">
                <a:solidFill>
                  <a:schemeClr val="tx1">
                    <a:lumMod val="95000"/>
                    <a:lumOff val="5000"/>
                  </a:schemeClr>
                </a:solidFill>
              </a:rPr>
              <a:t> </a:t>
            </a:r>
            <a:r>
              <a:rPr lang="en-US" sz="2000" dirty="0" err="1">
                <a:solidFill>
                  <a:schemeClr val="tx1">
                    <a:lumMod val="95000"/>
                    <a:lumOff val="5000"/>
                  </a:schemeClr>
                </a:solidFill>
              </a:rPr>
              <a:t>en</a:t>
            </a:r>
            <a:r>
              <a:rPr lang="en-US" sz="2000" dirty="0">
                <a:solidFill>
                  <a:schemeClr val="tx1">
                    <a:lumMod val="95000"/>
                    <a:lumOff val="5000"/>
                  </a:schemeClr>
                </a:solidFill>
              </a:rPr>
              <a:t> </a:t>
            </a:r>
            <a:r>
              <a:rPr lang="en-US" sz="2000" dirty="0" err="1">
                <a:solidFill>
                  <a:schemeClr val="tx1">
                    <a:lumMod val="95000"/>
                    <a:lumOff val="5000"/>
                  </a:schemeClr>
                </a:solidFill>
              </a:rPr>
              <a:t>formatos</a:t>
            </a:r>
            <a:r>
              <a:rPr lang="en-US" sz="2000" dirty="0">
                <a:solidFill>
                  <a:schemeClr val="tx1">
                    <a:lumMod val="95000"/>
                    <a:lumOff val="5000"/>
                  </a:schemeClr>
                </a:solidFill>
              </a:rPr>
              <a:t> y </a:t>
            </a:r>
            <a:r>
              <a:rPr lang="en-US" sz="2000" dirty="0" err="1">
                <a:solidFill>
                  <a:schemeClr val="tx1">
                    <a:lumMod val="95000"/>
                    <a:lumOff val="5000"/>
                  </a:schemeClr>
                </a:solidFill>
              </a:rPr>
              <a:t>declaraciones</a:t>
            </a:r>
            <a:r>
              <a:rPr lang="en-US" sz="2000" dirty="0">
                <a:solidFill>
                  <a:schemeClr val="tx1">
                    <a:lumMod val="95000"/>
                    <a:lumOff val="5000"/>
                  </a:schemeClr>
                </a:solidFill>
              </a:rPr>
              <a:t> </a:t>
            </a:r>
            <a:r>
              <a:rPr lang="en-US" sz="2000" dirty="0" err="1">
                <a:solidFill>
                  <a:schemeClr val="tx1">
                    <a:lumMod val="95000"/>
                    <a:lumOff val="5000"/>
                  </a:schemeClr>
                </a:solidFill>
              </a:rPr>
              <a:t>juradas</a:t>
            </a:r>
            <a:r>
              <a:rPr lang="en-US" sz="2000" dirty="0">
                <a:solidFill>
                  <a:schemeClr val="tx1">
                    <a:lumMod val="95000"/>
                    <a:lumOff val="5000"/>
                  </a:schemeClr>
                </a:solidFill>
              </a:rPr>
              <a:t>, </a:t>
            </a:r>
            <a:r>
              <a:rPr lang="en-US" sz="2000" dirty="0" err="1">
                <a:solidFill>
                  <a:schemeClr val="tx1">
                    <a:lumMod val="95000"/>
                    <a:lumOff val="5000"/>
                  </a:schemeClr>
                </a:solidFill>
              </a:rPr>
              <a:t>distintas</a:t>
            </a:r>
            <a:r>
              <a:rPr lang="en-US" sz="2000" dirty="0">
                <a:solidFill>
                  <a:schemeClr val="tx1">
                    <a:lumMod val="95000"/>
                    <a:lumOff val="5000"/>
                  </a:schemeClr>
                </a:solidFill>
              </a:rPr>
              <a:t> al </a:t>
            </a:r>
            <a:r>
              <a:rPr lang="en-US" sz="2000" dirty="0" err="1">
                <a:solidFill>
                  <a:schemeClr val="tx1">
                    <a:lumMod val="95000"/>
                    <a:lumOff val="5000"/>
                  </a:schemeClr>
                </a:solidFill>
              </a:rPr>
              <a:t>plazo</a:t>
            </a:r>
            <a:r>
              <a:rPr lang="en-US" sz="2000" dirty="0">
                <a:solidFill>
                  <a:schemeClr val="tx1">
                    <a:lumMod val="95000"/>
                    <a:lumOff val="5000"/>
                  </a:schemeClr>
                </a:solidFill>
              </a:rPr>
              <a:t> </a:t>
            </a:r>
            <a:r>
              <a:rPr lang="en-US" sz="2000" dirty="0" err="1">
                <a:solidFill>
                  <a:schemeClr val="tx1">
                    <a:lumMod val="95000"/>
                    <a:lumOff val="5000"/>
                  </a:schemeClr>
                </a:solidFill>
              </a:rPr>
              <a:t>parcial</a:t>
            </a:r>
            <a:r>
              <a:rPr lang="en-US" sz="2000" dirty="0">
                <a:solidFill>
                  <a:schemeClr val="tx1">
                    <a:lumMod val="95000"/>
                    <a:lumOff val="5000"/>
                  </a:schemeClr>
                </a:solidFill>
              </a:rPr>
              <a:t> o total </a:t>
            </a:r>
            <a:r>
              <a:rPr lang="en-US" sz="2000" dirty="0" err="1">
                <a:solidFill>
                  <a:schemeClr val="tx1">
                    <a:lumMod val="95000"/>
                    <a:lumOff val="5000"/>
                  </a:schemeClr>
                </a:solidFill>
              </a:rPr>
              <a:t>ofertado</a:t>
            </a:r>
            <a:r>
              <a:rPr lang="en-US" sz="2000" dirty="0">
                <a:solidFill>
                  <a:schemeClr val="tx1">
                    <a:lumMod val="95000"/>
                    <a:lumOff val="5000"/>
                  </a:schemeClr>
                </a:solidFill>
              </a:rPr>
              <a:t> y al </a:t>
            </a:r>
            <a:r>
              <a:rPr lang="en-US" sz="2000" dirty="0" err="1">
                <a:solidFill>
                  <a:schemeClr val="tx1">
                    <a:lumMod val="95000"/>
                    <a:lumOff val="5000"/>
                  </a:schemeClr>
                </a:solidFill>
              </a:rPr>
              <a:t>precio</a:t>
            </a:r>
            <a:r>
              <a:rPr lang="en-US" sz="2000" dirty="0">
                <a:solidFill>
                  <a:schemeClr val="tx1">
                    <a:lumMod val="95000"/>
                    <a:lumOff val="5000"/>
                  </a:schemeClr>
                </a:solidFill>
              </a:rPr>
              <a:t> u </a:t>
            </a:r>
            <a:r>
              <a:rPr lang="en-US" sz="2000" dirty="0" err="1">
                <a:solidFill>
                  <a:schemeClr val="tx1">
                    <a:lumMod val="95000"/>
                    <a:lumOff val="5000"/>
                  </a:schemeClr>
                </a:solidFill>
              </a:rPr>
              <a:t>oferta</a:t>
            </a:r>
            <a:r>
              <a:rPr lang="en-US" sz="2000" dirty="0">
                <a:solidFill>
                  <a:schemeClr val="tx1">
                    <a:lumMod val="95000"/>
                    <a:lumOff val="5000"/>
                  </a:schemeClr>
                </a:solidFill>
              </a:rPr>
              <a:t> </a:t>
            </a:r>
            <a:r>
              <a:rPr lang="en-US" sz="2000" dirty="0" err="1">
                <a:solidFill>
                  <a:schemeClr val="tx1">
                    <a:lumMod val="95000"/>
                    <a:lumOff val="5000"/>
                  </a:schemeClr>
                </a:solidFill>
              </a:rPr>
              <a:t>económica</a:t>
            </a:r>
            <a:r>
              <a:rPr lang="en-US" sz="2000" dirty="0">
                <a:solidFill>
                  <a:schemeClr val="tx1">
                    <a:lumMod val="95000"/>
                    <a:lumOff val="5000"/>
                  </a:schemeClr>
                </a:solidFill>
              </a:rPr>
              <a:t>;</a:t>
            </a:r>
          </a:p>
          <a:p>
            <a:pPr marL="342900" indent="-342900" algn="just">
              <a:buFont typeface="Wingdings" panose="05000000000000000000" pitchFamily="2" charset="2"/>
              <a:buChar char="Ø"/>
            </a:pPr>
            <a:r>
              <a:rPr lang="en-US" sz="2000" dirty="0">
                <a:solidFill>
                  <a:schemeClr val="tx1">
                    <a:lumMod val="95000"/>
                    <a:lumOff val="5000"/>
                  </a:schemeClr>
                </a:solidFill>
              </a:rPr>
              <a:t> La </a:t>
            </a:r>
            <a:r>
              <a:rPr lang="en-US" sz="2000" dirty="0" err="1">
                <a:solidFill>
                  <a:schemeClr val="tx1">
                    <a:lumMod val="95000"/>
                    <a:lumOff val="5000"/>
                  </a:schemeClr>
                </a:solidFill>
              </a:rPr>
              <a:t>nomenclatura</a:t>
            </a:r>
            <a:r>
              <a:rPr lang="en-US" sz="2000" dirty="0">
                <a:solidFill>
                  <a:schemeClr val="tx1">
                    <a:lumMod val="95000"/>
                    <a:lumOff val="5000"/>
                  </a:schemeClr>
                </a:solidFill>
              </a:rPr>
              <a:t> del </a:t>
            </a:r>
            <a:r>
              <a:rPr lang="en-US" sz="2000" dirty="0" err="1">
                <a:solidFill>
                  <a:schemeClr val="tx1">
                    <a:lumMod val="95000"/>
                    <a:lumOff val="5000"/>
                  </a:schemeClr>
                </a:solidFill>
              </a:rPr>
              <a:t>procedimiento</a:t>
            </a:r>
            <a:r>
              <a:rPr lang="en-US" sz="2000" dirty="0">
                <a:solidFill>
                  <a:schemeClr val="tx1">
                    <a:lumMod val="95000"/>
                    <a:lumOff val="5000"/>
                  </a:schemeClr>
                </a:solidFill>
              </a:rPr>
              <a:t> de </a:t>
            </a:r>
            <a:r>
              <a:rPr lang="en-US" sz="2000" dirty="0" err="1">
                <a:solidFill>
                  <a:schemeClr val="tx1">
                    <a:lumMod val="95000"/>
                    <a:lumOff val="5000"/>
                  </a:schemeClr>
                </a:solidFill>
              </a:rPr>
              <a:t>selección</a:t>
            </a:r>
            <a:r>
              <a:rPr lang="en-US" sz="2000" dirty="0">
                <a:solidFill>
                  <a:schemeClr val="tx1">
                    <a:lumMod val="95000"/>
                    <a:lumOff val="5000"/>
                  </a:schemeClr>
                </a:solidFill>
              </a:rPr>
              <a:t> y </a:t>
            </a:r>
            <a:r>
              <a:rPr lang="en-US" sz="2000" dirty="0" err="1">
                <a:solidFill>
                  <a:schemeClr val="tx1">
                    <a:lumMod val="95000"/>
                    <a:lumOff val="5000"/>
                  </a:schemeClr>
                </a:solidFill>
              </a:rPr>
              <a:t>falta</a:t>
            </a:r>
            <a:r>
              <a:rPr lang="en-US" sz="2000" dirty="0">
                <a:solidFill>
                  <a:schemeClr val="tx1">
                    <a:lumMod val="95000"/>
                    <a:lumOff val="5000"/>
                  </a:schemeClr>
                </a:solidFill>
              </a:rPr>
              <a:t> de </a:t>
            </a:r>
            <a:r>
              <a:rPr lang="en-US" sz="2000" dirty="0" err="1">
                <a:solidFill>
                  <a:schemeClr val="tx1">
                    <a:lumMod val="95000"/>
                    <a:lumOff val="5000"/>
                  </a:schemeClr>
                </a:solidFill>
              </a:rPr>
              <a:t>firma</a:t>
            </a:r>
            <a:r>
              <a:rPr lang="en-US" sz="2000" dirty="0">
                <a:solidFill>
                  <a:schemeClr val="tx1">
                    <a:lumMod val="95000"/>
                    <a:lumOff val="5000"/>
                  </a:schemeClr>
                </a:solidFill>
              </a:rPr>
              <a:t> o </a:t>
            </a:r>
            <a:r>
              <a:rPr lang="en-US" sz="2000" dirty="0" err="1">
                <a:solidFill>
                  <a:schemeClr val="tx1">
                    <a:lumMod val="95000"/>
                    <a:lumOff val="5000"/>
                  </a:schemeClr>
                </a:solidFill>
              </a:rPr>
              <a:t>foliatura</a:t>
            </a:r>
            <a:r>
              <a:rPr lang="en-US" sz="2000" dirty="0">
                <a:solidFill>
                  <a:schemeClr val="tx1">
                    <a:lumMod val="95000"/>
                    <a:lumOff val="5000"/>
                  </a:schemeClr>
                </a:solidFill>
              </a:rPr>
              <a:t> del </a:t>
            </a:r>
            <a:r>
              <a:rPr lang="en-US" sz="2000" dirty="0" err="1">
                <a:solidFill>
                  <a:schemeClr val="tx1">
                    <a:lumMod val="95000"/>
                    <a:lumOff val="5000"/>
                  </a:schemeClr>
                </a:solidFill>
              </a:rPr>
              <a:t>postor</a:t>
            </a:r>
            <a:r>
              <a:rPr lang="en-US" sz="2000" dirty="0">
                <a:solidFill>
                  <a:schemeClr val="tx1">
                    <a:lumMod val="95000"/>
                    <a:lumOff val="5000"/>
                  </a:schemeClr>
                </a:solidFill>
              </a:rPr>
              <a:t> o </a:t>
            </a:r>
            <a:r>
              <a:rPr lang="en-US" sz="2000" dirty="0" err="1">
                <a:solidFill>
                  <a:schemeClr val="tx1">
                    <a:lumMod val="95000"/>
                    <a:lumOff val="5000"/>
                  </a:schemeClr>
                </a:solidFill>
              </a:rPr>
              <a:t>su</a:t>
            </a:r>
            <a:r>
              <a:rPr lang="en-US" sz="2000" dirty="0">
                <a:solidFill>
                  <a:schemeClr val="tx1">
                    <a:lumMod val="95000"/>
                    <a:lumOff val="5000"/>
                  </a:schemeClr>
                </a:solidFill>
              </a:rPr>
              <a:t> </a:t>
            </a:r>
            <a:r>
              <a:rPr lang="en-US" sz="2000" dirty="0" err="1">
                <a:solidFill>
                  <a:schemeClr val="tx1">
                    <a:lumMod val="95000"/>
                    <a:lumOff val="5000"/>
                  </a:schemeClr>
                </a:solidFill>
              </a:rPr>
              <a:t>representante</a:t>
            </a:r>
            <a:r>
              <a:rPr lang="en-US" sz="2000" dirty="0">
                <a:solidFill>
                  <a:schemeClr val="tx1">
                    <a:lumMod val="95000"/>
                    <a:lumOff val="5000"/>
                  </a:schemeClr>
                </a:solidFill>
              </a:rPr>
              <a:t>;</a:t>
            </a:r>
          </a:p>
          <a:p>
            <a:pPr marL="342900" indent="-342900" algn="just">
              <a:buFont typeface="Wingdings" panose="05000000000000000000" pitchFamily="2" charset="2"/>
              <a:buChar char="Ø"/>
            </a:pPr>
            <a:r>
              <a:rPr lang="en-US" sz="2000" dirty="0">
                <a:solidFill>
                  <a:schemeClr val="tx1">
                    <a:lumMod val="95000"/>
                    <a:lumOff val="5000"/>
                  </a:schemeClr>
                </a:solidFill>
              </a:rPr>
              <a:t>La </a:t>
            </a:r>
            <a:r>
              <a:rPr lang="en-US" sz="2000" dirty="0" err="1">
                <a:solidFill>
                  <a:schemeClr val="tx1">
                    <a:lumMod val="95000"/>
                    <a:lumOff val="5000"/>
                  </a:schemeClr>
                </a:solidFill>
              </a:rPr>
              <a:t>legalización</a:t>
            </a:r>
            <a:r>
              <a:rPr lang="en-US" sz="2000" dirty="0">
                <a:solidFill>
                  <a:schemeClr val="tx1">
                    <a:lumMod val="95000"/>
                    <a:lumOff val="5000"/>
                  </a:schemeClr>
                </a:solidFill>
              </a:rPr>
              <a:t> notarial de </a:t>
            </a:r>
            <a:r>
              <a:rPr lang="en-US" sz="2000" dirty="0" err="1">
                <a:solidFill>
                  <a:schemeClr val="tx1">
                    <a:lumMod val="95000"/>
                    <a:lumOff val="5000"/>
                  </a:schemeClr>
                </a:solidFill>
              </a:rPr>
              <a:t>alguna</a:t>
            </a:r>
            <a:r>
              <a:rPr lang="en-US" sz="2000" dirty="0">
                <a:solidFill>
                  <a:schemeClr val="tx1">
                    <a:lumMod val="95000"/>
                    <a:lumOff val="5000"/>
                  </a:schemeClr>
                </a:solidFill>
              </a:rPr>
              <a:t> </a:t>
            </a:r>
            <a:r>
              <a:rPr lang="en-US" sz="2000" dirty="0" err="1">
                <a:solidFill>
                  <a:schemeClr val="tx1">
                    <a:lumMod val="95000"/>
                    <a:lumOff val="5000"/>
                  </a:schemeClr>
                </a:solidFill>
              </a:rPr>
              <a:t>firma</a:t>
            </a:r>
            <a:r>
              <a:rPr lang="en-US" sz="2000" dirty="0">
                <a:solidFill>
                  <a:schemeClr val="tx1">
                    <a:lumMod val="95000"/>
                    <a:lumOff val="5000"/>
                  </a:schemeClr>
                </a:solidFill>
              </a:rPr>
              <a:t>. </a:t>
            </a:r>
            <a:r>
              <a:rPr lang="en-US" sz="2000" dirty="0" err="1">
                <a:solidFill>
                  <a:schemeClr val="tx1">
                    <a:lumMod val="95000"/>
                    <a:lumOff val="5000"/>
                  </a:schemeClr>
                </a:solidFill>
              </a:rPr>
              <a:t>Cuando</a:t>
            </a:r>
            <a:r>
              <a:rPr lang="en-US" sz="2000" dirty="0">
                <a:solidFill>
                  <a:schemeClr val="tx1">
                    <a:lumMod val="95000"/>
                    <a:lumOff val="5000"/>
                  </a:schemeClr>
                </a:solidFill>
              </a:rPr>
              <a:t> </a:t>
            </a:r>
            <a:r>
              <a:rPr lang="en-US" sz="2000" dirty="0" err="1">
                <a:solidFill>
                  <a:schemeClr val="tx1">
                    <a:lumMod val="95000"/>
                    <a:lumOff val="5000"/>
                  </a:schemeClr>
                </a:solidFill>
              </a:rPr>
              <a:t>el</a:t>
            </a:r>
            <a:r>
              <a:rPr lang="en-US" sz="2000" dirty="0">
                <a:solidFill>
                  <a:schemeClr val="tx1">
                    <a:lumMod val="95000"/>
                    <a:lumOff val="5000"/>
                  </a:schemeClr>
                </a:solidFill>
              </a:rPr>
              <a:t> </a:t>
            </a:r>
            <a:r>
              <a:rPr lang="en-US" sz="2000" dirty="0" err="1">
                <a:solidFill>
                  <a:schemeClr val="tx1">
                    <a:lumMod val="95000"/>
                    <a:lumOff val="5000"/>
                  </a:schemeClr>
                </a:solidFill>
              </a:rPr>
              <a:t>contenido</a:t>
            </a:r>
            <a:r>
              <a:rPr lang="en-US" sz="2000" dirty="0">
                <a:solidFill>
                  <a:schemeClr val="tx1">
                    <a:lumMod val="95000"/>
                    <a:lumOff val="5000"/>
                  </a:schemeClr>
                </a:solidFill>
              </a:rPr>
              <a:t> del </a:t>
            </a:r>
            <a:r>
              <a:rPr lang="en-US" sz="2000" dirty="0" err="1">
                <a:solidFill>
                  <a:schemeClr val="tx1">
                    <a:lumMod val="95000"/>
                    <a:lumOff val="5000"/>
                  </a:schemeClr>
                </a:solidFill>
              </a:rPr>
              <a:t>documento</a:t>
            </a:r>
            <a:r>
              <a:rPr lang="en-US" sz="2000" dirty="0">
                <a:solidFill>
                  <a:schemeClr val="tx1">
                    <a:lumMod val="95000"/>
                    <a:lumOff val="5000"/>
                  </a:schemeClr>
                </a:solidFill>
              </a:rPr>
              <a:t> con la </a:t>
            </a:r>
            <a:r>
              <a:rPr lang="en-US" sz="2000" dirty="0" err="1">
                <a:solidFill>
                  <a:schemeClr val="tx1">
                    <a:lumMod val="95000"/>
                    <a:lumOff val="5000"/>
                  </a:schemeClr>
                </a:solidFill>
              </a:rPr>
              <a:t>firma</a:t>
            </a:r>
            <a:r>
              <a:rPr lang="en-US" sz="2000" dirty="0">
                <a:solidFill>
                  <a:schemeClr val="tx1">
                    <a:lumMod val="95000"/>
                    <a:lumOff val="5000"/>
                  </a:schemeClr>
                </a:solidFill>
              </a:rPr>
              <a:t> </a:t>
            </a:r>
            <a:r>
              <a:rPr lang="en-US" sz="2000" dirty="0" err="1">
                <a:solidFill>
                  <a:schemeClr val="tx1">
                    <a:lumMod val="95000"/>
                    <a:lumOff val="5000"/>
                  </a:schemeClr>
                </a:solidFill>
              </a:rPr>
              <a:t>legalizada</a:t>
            </a:r>
            <a:r>
              <a:rPr lang="en-US" sz="2000" dirty="0">
                <a:solidFill>
                  <a:schemeClr val="tx1">
                    <a:lumMod val="95000"/>
                    <a:lumOff val="5000"/>
                  </a:schemeClr>
                </a:solidFill>
              </a:rPr>
              <a:t> que se </a:t>
            </a:r>
            <a:r>
              <a:rPr lang="en-US" sz="2000" dirty="0" err="1">
                <a:solidFill>
                  <a:schemeClr val="tx1">
                    <a:lumMod val="95000"/>
                    <a:lumOff val="5000"/>
                  </a:schemeClr>
                </a:solidFill>
              </a:rPr>
              <a:t>presente</a:t>
            </a:r>
            <a:r>
              <a:rPr lang="en-US" sz="2000" dirty="0">
                <a:solidFill>
                  <a:schemeClr val="tx1">
                    <a:lumMod val="95000"/>
                    <a:lumOff val="5000"/>
                  </a:schemeClr>
                </a:solidFill>
              </a:rPr>
              <a:t> coincide con </a:t>
            </a:r>
            <a:r>
              <a:rPr lang="en-US" sz="2000" dirty="0" err="1">
                <a:solidFill>
                  <a:schemeClr val="tx1">
                    <a:lumMod val="95000"/>
                    <a:lumOff val="5000"/>
                  </a:schemeClr>
                </a:solidFill>
              </a:rPr>
              <a:t>el</a:t>
            </a:r>
            <a:r>
              <a:rPr lang="en-US" sz="2000" dirty="0">
                <a:solidFill>
                  <a:schemeClr val="tx1">
                    <a:lumMod val="95000"/>
                    <a:lumOff val="5000"/>
                  </a:schemeClr>
                </a:solidFill>
              </a:rPr>
              <a:t> </a:t>
            </a:r>
            <a:r>
              <a:rPr lang="en-US" sz="2000" dirty="0" err="1">
                <a:solidFill>
                  <a:schemeClr val="tx1">
                    <a:lumMod val="95000"/>
                    <a:lumOff val="5000"/>
                  </a:schemeClr>
                </a:solidFill>
              </a:rPr>
              <a:t>contenido</a:t>
            </a:r>
            <a:r>
              <a:rPr lang="en-US" sz="2000" dirty="0">
                <a:solidFill>
                  <a:schemeClr val="tx1">
                    <a:lumMod val="95000"/>
                    <a:lumOff val="5000"/>
                  </a:schemeClr>
                </a:solidFill>
              </a:rPr>
              <a:t> del </a:t>
            </a:r>
            <a:r>
              <a:rPr lang="en-US" sz="2000" dirty="0" err="1">
                <a:solidFill>
                  <a:schemeClr val="tx1">
                    <a:lumMod val="95000"/>
                    <a:lumOff val="5000"/>
                  </a:schemeClr>
                </a:solidFill>
              </a:rPr>
              <a:t>documento</a:t>
            </a:r>
            <a:r>
              <a:rPr lang="en-US" sz="2000" dirty="0">
                <a:solidFill>
                  <a:schemeClr val="tx1">
                    <a:lumMod val="95000"/>
                    <a:lumOff val="5000"/>
                  </a:schemeClr>
                </a:solidFill>
              </a:rPr>
              <a:t> sin </a:t>
            </a:r>
            <a:r>
              <a:rPr lang="en-US" sz="2000" dirty="0" err="1">
                <a:solidFill>
                  <a:schemeClr val="tx1">
                    <a:lumMod val="95000"/>
                    <a:lumOff val="5000"/>
                  </a:schemeClr>
                </a:solidFill>
              </a:rPr>
              <a:t>legalización</a:t>
            </a:r>
            <a:r>
              <a:rPr lang="en-US" sz="2000" dirty="0">
                <a:solidFill>
                  <a:schemeClr val="tx1">
                    <a:lumMod val="95000"/>
                    <a:lumOff val="5000"/>
                  </a:schemeClr>
                </a:solidFill>
              </a:rPr>
              <a:t> que </a:t>
            </a:r>
            <a:r>
              <a:rPr lang="en-US" sz="2000" dirty="0" err="1">
                <a:solidFill>
                  <a:schemeClr val="tx1">
                    <a:lumMod val="95000"/>
                    <a:lumOff val="5000"/>
                  </a:schemeClr>
                </a:solidFill>
              </a:rPr>
              <a:t>obra</a:t>
            </a:r>
            <a:r>
              <a:rPr lang="en-US" sz="2000" dirty="0">
                <a:solidFill>
                  <a:schemeClr val="tx1">
                    <a:lumMod val="95000"/>
                    <a:lumOff val="5000"/>
                  </a:schemeClr>
                </a:solidFill>
              </a:rPr>
              <a:t> </a:t>
            </a:r>
            <a:r>
              <a:rPr lang="en-US" sz="2000" dirty="0" err="1">
                <a:solidFill>
                  <a:schemeClr val="tx1">
                    <a:lumMod val="95000"/>
                    <a:lumOff val="5000"/>
                  </a:schemeClr>
                </a:solidFill>
              </a:rPr>
              <a:t>en</a:t>
            </a:r>
            <a:r>
              <a:rPr lang="en-US" sz="2000" dirty="0">
                <a:solidFill>
                  <a:schemeClr val="tx1">
                    <a:lumMod val="95000"/>
                    <a:lumOff val="5000"/>
                  </a:schemeClr>
                </a:solidFill>
              </a:rPr>
              <a:t> la </a:t>
            </a:r>
            <a:r>
              <a:rPr lang="en-US" sz="2000" dirty="0" err="1">
                <a:solidFill>
                  <a:schemeClr val="tx1">
                    <a:lumMod val="95000"/>
                    <a:lumOff val="5000"/>
                  </a:schemeClr>
                </a:solidFill>
              </a:rPr>
              <a:t>oferta</a:t>
            </a:r>
            <a:r>
              <a:rPr lang="en-US" sz="2000" dirty="0">
                <a:solidFill>
                  <a:schemeClr val="tx1">
                    <a:lumMod val="95000"/>
                    <a:lumOff val="5000"/>
                  </a:schemeClr>
                </a:solidFill>
              </a:rPr>
              <a:t>;</a:t>
            </a:r>
          </a:p>
          <a:p>
            <a:pPr marL="342900" indent="-342900" algn="just">
              <a:buFont typeface="Wingdings" panose="05000000000000000000" pitchFamily="2" charset="2"/>
              <a:buChar char="Ø"/>
            </a:pPr>
            <a:r>
              <a:rPr lang="en-US" sz="2000" dirty="0">
                <a:solidFill>
                  <a:schemeClr val="tx1">
                    <a:lumMod val="95000"/>
                    <a:lumOff val="5000"/>
                  </a:schemeClr>
                </a:solidFill>
              </a:rPr>
              <a:t>La </a:t>
            </a:r>
            <a:r>
              <a:rPr lang="en-US" sz="2000" dirty="0" err="1">
                <a:solidFill>
                  <a:schemeClr val="tx1">
                    <a:lumMod val="95000"/>
                    <a:lumOff val="5000"/>
                  </a:schemeClr>
                </a:solidFill>
              </a:rPr>
              <a:t>traducción</a:t>
            </a:r>
            <a:r>
              <a:rPr lang="en-US" sz="2000" dirty="0">
                <a:solidFill>
                  <a:schemeClr val="tx1">
                    <a:lumMod val="95000"/>
                    <a:lumOff val="5000"/>
                  </a:schemeClr>
                </a:solidFill>
              </a:rPr>
              <a:t> de </a:t>
            </a:r>
            <a:r>
              <a:rPr lang="en-US" sz="2000" dirty="0" err="1">
                <a:solidFill>
                  <a:schemeClr val="tx1">
                    <a:lumMod val="95000"/>
                    <a:lumOff val="5000"/>
                  </a:schemeClr>
                </a:solidFill>
              </a:rPr>
              <a:t>acuerdo</a:t>
            </a:r>
            <a:r>
              <a:rPr lang="en-US" sz="2000" dirty="0">
                <a:solidFill>
                  <a:schemeClr val="tx1">
                    <a:lumMod val="95000"/>
                    <a:lumOff val="5000"/>
                  </a:schemeClr>
                </a:solidFill>
              </a:rPr>
              <a:t> a lo </a:t>
            </a:r>
            <a:r>
              <a:rPr lang="en-US" sz="2000" dirty="0" err="1">
                <a:solidFill>
                  <a:schemeClr val="tx1">
                    <a:lumMod val="95000"/>
                    <a:lumOff val="5000"/>
                  </a:schemeClr>
                </a:solidFill>
              </a:rPr>
              <a:t>previsto</a:t>
            </a:r>
            <a:r>
              <a:rPr lang="en-US" sz="2000" dirty="0">
                <a:solidFill>
                  <a:schemeClr val="tx1">
                    <a:lumMod val="95000"/>
                    <a:lumOff val="5000"/>
                  </a:schemeClr>
                </a:solidFill>
              </a:rPr>
              <a:t> </a:t>
            </a:r>
            <a:r>
              <a:rPr lang="en-US" sz="2000" dirty="0" err="1">
                <a:solidFill>
                  <a:schemeClr val="tx1">
                    <a:lumMod val="95000"/>
                    <a:lumOff val="5000"/>
                  </a:schemeClr>
                </a:solidFill>
              </a:rPr>
              <a:t>en</a:t>
            </a:r>
            <a:r>
              <a:rPr lang="en-US" sz="2000" dirty="0">
                <a:solidFill>
                  <a:schemeClr val="tx1">
                    <a:lumMod val="95000"/>
                    <a:lumOff val="5000"/>
                  </a:schemeClr>
                </a:solidFill>
              </a:rPr>
              <a:t> </a:t>
            </a:r>
            <a:r>
              <a:rPr lang="en-US" sz="2000" dirty="0" err="1">
                <a:solidFill>
                  <a:schemeClr val="tx1">
                    <a:lumMod val="95000"/>
                    <a:lumOff val="5000"/>
                  </a:schemeClr>
                </a:solidFill>
              </a:rPr>
              <a:t>el</a:t>
            </a:r>
            <a:r>
              <a:rPr lang="en-US" sz="2000" dirty="0">
                <a:solidFill>
                  <a:schemeClr val="tx1">
                    <a:lumMod val="95000"/>
                    <a:lumOff val="5000"/>
                  </a:schemeClr>
                </a:solidFill>
              </a:rPr>
              <a:t> </a:t>
            </a:r>
            <a:r>
              <a:rPr lang="en-US" sz="2000" dirty="0" err="1">
                <a:solidFill>
                  <a:schemeClr val="tx1">
                    <a:lumMod val="95000"/>
                    <a:lumOff val="5000"/>
                  </a:schemeClr>
                </a:solidFill>
              </a:rPr>
              <a:t>artículo</a:t>
            </a:r>
            <a:r>
              <a:rPr lang="en-US" sz="2000" dirty="0">
                <a:solidFill>
                  <a:schemeClr val="tx1">
                    <a:lumMod val="95000"/>
                    <a:lumOff val="5000"/>
                  </a:schemeClr>
                </a:solidFill>
              </a:rPr>
              <a:t> 59, </a:t>
            </a:r>
            <a:r>
              <a:rPr lang="en-US" sz="2000" dirty="0" err="1">
                <a:solidFill>
                  <a:schemeClr val="tx1">
                    <a:lumMod val="95000"/>
                    <a:lumOff val="5000"/>
                  </a:schemeClr>
                </a:solidFill>
              </a:rPr>
              <a:t>en</a:t>
            </a:r>
            <a:r>
              <a:rPr lang="en-US" sz="2000" dirty="0">
                <a:solidFill>
                  <a:schemeClr val="tx1">
                    <a:lumMod val="95000"/>
                    <a:lumOff val="5000"/>
                  </a:schemeClr>
                </a:solidFill>
              </a:rPr>
              <a:t> tanto se </a:t>
            </a:r>
            <a:r>
              <a:rPr lang="en-US" sz="2000" dirty="0" err="1">
                <a:solidFill>
                  <a:schemeClr val="tx1">
                    <a:lumMod val="95000"/>
                    <a:lumOff val="5000"/>
                  </a:schemeClr>
                </a:solidFill>
              </a:rPr>
              <a:t>haya</a:t>
            </a:r>
            <a:r>
              <a:rPr lang="en-US" sz="2000" dirty="0">
                <a:solidFill>
                  <a:schemeClr val="tx1">
                    <a:lumMod val="95000"/>
                    <a:lumOff val="5000"/>
                  </a:schemeClr>
                </a:solidFill>
              </a:rPr>
              <a:t> </a:t>
            </a:r>
            <a:r>
              <a:rPr lang="en-US" sz="2000" dirty="0" err="1">
                <a:solidFill>
                  <a:schemeClr val="tx1">
                    <a:lumMod val="95000"/>
                    <a:lumOff val="5000"/>
                  </a:schemeClr>
                </a:solidFill>
              </a:rPr>
              <a:t>presentado</a:t>
            </a:r>
            <a:r>
              <a:rPr lang="en-US" sz="2000" dirty="0">
                <a:solidFill>
                  <a:schemeClr val="tx1">
                    <a:lumMod val="95000"/>
                    <a:lumOff val="5000"/>
                  </a:schemeClr>
                </a:solidFill>
              </a:rPr>
              <a:t> </a:t>
            </a:r>
            <a:r>
              <a:rPr lang="en-US" sz="2000" dirty="0" err="1">
                <a:solidFill>
                  <a:schemeClr val="tx1">
                    <a:lumMod val="95000"/>
                    <a:lumOff val="5000"/>
                  </a:schemeClr>
                </a:solidFill>
              </a:rPr>
              <a:t>el</a:t>
            </a:r>
            <a:r>
              <a:rPr lang="en-US" sz="2000" dirty="0">
                <a:solidFill>
                  <a:schemeClr val="tx1">
                    <a:lumMod val="95000"/>
                    <a:lumOff val="5000"/>
                  </a:schemeClr>
                </a:solidFill>
              </a:rPr>
              <a:t> </a:t>
            </a:r>
            <a:r>
              <a:rPr lang="en-US" sz="2000" dirty="0" err="1">
                <a:solidFill>
                  <a:schemeClr val="tx1">
                    <a:lumMod val="95000"/>
                    <a:lumOff val="5000"/>
                  </a:schemeClr>
                </a:solidFill>
              </a:rPr>
              <a:t>documento</a:t>
            </a:r>
            <a:r>
              <a:rPr lang="en-US" sz="2000" dirty="0">
                <a:solidFill>
                  <a:schemeClr val="tx1">
                    <a:lumMod val="95000"/>
                    <a:lumOff val="5000"/>
                  </a:schemeClr>
                </a:solidFill>
              </a:rPr>
              <a:t> </a:t>
            </a:r>
            <a:r>
              <a:rPr lang="en-US" sz="2000" dirty="0" err="1">
                <a:solidFill>
                  <a:schemeClr val="tx1">
                    <a:lumMod val="95000"/>
                    <a:lumOff val="5000"/>
                  </a:schemeClr>
                </a:solidFill>
              </a:rPr>
              <a:t>objeto</a:t>
            </a:r>
            <a:r>
              <a:rPr lang="en-US" sz="2000" dirty="0">
                <a:solidFill>
                  <a:schemeClr val="tx1">
                    <a:lumMod val="95000"/>
                    <a:lumOff val="5000"/>
                  </a:schemeClr>
                </a:solidFill>
              </a:rPr>
              <a:t> de </a:t>
            </a:r>
            <a:r>
              <a:rPr lang="en-US" sz="2000" dirty="0" err="1">
                <a:solidFill>
                  <a:schemeClr val="tx1">
                    <a:lumMod val="95000"/>
                    <a:lumOff val="5000"/>
                  </a:schemeClr>
                </a:solidFill>
              </a:rPr>
              <a:t>traducción</a:t>
            </a:r>
            <a:endParaRPr lang="en-US" sz="2000" dirty="0">
              <a:solidFill>
                <a:schemeClr val="tx1">
                  <a:lumMod val="95000"/>
                  <a:lumOff val="5000"/>
                </a:schemeClr>
              </a:solidFill>
            </a:endParaRPr>
          </a:p>
        </p:txBody>
      </p:sp>
      <p:pic>
        <p:nvPicPr>
          <p:cNvPr id="5" name="Imagen 4">
            <a:extLst>
              <a:ext uri="{FF2B5EF4-FFF2-40B4-BE49-F238E27FC236}">
                <a16:creationId xmlns:a16="http://schemas.microsoft.com/office/drawing/2014/main" id="{4F8ADCED-1D6B-D0B3-93B0-878601B833FF}"/>
              </a:ext>
            </a:extLst>
          </p:cNvPr>
          <p:cNvPicPr>
            <a:picLocks noChangeAspect="1"/>
          </p:cNvPicPr>
          <p:nvPr/>
        </p:nvPicPr>
        <p:blipFill>
          <a:blip r:embed="rId2"/>
          <a:stretch>
            <a:fillRect/>
          </a:stretch>
        </p:blipFill>
        <p:spPr>
          <a:xfrm>
            <a:off x="0" y="1447800"/>
            <a:ext cx="4419600" cy="4797265"/>
          </a:xfrm>
          <a:prstGeom prst="rect">
            <a:avLst/>
          </a:prstGeom>
        </p:spPr>
      </p:pic>
    </p:spTree>
    <p:extLst>
      <p:ext uri="{BB962C8B-B14F-4D97-AF65-F5344CB8AC3E}">
        <p14:creationId xmlns:p14="http://schemas.microsoft.com/office/powerpoint/2010/main" val="2262570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F8F28-5A79-40AC-8A53-D4A247FDA4FF}"/>
              </a:ext>
            </a:extLst>
          </p:cNvPr>
          <p:cNvSpPr txBox="1">
            <a:spLocks/>
          </p:cNvSpPr>
          <p:nvPr/>
        </p:nvSpPr>
        <p:spPr>
          <a:xfrm>
            <a:off x="2651605" y="360724"/>
            <a:ext cx="6193255"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u="sng" dirty="0"/>
              <a:t>CONCEPTOS PRELIMINARES:</a:t>
            </a:r>
          </a:p>
          <a:p>
            <a:pPr algn="ctr"/>
            <a:r>
              <a:rPr lang="es-ES" sz="4000" u="sng" dirty="0"/>
              <a:t>Subsanación de Ofertas</a:t>
            </a:r>
            <a:br>
              <a:rPr lang="es-PE" dirty="0"/>
            </a:br>
            <a:endParaRPr lang="es-ES" dirty="0"/>
          </a:p>
        </p:txBody>
      </p:sp>
      <p:sp>
        <p:nvSpPr>
          <p:cNvPr id="7" name="Rectángulo: esquinas redondeadas 6">
            <a:extLst>
              <a:ext uri="{FF2B5EF4-FFF2-40B4-BE49-F238E27FC236}">
                <a16:creationId xmlns:a16="http://schemas.microsoft.com/office/drawing/2014/main" id="{2AEB8CA1-A483-4110-9BEE-BB128F01DF91}"/>
              </a:ext>
            </a:extLst>
          </p:cNvPr>
          <p:cNvSpPr/>
          <p:nvPr/>
        </p:nvSpPr>
        <p:spPr>
          <a:xfrm>
            <a:off x="2651605" y="1670385"/>
            <a:ext cx="5912706" cy="4826891"/>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gn="just">
              <a:buFont typeface="Wingdings" panose="05000000000000000000" pitchFamily="2" charset="2"/>
              <a:buChar char="Ø"/>
            </a:pPr>
            <a:r>
              <a:rPr lang="es-ES" sz="2000" dirty="0">
                <a:solidFill>
                  <a:schemeClr val="tx1">
                    <a:lumMod val="95000"/>
                    <a:lumOff val="5000"/>
                  </a:schemeClr>
                </a:solidFill>
              </a:rPr>
              <a:t>Los referidos a las fechas de emisión o denominaciones de las constancias o certificados emitidos por Entidades públicas;</a:t>
            </a:r>
          </a:p>
          <a:p>
            <a:pPr marL="342900" indent="-342900" algn="just">
              <a:buFont typeface="Wingdings" panose="05000000000000000000" pitchFamily="2" charset="2"/>
              <a:buChar char="Ø"/>
            </a:pPr>
            <a:r>
              <a:rPr lang="es-PE" sz="2000" dirty="0">
                <a:solidFill>
                  <a:schemeClr val="tx1">
                    <a:lumMod val="95000"/>
                    <a:lumOff val="5000"/>
                  </a:schemeClr>
                </a:solidFill>
              </a:rPr>
              <a:t>Los referidos a las divergencias, en la información contenida en uno o varios documentos, siempre que las circunstancias materia de acreditación existiera al momento de la presentación de la oferta;</a:t>
            </a:r>
          </a:p>
          <a:p>
            <a:pPr marL="342900" indent="-342900" algn="just">
              <a:buFont typeface="Wingdings" panose="05000000000000000000" pitchFamily="2" charset="2"/>
              <a:buChar char="Ø"/>
            </a:pPr>
            <a:r>
              <a:rPr lang="es-PE" sz="2000" dirty="0">
                <a:solidFill>
                  <a:schemeClr val="tx1">
                    <a:lumMod val="95000"/>
                    <a:lumOff val="5000"/>
                  </a:schemeClr>
                </a:solidFill>
              </a:rPr>
              <a:t>Los errores u omisiones contenidos en documentos emitidos por Entidad pública o un privado ejerciendo función pública;</a:t>
            </a:r>
          </a:p>
          <a:p>
            <a:pPr marL="342900" indent="-342900" algn="just">
              <a:buFont typeface="Wingdings" panose="05000000000000000000" pitchFamily="2" charset="2"/>
              <a:buChar char="Ø"/>
            </a:pPr>
            <a:r>
              <a:rPr lang="es-PE" sz="2000" dirty="0">
                <a:solidFill>
                  <a:schemeClr val="tx1">
                    <a:lumMod val="95000"/>
                    <a:lumOff val="5000"/>
                  </a:schemeClr>
                </a:solidFill>
              </a:rPr>
              <a:t>La no presentación de documentos emitidos por Entidad Pública o un privado ejerciendo función pública.</a:t>
            </a:r>
            <a:endParaRPr lang="es-ES" sz="2000" dirty="0">
              <a:solidFill>
                <a:schemeClr val="tx1">
                  <a:lumMod val="95000"/>
                  <a:lumOff val="5000"/>
                </a:schemeClr>
              </a:solidFill>
            </a:endParaRPr>
          </a:p>
        </p:txBody>
      </p:sp>
    </p:spTree>
    <p:extLst>
      <p:ext uri="{BB962C8B-B14F-4D97-AF65-F5344CB8AC3E}">
        <p14:creationId xmlns:p14="http://schemas.microsoft.com/office/powerpoint/2010/main" val="1192685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F8F28-5A79-40AC-8A53-D4A247FDA4FF}"/>
              </a:ext>
            </a:extLst>
          </p:cNvPr>
          <p:cNvSpPr txBox="1">
            <a:spLocks/>
          </p:cNvSpPr>
          <p:nvPr/>
        </p:nvSpPr>
        <p:spPr>
          <a:xfrm>
            <a:off x="2338972" y="360724"/>
            <a:ext cx="6193255"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u="sng" dirty="0"/>
              <a:t>CONCEPTOS PRELIMINARES:</a:t>
            </a:r>
          </a:p>
          <a:p>
            <a:pPr algn="ctr"/>
            <a:r>
              <a:rPr lang="es-ES" sz="4000" u="sng" dirty="0"/>
              <a:t>Subsanación de Ofertas</a:t>
            </a:r>
            <a:br>
              <a:rPr lang="es-PE" dirty="0"/>
            </a:br>
            <a:endParaRPr lang="es-ES" dirty="0"/>
          </a:p>
        </p:txBody>
      </p:sp>
      <p:sp>
        <p:nvSpPr>
          <p:cNvPr id="5" name="Rectángulo: esquinas redondeadas 4">
            <a:extLst>
              <a:ext uri="{FF2B5EF4-FFF2-40B4-BE49-F238E27FC236}">
                <a16:creationId xmlns:a16="http://schemas.microsoft.com/office/drawing/2014/main" id="{237FD92F-38D3-4C60-821B-CFE696C3EAE9}"/>
              </a:ext>
            </a:extLst>
          </p:cNvPr>
          <p:cNvSpPr/>
          <p:nvPr/>
        </p:nvSpPr>
        <p:spPr>
          <a:xfrm>
            <a:off x="2479246" y="2352398"/>
            <a:ext cx="5912706" cy="40967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gn="just">
              <a:buFont typeface="Wingdings" panose="05000000000000000000" pitchFamily="2" charset="2"/>
              <a:buChar char="Ø"/>
            </a:pPr>
            <a:r>
              <a:rPr lang="es-PE" sz="2000" dirty="0">
                <a:solidFill>
                  <a:schemeClr val="tx1">
                    <a:lumMod val="95000"/>
                    <a:lumOff val="5000"/>
                  </a:schemeClr>
                </a:solidFill>
              </a:rPr>
              <a:t>Plazo: máximo 3 días hábiles.</a:t>
            </a:r>
          </a:p>
          <a:p>
            <a:pPr marL="342900" indent="-342900" algn="just">
              <a:buFont typeface="Wingdings" panose="05000000000000000000" pitchFamily="2" charset="2"/>
              <a:buChar char="Ø"/>
            </a:pPr>
            <a:r>
              <a:rPr lang="es-PE" sz="2000" dirty="0">
                <a:solidFill>
                  <a:schemeClr val="tx1">
                    <a:lumMod val="95000"/>
                    <a:lumOff val="5000"/>
                  </a:schemeClr>
                </a:solidFill>
              </a:rPr>
              <a:t>Se dispone que la presentación de subsanaciones se realiza a través del SEACE. Dicha disposición se implementa de manera progresiva.</a:t>
            </a:r>
          </a:p>
          <a:p>
            <a:pPr marL="342900" indent="-342900" algn="just">
              <a:buFont typeface="Wingdings" panose="05000000000000000000" pitchFamily="2" charset="2"/>
              <a:buChar char="Ø"/>
            </a:pPr>
            <a:r>
              <a:rPr lang="es-PE" sz="2000" dirty="0">
                <a:solidFill>
                  <a:schemeClr val="tx1">
                    <a:lumMod val="95000"/>
                    <a:lumOff val="5000"/>
                  </a:schemeClr>
                </a:solidFill>
              </a:rPr>
              <a:t>Oferta económica, solo rúbrica y foliación </a:t>
            </a:r>
          </a:p>
          <a:p>
            <a:pPr marL="342900" indent="-342900" algn="just">
              <a:buFont typeface="Wingdings" panose="05000000000000000000" pitchFamily="2" charset="2"/>
              <a:buChar char="Ø"/>
            </a:pPr>
            <a:r>
              <a:rPr lang="es-PE" sz="2000" dirty="0">
                <a:solidFill>
                  <a:schemeClr val="tx1">
                    <a:lumMod val="95000"/>
                    <a:lumOff val="5000"/>
                  </a:schemeClr>
                </a:solidFill>
              </a:rPr>
              <a:t>La falta de firma en la oferta económica no es subsanable. </a:t>
            </a:r>
          </a:p>
          <a:p>
            <a:pPr marL="342900" indent="-342900" algn="just">
              <a:buFont typeface="Wingdings" panose="05000000000000000000" pitchFamily="2" charset="2"/>
              <a:buChar char="Ø"/>
            </a:pPr>
            <a:r>
              <a:rPr lang="es-PE" sz="2000" dirty="0">
                <a:solidFill>
                  <a:schemeClr val="tx1">
                    <a:lumMod val="95000"/>
                    <a:lumOff val="5000"/>
                  </a:schemeClr>
                </a:solidFill>
              </a:rPr>
              <a:t>Divergencia entre precio cotizado en números y letras, prevalece este último </a:t>
            </a:r>
          </a:p>
          <a:p>
            <a:pPr marL="342900" indent="-342900" algn="just">
              <a:buFont typeface="Wingdings" panose="05000000000000000000" pitchFamily="2" charset="2"/>
              <a:buChar char="Ø"/>
            </a:pPr>
            <a:r>
              <a:rPr lang="es-PE" sz="2000" dirty="0">
                <a:solidFill>
                  <a:schemeClr val="tx1">
                    <a:lumMod val="95000"/>
                    <a:lumOff val="5000"/>
                  </a:schemeClr>
                </a:solidFill>
              </a:rPr>
              <a:t>Subsanación por Postor, representante legal o apoderado acreditado</a:t>
            </a:r>
            <a:endParaRPr lang="es-ES" sz="2000" dirty="0">
              <a:solidFill>
                <a:schemeClr val="tx1">
                  <a:lumMod val="95000"/>
                  <a:lumOff val="5000"/>
                </a:schemeClr>
              </a:solidFill>
            </a:endParaRPr>
          </a:p>
        </p:txBody>
      </p:sp>
      <p:sp>
        <p:nvSpPr>
          <p:cNvPr id="6" name="Rectángulo 5">
            <a:extLst>
              <a:ext uri="{FF2B5EF4-FFF2-40B4-BE49-F238E27FC236}">
                <a16:creationId xmlns:a16="http://schemas.microsoft.com/office/drawing/2014/main" id="{79A2E8EA-05C1-4B04-BFA2-382C6B00235A}"/>
              </a:ext>
            </a:extLst>
          </p:cNvPr>
          <p:cNvSpPr/>
          <p:nvPr/>
        </p:nvSpPr>
        <p:spPr>
          <a:xfrm>
            <a:off x="3678988" y="1655846"/>
            <a:ext cx="3513221" cy="60157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ADICIONALMENTE</a:t>
            </a:r>
          </a:p>
        </p:txBody>
      </p:sp>
    </p:spTree>
    <p:extLst>
      <p:ext uri="{BB962C8B-B14F-4D97-AF65-F5344CB8AC3E}">
        <p14:creationId xmlns:p14="http://schemas.microsoft.com/office/powerpoint/2010/main" val="380170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CACB5A16-B8F1-48CF-B33E-BE4367063BBC}"/>
              </a:ext>
            </a:extLst>
          </p:cNvPr>
          <p:cNvSpPr/>
          <p:nvPr/>
        </p:nvSpPr>
        <p:spPr>
          <a:xfrm>
            <a:off x="533400" y="2145421"/>
            <a:ext cx="2457450" cy="369332"/>
          </a:xfrm>
          <a:prstGeom prst="homePlate">
            <a:avLst/>
          </a:prstGeom>
          <a:solidFill>
            <a:srgbClr val="FFB7B7"/>
          </a:solidFill>
          <a:ln w="38100" cmpd="dbl">
            <a:solidFill>
              <a:schemeClr val="tx1"/>
            </a:solidFill>
            <a:miter lim="800000"/>
            <a:headEnd/>
            <a:tailEnd/>
          </a:ln>
        </p:spPr>
        <p:txBody>
          <a:bodyPr>
            <a:spAutoFit/>
          </a:bodyPr>
          <a:lstStyle/>
          <a:p>
            <a:pPr algn="ctr" fontAlgn="base">
              <a:spcBef>
                <a:spcPct val="0"/>
              </a:spcBef>
              <a:spcAft>
                <a:spcPct val="0"/>
              </a:spcAft>
            </a:pPr>
            <a:r>
              <a:rPr lang="es-ES" b="1" dirty="0">
                <a:latin typeface="Arial" panose="020B0604020202020204" pitchFamily="34" charset="0"/>
                <a:ea typeface="ＭＳ Ｐゴシック" panose="020B0600070205080204" pitchFamily="34" charset="-128"/>
              </a:rPr>
              <a:t>Artículo 59º</a:t>
            </a:r>
          </a:p>
        </p:txBody>
      </p:sp>
      <p:sp>
        <p:nvSpPr>
          <p:cNvPr id="4" name="Flecha: pentágono 3">
            <a:extLst>
              <a:ext uri="{FF2B5EF4-FFF2-40B4-BE49-F238E27FC236}">
                <a16:creationId xmlns:a16="http://schemas.microsoft.com/office/drawing/2014/main" id="{C3D314FE-A304-45E0-A7BC-AC8C970B87AC}"/>
              </a:ext>
            </a:extLst>
          </p:cNvPr>
          <p:cNvSpPr/>
          <p:nvPr/>
        </p:nvSpPr>
        <p:spPr>
          <a:xfrm flipH="1">
            <a:off x="9383343" y="3762529"/>
            <a:ext cx="2457450" cy="369332"/>
          </a:xfrm>
          <a:prstGeom prst="homePlate">
            <a:avLst/>
          </a:prstGeom>
          <a:solidFill>
            <a:srgbClr val="FFB7B7"/>
          </a:solidFill>
          <a:ln w="38100" cmpd="dbl">
            <a:solidFill>
              <a:schemeClr val="tx1"/>
            </a:solidFill>
            <a:miter lim="800000"/>
            <a:headEnd/>
            <a:tailEnd/>
          </a:ln>
        </p:spPr>
        <p:txBody>
          <a:bodyPr wrap="square">
            <a:spAutoFit/>
          </a:bodyPr>
          <a:lstStyle/>
          <a:p>
            <a:pPr algn="ctr" fontAlgn="base">
              <a:spcBef>
                <a:spcPct val="0"/>
              </a:spcBef>
              <a:spcAft>
                <a:spcPct val="0"/>
              </a:spcAft>
            </a:pPr>
            <a:r>
              <a:rPr lang="es-ES" b="1" dirty="0">
                <a:latin typeface="Arial" panose="020B0604020202020204" pitchFamily="34" charset="0"/>
                <a:ea typeface="ＭＳ Ｐゴシック" panose="020B0600070205080204" pitchFamily="34" charset="-128"/>
              </a:rPr>
              <a:t>Artículo 60º</a:t>
            </a:r>
          </a:p>
        </p:txBody>
      </p:sp>
      <p:sp>
        <p:nvSpPr>
          <p:cNvPr id="5" name="Flecha: pentágono 4">
            <a:extLst>
              <a:ext uri="{FF2B5EF4-FFF2-40B4-BE49-F238E27FC236}">
                <a16:creationId xmlns:a16="http://schemas.microsoft.com/office/drawing/2014/main" id="{C0E087DD-9D18-4CDD-9E07-E41460D3A33B}"/>
              </a:ext>
            </a:extLst>
          </p:cNvPr>
          <p:cNvSpPr/>
          <p:nvPr/>
        </p:nvSpPr>
        <p:spPr>
          <a:xfrm>
            <a:off x="533400" y="5181600"/>
            <a:ext cx="2457450" cy="369332"/>
          </a:xfrm>
          <a:prstGeom prst="homePlate">
            <a:avLst/>
          </a:prstGeom>
          <a:solidFill>
            <a:srgbClr val="FFB7B7"/>
          </a:solidFill>
          <a:ln w="38100" cmpd="dbl">
            <a:solidFill>
              <a:schemeClr val="tx1"/>
            </a:solidFill>
            <a:miter lim="800000"/>
            <a:headEnd/>
            <a:tailEnd/>
          </a:ln>
        </p:spPr>
        <p:txBody>
          <a:bodyPr>
            <a:spAutoFit/>
          </a:bodyPr>
          <a:lstStyle/>
          <a:p>
            <a:pPr algn="ctr" fontAlgn="base">
              <a:spcBef>
                <a:spcPct val="0"/>
              </a:spcBef>
              <a:spcAft>
                <a:spcPct val="0"/>
              </a:spcAft>
            </a:pPr>
            <a:r>
              <a:rPr lang="es-ES" b="1" dirty="0">
                <a:latin typeface="Arial" panose="020B0604020202020204" pitchFamily="34" charset="0"/>
                <a:ea typeface="ＭＳ Ｐゴシック" panose="020B0600070205080204" pitchFamily="34" charset="-128"/>
              </a:rPr>
              <a:t>Artículo 61º</a:t>
            </a:r>
          </a:p>
        </p:txBody>
      </p:sp>
      <p:sp>
        <p:nvSpPr>
          <p:cNvPr id="6" name="Rectángulo: esquinas redondeadas 5">
            <a:extLst>
              <a:ext uri="{FF2B5EF4-FFF2-40B4-BE49-F238E27FC236}">
                <a16:creationId xmlns:a16="http://schemas.microsoft.com/office/drawing/2014/main" id="{D23914DE-814E-4090-8A2B-D68E9E2CF399}"/>
              </a:ext>
            </a:extLst>
          </p:cNvPr>
          <p:cNvSpPr/>
          <p:nvPr/>
        </p:nvSpPr>
        <p:spPr>
          <a:xfrm>
            <a:off x="4038600" y="2051530"/>
            <a:ext cx="7791448" cy="1021556"/>
          </a:xfrm>
          <a:prstGeom prst="roundRect">
            <a:avLst/>
          </a:prstGeom>
          <a:solidFill>
            <a:schemeClr val="bg1"/>
          </a:solidFill>
          <a:ln w="9525">
            <a:solidFill>
              <a:srgbClr val="000000"/>
            </a:solidFill>
            <a:miter lim="800000"/>
            <a:headEnd/>
            <a:tailEnd/>
          </a:ln>
        </p:spPr>
        <p:txBody>
          <a:bodyPr>
            <a:spAutoFit/>
          </a:bodyPr>
          <a:lstStyle/>
          <a:p>
            <a:pPr algn="just" fontAlgn="base">
              <a:spcBef>
                <a:spcPct val="0"/>
              </a:spcBef>
              <a:spcAft>
                <a:spcPct val="0"/>
              </a:spcAft>
            </a:pPr>
            <a:r>
              <a:rPr lang="es-ES" altLang="es-ES" dirty="0">
                <a:latin typeface="Arial" panose="020B0604020202020204" pitchFamily="34" charset="0"/>
                <a:ea typeface="ＭＳ Ｐゴシック" panose="020B0600070205080204" pitchFamily="34" charset="-128"/>
              </a:rPr>
              <a:t>El Estado reconoce el pluralismo económico. La economía nacional se sustenta en la coexistencia de diversas formas de propiedad y de empresa.</a:t>
            </a:r>
          </a:p>
        </p:txBody>
      </p:sp>
      <p:sp>
        <p:nvSpPr>
          <p:cNvPr id="7" name="Rectángulo: esquinas redondeadas 6">
            <a:extLst>
              <a:ext uri="{FF2B5EF4-FFF2-40B4-BE49-F238E27FC236}">
                <a16:creationId xmlns:a16="http://schemas.microsoft.com/office/drawing/2014/main" id="{5369F8C4-7CB4-4417-8A50-482DDA125A39}"/>
              </a:ext>
            </a:extLst>
          </p:cNvPr>
          <p:cNvSpPr/>
          <p:nvPr/>
        </p:nvSpPr>
        <p:spPr>
          <a:xfrm>
            <a:off x="533400" y="3387939"/>
            <a:ext cx="7791448" cy="1021556"/>
          </a:xfrm>
          <a:prstGeom prst="roundRect">
            <a:avLst/>
          </a:prstGeom>
          <a:solidFill>
            <a:schemeClr val="bg1"/>
          </a:solidFill>
          <a:ln w="9525">
            <a:solidFill>
              <a:schemeClr val="accent4">
                <a:lumMod val="50000"/>
              </a:schemeClr>
            </a:solidFill>
            <a:miter lim="800000"/>
            <a:headEnd/>
            <a:tailEnd/>
          </a:ln>
        </p:spPr>
        <p:txBody>
          <a:bodyPr>
            <a:spAutoFit/>
          </a:bodyPr>
          <a:lstStyle/>
          <a:p>
            <a:pPr algn="just" fontAlgn="base">
              <a:spcBef>
                <a:spcPct val="0"/>
              </a:spcBef>
              <a:spcAft>
                <a:spcPct val="0"/>
              </a:spcAft>
            </a:pPr>
            <a:r>
              <a:rPr lang="es-ES" altLang="es-ES" dirty="0">
                <a:latin typeface="Arial" panose="020B0604020202020204" pitchFamily="34" charset="0"/>
                <a:ea typeface="ＭＳ Ｐゴシック" panose="020B0600070205080204" pitchFamily="34" charset="-128"/>
              </a:rPr>
              <a:t>El Estado reconoce el pluralismo económico … Sólo autorizado por ley expresa, el Estado puede realizar subsidiariamente actividad empresarial (…)</a:t>
            </a:r>
          </a:p>
        </p:txBody>
      </p:sp>
      <p:sp>
        <p:nvSpPr>
          <p:cNvPr id="8" name="Rectángulo: esquinas redondeadas 7">
            <a:extLst>
              <a:ext uri="{FF2B5EF4-FFF2-40B4-BE49-F238E27FC236}">
                <a16:creationId xmlns:a16="http://schemas.microsoft.com/office/drawing/2014/main" id="{CD809092-FA89-4582-A30D-1AD43643C985}"/>
              </a:ext>
            </a:extLst>
          </p:cNvPr>
          <p:cNvSpPr/>
          <p:nvPr/>
        </p:nvSpPr>
        <p:spPr>
          <a:xfrm>
            <a:off x="4049345" y="5098938"/>
            <a:ext cx="7791448" cy="1021556"/>
          </a:xfrm>
          <a:prstGeom prst="roundRect">
            <a:avLst/>
          </a:prstGeom>
          <a:solidFill>
            <a:schemeClr val="bg1"/>
          </a:solidFill>
          <a:ln w="9525">
            <a:solidFill>
              <a:srgbClr val="000000"/>
            </a:solidFill>
            <a:miter lim="800000"/>
            <a:headEnd/>
            <a:tailEnd/>
          </a:ln>
        </p:spPr>
        <p:txBody>
          <a:bodyPr>
            <a:spAutoFit/>
          </a:bodyPr>
          <a:lstStyle/>
          <a:p>
            <a:pPr algn="just" fontAlgn="base">
              <a:spcBef>
                <a:spcPct val="0"/>
              </a:spcBef>
              <a:spcAft>
                <a:spcPct val="0"/>
              </a:spcAft>
            </a:pPr>
            <a:r>
              <a:rPr lang="es-ES" altLang="es-ES" dirty="0">
                <a:latin typeface="Arial" panose="020B0604020202020204" pitchFamily="34" charset="0"/>
                <a:ea typeface="ＭＳ Ｐゴシック" panose="020B0600070205080204" pitchFamily="34" charset="-128"/>
              </a:rPr>
              <a:t>El Estado facilita y vigila la libre competencia.  Combate la práctica que la limite y el abuso de posiciones dominantes o monopólicas. Ninguna ley ni concertación puede establecer monopolios (…)</a:t>
            </a:r>
          </a:p>
        </p:txBody>
      </p:sp>
      <p:sp>
        <p:nvSpPr>
          <p:cNvPr id="11" name="Título 1">
            <a:extLst>
              <a:ext uri="{FF2B5EF4-FFF2-40B4-BE49-F238E27FC236}">
                <a16:creationId xmlns:a16="http://schemas.microsoft.com/office/drawing/2014/main" id="{75A390D5-93F5-26C6-B788-F28BAF8DFE00}"/>
              </a:ext>
            </a:extLst>
          </p:cNvPr>
          <p:cNvSpPr>
            <a:spLocks noGrp="1"/>
          </p:cNvSpPr>
          <p:nvPr>
            <p:ph type="title"/>
          </p:nvPr>
        </p:nvSpPr>
        <p:spPr>
          <a:xfrm>
            <a:off x="1981200" y="102553"/>
            <a:ext cx="8991600" cy="1231106"/>
          </a:xfrm>
        </p:spPr>
        <p:txBody>
          <a:bodyPr/>
          <a:lstStyle/>
          <a:p>
            <a:pPr algn="ctr"/>
            <a:r>
              <a:rPr lang="es-ES" b="1" u="sng" dirty="0"/>
              <a:t>MARCO CONSTITUCIONAL DE LA CONTRATACIÓN PÚBLICA</a:t>
            </a:r>
          </a:p>
        </p:txBody>
      </p:sp>
    </p:spTree>
    <p:extLst>
      <p:ext uri="{BB962C8B-B14F-4D97-AF65-F5344CB8AC3E}">
        <p14:creationId xmlns:p14="http://schemas.microsoft.com/office/powerpoint/2010/main" val="72556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6CC1C-C64E-4CB4-9FA9-CBC8530EAE16}"/>
              </a:ext>
            </a:extLst>
          </p:cNvPr>
          <p:cNvSpPr txBox="1">
            <a:spLocks/>
          </p:cNvSpPr>
          <p:nvPr/>
        </p:nvSpPr>
        <p:spPr>
          <a:xfrm>
            <a:off x="6129528" y="324596"/>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100" b="1" u="sng" kern="1200" dirty="0">
                <a:solidFill>
                  <a:srgbClr val="000000"/>
                </a:solidFill>
                <a:latin typeface="+mj-lt"/>
                <a:ea typeface="+mj-ea"/>
                <a:cs typeface="+mj-cs"/>
              </a:rPr>
              <a:t>CONCEPTOS PRELIMINARES:</a:t>
            </a:r>
          </a:p>
          <a:p>
            <a:pPr>
              <a:spcAft>
                <a:spcPts val="600"/>
              </a:spcAft>
            </a:pPr>
            <a:r>
              <a:rPr lang="en-US" sz="3100" b="1" u="sng" kern="1200" dirty="0" err="1">
                <a:solidFill>
                  <a:srgbClr val="000000"/>
                </a:solidFill>
                <a:latin typeface="+mj-lt"/>
                <a:ea typeface="+mj-ea"/>
                <a:cs typeface="+mj-cs"/>
              </a:rPr>
              <a:t>Rechazo</a:t>
            </a:r>
            <a:r>
              <a:rPr lang="en-US" sz="3100" b="1" u="sng" kern="1200" dirty="0">
                <a:solidFill>
                  <a:srgbClr val="000000"/>
                </a:solidFill>
                <a:latin typeface="+mj-lt"/>
                <a:ea typeface="+mj-ea"/>
                <a:cs typeface="+mj-cs"/>
              </a:rPr>
              <a:t> de Ofertas</a:t>
            </a:r>
            <a:br>
              <a:rPr lang="en-US" sz="3100" kern="1200" dirty="0">
                <a:solidFill>
                  <a:srgbClr val="000000"/>
                </a:solidFill>
                <a:latin typeface="+mj-lt"/>
                <a:ea typeface="+mj-ea"/>
                <a:cs typeface="+mj-cs"/>
              </a:rPr>
            </a:br>
            <a:endParaRPr lang="en-US" sz="3100" kern="1200" dirty="0">
              <a:solidFill>
                <a:srgbClr val="000000"/>
              </a:solidFill>
              <a:latin typeface="+mj-lt"/>
              <a:ea typeface="+mj-ea"/>
              <a:cs typeface="+mj-cs"/>
            </a:endParaRPr>
          </a:p>
        </p:txBody>
      </p:sp>
      <p:sp>
        <p:nvSpPr>
          <p:cNvPr id="3" name="Rectángulo: esquinas redondeadas 2">
            <a:extLst>
              <a:ext uri="{FF2B5EF4-FFF2-40B4-BE49-F238E27FC236}">
                <a16:creationId xmlns:a16="http://schemas.microsoft.com/office/drawing/2014/main" id="{6F5B5930-36CD-4AA7-BD46-11CC59CF39A2}"/>
              </a:ext>
            </a:extLst>
          </p:cNvPr>
          <p:cNvSpPr/>
          <p:nvPr/>
        </p:nvSpPr>
        <p:spPr>
          <a:xfrm>
            <a:off x="5214333" y="1403021"/>
            <a:ext cx="6741309" cy="5130383"/>
          </a:xfrm>
          <a:prstGeom prst="roundRect">
            <a:avLst/>
          </a:prstGeom>
          <a:solidFill>
            <a:schemeClr val="bg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gn="just">
              <a:buFont typeface="Wingdings" panose="05000000000000000000" pitchFamily="2" charset="2"/>
              <a:buChar char="Ø"/>
            </a:pPr>
            <a:r>
              <a:rPr lang="en-US" sz="2000" dirty="0">
                <a:solidFill>
                  <a:schemeClr val="tx1">
                    <a:lumMod val="95000"/>
                    <a:lumOff val="5000"/>
                  </a:schemeClr>
                </a:solidFill>
              </a:rPr>
              <a:t>Para </a:t>
            </a:r>
            <a:r>
              <a:rPr lang="en-US" sz="2000" dirty="0" err="1">
                <a:solidFill>
                  <a:schemeClr val="tx1">
                    <a:lumMod val="95000"/>
                    <a:lumOff val="5000"/>
                  </a:schemeClr>
                </a:solidFill>
              </a:rPr>
              <a:t>contratación</a:t>
            </a:r>
            <a:r>
              <a:rPr lang="en-US" sz="2000" dirty="0">
                <a:solidFill>
                  <a:schemeClr val="tx1">
                    <a:lumMod val="95000"/>
                    <a:lumOff val="5000"/>
                  </a:schemeClr>
                </a:solidFill>
              </a:rPr>
              <a:t> de </a:t>
            </a:r>
            <a:r>
              <a:rPr lang="en-US" sz="2000" dirty="0" err="1">
                <a:solidFill>
                  <a:schemeClr val="tx1">
                    <a:lumMod val="95000"/>
                    <a:lumOff val="5000"/>
                  </a:schemeClr>
                </a:solidFill>
              </a:rPr>
              <a:t>bienes</a:t>
            </a:r>
            <a:r>
              <a:rPr lang="en-US" sz="2000" dirty="0">
                <a:solidFill>
                  <a:schemeClr val="tx1">
                    <a:lumMod val="95000"/>
                    <a:lumOff val="5000"/>
                  </a:schemeClr>
                </a:solidFill>
              </a:rPr>
              <a:t> y </a:t>
            </a:r>
            <a:r>
              <a:rPr lang="en-US" sz="2000" dirty="0" err="1">
                <a:solidFill>
                  <a:schemeClr val="tx1">
                    <a:lumMod val="95000"/>
                    <a:lumOff val="5000"/>
                  </a:schemeClr>
                </a:solidFill>
              </a:rPr>
              <a:t>servicios</a:t>
            </a:r>
            <a:r>
              <a:rPr lang="en-US" sz="2000" dirty="0">
                <a:solidFill>
                  <a:schemeClr val="tx1">
                    <a:lumMod val="95000"/>
                    <a:lumOff val="5000"/>
                  </a:schemeClr>
                </a:solidFill>
              </a:rPr>
              <a:t>, la </a:t>
            </a:r>
            <a:r>
              <a:rPr lang="en-US" sz="2000" dirty="0" err="1">
                <a:solidFill>
                  <a:schemeClr val="tx1">
                    <a:lumMod val="95000"/>
                    <a:lumOff val="5000"/>
                  </a:schemeClr>
                </a:solidFill>
              </a:rPr>
              <a:t>Entidad</a:t>
            </a:r>
            <a:r>
              <a:rPr lang="en-US" sz="2000" dirty="0">
                <a:solidFill>
                  <a:schemeClr val="tx1">
                    <a:lumMod val="95000"/>
                    <a:lumOff val="5000"/>
                  </a:schemeClr>
                </a:solidFill>
              </a:rPr>
              <a:t> </a:t>
            </a:r>
            <a:r>
              <a:rPr lang="en-US" sz="2000" dirty="0" err="1">
                <a:solidFill>
                  <a:schemeClr val="tx1">
                    <a:lumMod val="95000"/>
                    <a:lumOff val="5000"/>
                  </a:schemeClr>
                </a:solidFill>
              </a:rPr>
              <a:t>puede</a:t>
            </a:r>
            <a:r>
              <a:rPr lang="en-US" sz="2000" dirty="0">
                <a:solidFill>
                  <a:schemeClr val="tx1">
                    <a:lumMod val="95000"/>
                    <a:lumOff val="5000"/>
                  </a:schemeClr>
                </a:solidFill>
              </a:rPr>
              <a:t> </a:t>
            </a:r>
            <a:r>
              <a:rPr lang="en-US" sz="2000" dirty="0" err="1">
                <a:solidFill>
                  <a:schemeClr val="tx1">
                    <a:lumMod val="95000"/>
                    <a:lumOff val="5000"/>
                  </a:schemeClr>
                </a:solidFill>
              </a:rPr>
              <a:t>rechazar</a:t>
            </a:r>
            <a:r>
              <a:rPr lang="en-US" sz="2000" dirty="0">
                <a:solidFill>
                  <a:schemeClr val="tx1">
                    <a:lumMod val="95000"/>
                    <a:lumOff val="5000"/>
                  </a:schemeClr>
                </a:solidFill>
              </a:rPr>
              <a:t> </a:t>
            </a:r>
            <a:r>
              <a:rPr lang="en-US" sz="2000" dirty="0" err="1">
                <a:solidFill>
                  <a:schemeClr val="tx1">
                    <a:lumMod val="95000"/>
                    <a:lumOff val="5000"/>
                  </a:schemeClr>
                </a:solidFill>
              </a:rPr>
              <a:t>toda</a:t>
            </a:r>
            <a:r>
              <a:rPr lang="en-US" sz="2000" dirty="0">
                <a:solidFill>
                  <a:schemeClr val="tx1">
                    <a:lumMod val="95000"/>
                    <a:lumOff val="5000"/>
                  </a:schemeClr>
                </a:solidFill>
              </a:rPr>
              <a:t> </a:t>
            </a:r>
            <a:r>
              <a:rPr lang="en-US" sz="2000" dirty="0" err="1">
                <a:solidFill>
                  <a:schemeClr val="tx1">
                    <a:lumMod val="95000"/>
                    <a:lumOff val="5000"/>
                  </a:schemeClr>
                </a:solidFill>
              </a:rPr>
              <a:t>oferta</a:t>
            </a:r>
            <a:r>
              <a:rPr lang="en-US" sz="2000" dirty="0">
                <a:solidFill>
                  <a:schemeClr val="tx1">
                    <a:lumMod val="95000"/>
                    <a:lumOff val="5000"/>
                  </a:schemeClr>
                </a:solidFill>
              </a:rPr>
              <a:t> </a:t>
            </a:r>
            <a:r>
              <a:rPr lang="en-US" sz="2000" dirty="0" err="1">
                <a:solidFill>
                  <a:schemeClr val="tx1">
                    <a:lumMod val="95000"/>
                    <a:lumOff val="5000"/>
                  </a:schemeClr>
                </a:solidFill>
              </a:rPr>
              <a:t>si</a:t>
            </a:r>
            <a:r>
              <a:rPr lang="en-US" sz="2000" dirty="0">
                <a:solidFill>
                  <a:schemeClr val="tx1">
                    <a:lumMod val="95000"/>
                    <a:lumOff val="5000"/>
                  </a:schemeClr>
                </a:solidFill>
              </a:rPr>
              <a:t> </a:t>
            </a:r>
            <a:r>
              <a:rPr lang="en-US" sz="2000" dirty="0" err="1">
                <a:solidFill>
                  <a:schemeClr val="tx1">
                    <a:lumMod val="95000"/>
                    <a:lumOff val="5000"/>
                  </a:schemeClr>
                </a:solidFill>
              </a:rPr>
              <a:t>determina</a:t>
            </a:r>
            <a:r>
              <a:rPr lang="en-US" sz="2000" dirty="0">
                <a:solidFill>
                  <a:schemeClr val="tx1">
                    <a:lumMod val="95000"/>
                    <a:lumOff val="5000"/>
                  </a:schemeClr>
                </a:solidFill>
              </a:rPr>
              <a:t> que, </a:t>
            </a:r>
            <a:r>
              <a:rPr lang="en-US" sz="2000" dirty="0" err="1">
                <a:solidFill>
                  <a:schemeClr val="tx1">
                    <a:lumMod val="95000"/>
                    <a:lumOff val="5000"/>
                  </a:schemeClr>
                </a:solidFill>
              </a:rPr>
              <a:t>luego</a:t>
            </a:r>
            <a:r>
              <a:rPr lang="en-US" sz="2000" dirty="0">
                <a:solidFill>
                  <a:schemeClr val="tx1">
                    <a:lumMod val="95000"/>
                    <a:lumOff val="5000"/>
                  </a:schemeClr>
                </a:solidFill>
              </a:rPr>
              <a:t> de </a:t>
            </a:r>
            <a:r>
              <a:rPr lang="en-US" sz="2000" dirty="0" err="1">
                <a:solidFill>
                  <a:schemeClr val="tx1">
                    <a:lumMod val="95000"/>
                    <a:lumOff val="5000"/>
                  </a:schemeClr>
                </a:solidFill>
              </a:rPr>
              <a:t>haber</a:t>
            </a:r>
            <a:r>
              <a:rPr lang="en-US" sz="2000" dirty="0">
                <a:solidFill>
                  <a:schemeClr val="tx1">
                    <a:lumMod val="95000"/>
                    <a:lumOff val="5000"/>
                  </a:schemeClr>
                </a:solidFill>
              </a:rPr>
              <a:t> </a:t>
            </a:r>
            <a:r>
              <a:rPr lang="en-US" sz="2000" dirty="0" err="1">
                <a:solidFill>
                  <a:schemeClr val="tx1">
                    <a:lumMod val="95000"/>
                    <a:lumOff val="5000"/>
                  </a:schemeClr>
                </a:solidFill>
              </a:rPr>
              <a:t>solicitado</a:t>
            </a:r>
            <a:r>
              <a:rPr lang="en-US" sz="2000" dirty="0">
                <a:solidFill>
                  <a:schemeClr val="tx1">
                    <a:lumMod val="95000"/>
                    <a:lumOff val="5000"/>
                  </a:schemeClr>
                </a:solidFill>
              </a:rPr>
              <a:t> por </a:t>
            </a:r>
            <a:r>
              <a:rPr lang="en-US" sz="2000" dirty="0" err="1">
                <a:solidFill>
                  <a:schemeClr val="tx1">
                    <a:lumMod val="95000"/>
                    <a:lumOff val="5000"/>
                  </a:schemeClr>
                </a:solidFill>
              </a:rPr>
              <a:t>escrito</a:t>
            </a:r>
            <a:r>
              <a:rPr lang="en-US" sz="2000" dirty="0">
                <a:solidFill>
                  <a:schemeClr val="tx1">
                    <a:lumMod val="95000"/>
                    <a:lumOff val="5000"/>
                  </a:schemeClr>
                </a:solidFill>
              </a:rPr>
              <a:t> o por </a:t>
            </a:r>
            <a:r>
              <a:rPr lang="en-US" sz="2000" dirty="0" err="1">
                <a:solidFill>
                  <a:schemeClr val="tx1">
                    <a:lumMod val="95000"/>
                    <a:lumOff val="5000"/>
                  </a:schemeClr>
                </a:solidFill>
              </a:rPr>
              <a:t>medios</a:t>
            </a:r>
            <a:r>
              <a:rPr lang="en-US" sz="2000" dirty="0">
                <a:solidFill>
                  <a:schemeClr val="tx1">
                    <a:lumMod val="95000"/>
                    <a:lumOff val="5000"/>
                  </a:schemeClr>
                </a:solidFill>
              </a:rPr>
              <a:t> </a:t>
            </a:r>
            <a:r>
              <a:rPr lang="en-US" sz="2000" dirty="0" err="1">
                <a:solidFill>
                  <a:schemeClr val="tx1">
                    <a:lumMod val="95000"/>
                    <a:lumOff val="5000"/>
                  </a:schemeClr>
                </a:solidFill>
              </a:rPr>
              <a:t>electrónicos</a:t>
            </a:r>
            <a:r>
              <a:rPr lang="en-US" sz="2000" dirty="0">
                <a:solidFill>
                  <a:schemeClr val="tx1">
                    <a:lumMod val="95000"/>
                    <a:lumOff val="5000"/>
                  </a:schemeClr>
                </a:solidFill>
              </a:rPr>
              <a:t> al </a:t>
            </a:r>
            <a:r>
              <a:rPr lang="en-US" sz="2000" dirty="0" err="1">
                <a:solidFill>
                  <a:schemeClr val="tx1">
                    <a:lumMod val="95000"/>
                    <a:lumOff val="5000"/>
                  </a:schemeClr>
                </a:solidFill>
              </a:rPr>
              <a:t>proveedor</a:t>
            </a:r>
            <a:r>
              <a:rPr lang="en-US" sz="2000" dirty="0">
                <a:solidFill>
                  <a:schemeClr val="tx1">
                    <a:lumMod val="95000"/>
                    <a:lumOff val="5000"/>
                  </a:schemeClr>
                </a:solidFill>
              </a:rPr>
              <a:t> la </a:t>
            </a:r>
            <a:r>
              <a:rPr lang="en-US" sz="2000" dirty="0" err="1">
                <a:solidFill>
                  <a:schemeClr val="tx1">
                    <a:lumMod val="95000"/>
                    <a:lumOff val="5000"/>
                  </a:schemeClr>
                </a:solidFill>
              </a:rPr>
              <a:t>descripción</a:t>
            </a:r>
            <a:r>
              <a:rPr lang="en-US" sz="2000" dirty="0">
                <a:solidFill>
                  <a:schemeClr val="tx1">
                    <a:lumMod val="95000"/>
                    <a:lumOff val="5000"/>
                  </a:schemeClr>
                </a:solidFill>
              </a:rPr>
              <a:t> a </a:t>
            </a:r>
            <a:r>
              <a:rPr lang="en-US" sz="2000" dirty="0" err="1">
                <a:solidFill>
                  <a:schemeClr val="tx1">
                    <a:lumMod val="95000"/>
                    <a:lumOff val="5000"/>
                  </a:schemeClr>
                </a:solidFill>
              </a:rPr>
              <a:t>detalle</a:t>
            </a:r>
            <a:r>
              <a:rPr lang="en-US" sz="2000" dirty="0">
                <a:solidFill>
                  <a:schemeClr val="tx1">
                    <a:lumMod val="95000"/>
                    <a:lumOff val="5000"/>
                  </a:schemeClr>
                </a:solidFill>
              </a:rPr>
              <a:t> de la </a:t>
            </a:r>
            <a:r>
              <a:rPr lang="en-US" sz="2000" dirty="0" err="1">
                <a:solidFill>
                  <a:schemeClr val="tx1">
                    <a:lumMod val="95000"/>
                    <a:lumOff val="5000"/>
                  </a:schemeClr>
                </a:solidFill>
              </a:rPr>
              <a:t>composición</a:t>
            </a:r>
            <a:r>
              <a:rPr lang="en-US" sz="2000" dirty="0">
                <a:solidFill>
                  <a:schemeClr val="tx1">
                    <a:lumMod val="95000"/>
                    <a:lumOff val="5000"/>
                  </a:schemeClr>
                </a:solidFill>
              </a:rPr>
              <a:t> de </a:t>
            </a:r>
            <a:r>
              <a:rPr lang="en-US" sz="2000" dirty="0" err="1">
                <a:solidFill>
                  <a:schemeClr val="tx1">
                    <a:lumMod val="95000"/>
                    <a:lumOff val="5000"/>
                  </a:schemeClr>
                </a:solidFill>
              </a:rPr>
              <a:t>su</a:t>
            </a:r>
            <a:r>
              <a:rPr lang="en-US" sz="2000" dirty="0">
                <a:solidFill>
                  <a:schemeClr val="tx1">
                    <a:lumMod val="95000"/>
                    <a:lumOff val="5000"/>
                  </a:schemeClr>
                </a:solidFill>
              </a:rPr>
              <a:t> </a:t>
            </a:r>
            <a:r>
              <a:rPr lang="en-US" sz="2000" dirty="0" err="1">
                <a:solidFill>
                  <a:schemeClr val="tx1">
                    <a:lumMod val="95000"/>
                    <a:lumOff val="5000"/>
                  </a:schemeClr>
                </a:solidFill>
              </a:rPr>
              <a:t>oferta</a:t>
            </a:r>
            <a:r>
              <a:rPr lang="en-US" sz="2000" dirty="0">
                <a:solidFill>
                  <a:schemeClr val="tx1">
                    <a:lumMod val="95000"/>
                    <a:lumOff val="5000"/>
                  </a:schemeClr>
                </a:solidFill>
              </a:rPr>
              <a:t>, se </a:t>
            </a:r>
            <a:r>
              <a:rPr lang="en-US" sz="2000" dirty="0" err="1">
                <a:solidFill>
                  <a:schemeClr val="tx1">
                    <a:lumMod val="95000"/>
                    <a:lumOff val="5000"/>
                  </a:schemeClr>
                </a:solidFill>
              </a:rPr>
              <a:t>identifique</a:t>
            </a:r>
            <a:r>
              <a:rPr lang="en-US" sz="2000" dirty="0">
                <a:solidFill>
                  <a:schemeClr val="tx1">
                    <a:lumMod val="95000"/>
                    <a:lumOff val="5000"/>
                  </a:schemeClr>
                </a:solidFill>
              </a:rPr>
              <a:t> que el </a:t>
            </a:r>
            <a:r>
              <a:rPr lang="en-US" sz="2000" dirty="0" err="1">
                <a:solidFill>
                  <a:schemeClr val="tx1">
                    <a:lumMod val="95000"/>
                    <a:lumOff val="5000"/>
                  </a:schemeClr>
                </a:solidFill>
              </a:rPr>
              <a:t>postor</a:t>
            </a:r>
            <a:r>
              <a:rPr lang="en-US" sz="2000" dirty="0">
                <a:solidFill>
                  <a:schemeClr val="tx1">
                    <a:lumMod val="95000"/>
                    <a:lumOff val="5000"/>
                  </a:schemeClr>
                </a:solidFill>
              </a:rPr>
              <a:t> no </a:t>
            </a:r>
            <a:r>
              <a:rPr lang="en-US" sz="2000" dirty="0" err="1">
                <a:solidFill>
                  <a:schemeClr val="tx1">
                    <a:lumMod val="95000"/>
                    <a:lumOff val="5000"/>
                  </a:schemeClr>
                </a:solidFill>
              </a:rPr>
              <a:t>puede</a:t>
            </a:r>
            <a:r>
              <a:rPr lang="en-US" sz="2000" dirty="0">
                <a:solidFill>
                  <a:schemeClr val="tx1">
                    <a:lumMod val="95000"/>
                    <a:lumOff val="5000"/>
                  </a:schemeClr>
                </a:solidFill>
              </a:rPr>
              <a:t> </a:t>
            </a:r>
            <a:r>
              <a:rPr lang="en-US" sz="2000" dirty="0" err="1">
                <a:solidFill>
                  <a:schemeClr val="tx1">
                    <a:lumMod val="95000"/>
                    <a:lumOff val="5000"/>
                  </a:schemeClr>
                </a:solidFill>
              </a:rPr>
              <a:t>asegurar</a:t>
            </a:r>
            <a:r>
              <a:rPr lang="en-US" sz="2000" dirty="0">
                <a:solidFill>
                  <a:schemeClr val="tx1">
                    <a:lumMod val="95000"/>
                    <a:lumOff val="5000"/>
                  </a:schemeClr>
                </a:solidFill>
              </a:rPr>
              <a:t> </a:t>
            </a:r>
            <a:r>
              <a:rPr lang="en-US" sz="2000" dirty="0" err="1">
                <a:solidFill>
                  <a:schemeClr val="tx1">
                    <a:lumMod val="95000"/>
                    <a:lumOff val="5000"/>
                  </a:schemeClr>
                </a:solidFill>
              </a:rPr>
              <a:t>cumplir</a:t>
            </a:r>
            <a:r>
              <a:rPr lang="en-US" sz="2000" dirty="0">
                <a:solidFill>
                  <a:schemeClr val="tx1">
                    <a:lumMod val="95000"/>
                    <a:lumOff val="5000"/>
                  </a:schemeClr>
                </a:solidFill>
              </a:rPr>
              <a:t> </a:t>
            </a:r>
            <a:r>
              <a:rPr lang="en-US" sz="2000" dirty="0" err="1">
                <a:solidFill>
                  <a:schemeClr val="tx1">
                    <a:lumMod val="95000"/>
                    <a:lumOff val="5000"/>
                  </a:schemeClr>
                </a:solidFill>
              </a:rPr>
              <a:t>satisfactoria</a:t>
            </a:r>
            <a:r>
              <a:rPr lang="en-US" sz="2000" dirty="0">
                <a:solidFill>
                  <a:schemeClr val="tx1">
                    <a:lumMod val="95000"/>
                    <a:lumOff val="5000"/>
                  </a:schemeClr>
                </a:solidFill>
              </a:rPr>
              <a:t> y </a:t>
            </a:r>
            <a:r>
              <a:rPr lang="en-US" sz="2000" dirty="0" err="1">
                <a:solidFill>
                  <a:schemeClr val="tx1">
                    <a:lumMod val="95000"/>
                    <a:lumOff val="5000"/>
                  </a:schemeClr>
                </a:solidFill>
              </a:rPr>
              <a:t>legalmente</a:t>
            </a:r>
            <a:r>
              <a:rPr lang="en-US" sz="2000" dirty="0">
                <a:solidFill>
                  <a:schemeClr val="tx1">
                    <a:lumMod val="95000"/>
                    <a:lumOff val="5000"/>
                  </a:schemeClr>
                </a:solidFill>
              </a:rPr>
              <a:t> sus </a:t>
            </a:r>
            <a:r>
              <a:rPr lang="en-US" sz="2000" dirty="0" err="1">
                <a:solidFill>
                  <a:schemeClr val="tx1">
                    <a:lumMod val="95000"/>
                    <a:lumOff val="5000"/>
                  </a:schemeClr>
                </a:solidFill>
              </a:rPr>
              <a:t>obligaciones</a:t>
            </a:r>
            <a:r>
              <a:rPr lang="en-US" sz="2000" dirty="0">
                <a:solidFill>
                  <a:schemeClr val="tx1">
                    <a:lumMod val="95000"/>
                    <a:lumOff val="5000"/>
                  </a:schemeClr>
                </a:solidFill>
              </a:rPr>
              <a:t>. </a:t>
            </a:r>
          </a:p>
          <a:p>
            <a:pPr marL="342900" indent="-342900" algn="just">
              <a:buFont typeface="Wingdings" panose="05000000000000000000" pitchFamily="2" charset="2"/>
              <a:buChar char="Ø"/>
            </a:pPr>
            <a:r>
              <a:rPr lang="en-US" sz="2000" dirty="0">
                <a:solidFill>
                  <a:schemeClr val="tx1">
                    <a:lumMod val="95000"/>
                    <a:lumOff val="5000"/>
                  </a:schemeClr>
                </a:solidFill>
              </a:rPr>
              <a:t>Se </a:t>
            </a:r>
            <a:r>
              <a:rPr lang="en-US" sz="2000" dirty="0" err="1">
                <a:solidFill>
                  <a:schemeClr val="tx1">
                    <a:lumMod val="95000"/>
                    <a:lumOff val="5000"/>
                  </a:schemeClr>
                </a:solidFill>
              </a:rPr>
              <a:t>acredita</a:t>
            </a:r>
            <a:r>
              <a:rPr lang="en-US" sz="2000" dirty="0">
                <a:solidFill>
                  <a:schemeClr val="tx1">
                    <a:lumMod val="95000"/>
                    <a:lumOff val="5000"/>
                  </a:schemeClr>
                </a:solidFill>
              </a:rPr>
              <a:t> </a:t>
            </a:r>
            <a:r>
              <a:rPr lang="en-US" sz="2000" dirty="0" err="1">
                <a:solidFill>
                  <a:schemeClr val="tx1">
                    <a:lumMod val="95000"/>
                    <a:lumOff val="5000"/>
                  </a:schemeClr>
                </a:solidFill>
              </a:rPr>
              <a:t>mediante</a:t>
            </a:r>
            <a:r>
              <a:rPr lang="en-US" sz="2000" dirty="0">
                <a:solidFill>
                  <a:schemeClr val="tx1">
                    <a:lumMod val="95000"/>
                    <a:lumOff val="5000"/>
                  </a:schemeClr>
                </a:solidFill>
              </a:rPr>
              <a:t> </a:t>
            </a:r>
            <a:r>
              <a:rPr lang="en-US" sz="2000" dirty="0" err="1">
                <a:solidFill>
                  <a:schemeClr val="tx1">
                    <a:lumMod val="95000"/>
                    <a:lumOff val="5000"/>
                  </a:schemeClr>
                </a:solidFill>
              </a:rPr>
              <a:t>razones</a:t>
            </a:r>
            <a:r>
              <a:rPr lang="en-US" sz="2000" dirty="0">
                <a:solidFill>
                  <a:schemeClr val="tx1">
                    <a:lumMod val="95000"/>
                    <a:lumOff val="5000"/>
                  </a:schemeClr>
                </a:solidFill>
              </a:rPr>
              <a:t> </a:t>
            </a:r>
            <a:r>
              <a:rPr lang="en-US" sz="2000" dirty="0" err="1">
                <a:solidFill>
                  <a:schemeClr val="tx1">
                    <a:lumMod val="95000"/>
                    <a:lumOff val="5000"/>
                  </a:schemeClr>
                </a:solidFill>
              </a:rPr>
              <a:t>objetivas</a:t>
            </a:r>
            <a:r>
              <a:rPr lang="en-US" sz="2000" dirty="0">
                <a:solidFill>
                  <a:schemeClr val="tx1">
                    <a:lumMod val="95000"/>
                    <a:lumOff val="5000"/>
                  </a:schemeClr>
                </a:solidFill>
              </a:rPr>
              <a:t> de un probable </a:t>
            </a:r>
            <a:r>
              <a:rPr lang="en-US" sz="2000" dirty="0" err="1">
                <a:solidFill>
                  <a:schemeClr val="tx1">
                    <a:lumMod val="95000"/>
                    <a:lumOff val="5000"/>
                  </a:schemeClr>
                </a:solidFill>
              </a:rPr>
              <a:t>incumplimiento</a:t>
            </a:r>
            <a:r>
              <a:rPr lang="en-US" sz="2000" dirty="0">
                <a:solidFill>
                  <a:schemeClr val="tx1">
                    <a:lumMod val="95000"/>
                    <a:lumOff val="5000"/>
                  </a:schemeClr>
                </a:solidFill>
              </a:rPr>
              <a:t>. Debe </a:t>
            </a:r>
            <a:r>
              <a:rPr lang="en-US" sz="2000" dirty="0" err="1">
                <a:solidFill>
                  <a:schemeClr val="tx1">
                    <a:lumMod val="95000"/>
                    <a:lumOff val="5000"/>
                  </a:schemeClr>
                </a:solidFill>
              </a:rPr>
              <a:t>encontrarse</a:t>
            </a:r>
            <a:r>
              <a:rPr lang="en-US" sz="2000" dirty="0">
                <a:solidFill>
                  <a:schemeClr val="tx1">
                    <a:lumMod val="95000"/>
                    <a:lumOff val="5000"/>
                  </a:schemeClr>
                </a:solidFill>
              </a:rPr>
              <a:t> </a:t>
            </a:r>
            <a:r>
              <a:rPr lang="en-US" sz="2000" dirty="0" err="1">
                <a:solidFill>
                  <a:schemeClr val="tx1">
                    <a:lumMod val="95000"/>
                    <a:lumOff val="5000"/>
                  </a:schemeClr>
                </a:solidFill>
              </a:rPr>
              <a:t>fundamentado</a:t>
            </a:r>
            <a:r>
              <a:rPr lang="en-US" sz="2000" dirty="0">
                <a:solidFill>
                  <a:schemeClr val="tx1">
                    <a:lumMod val="95000"/>
                    <a:lumOff val="5000"/>
                  </a:schemeClr>
                </a:solidFill>
              </a:rPr>
              <a:t>. </a:t>
            </a:r>
          </a:p>
          <a:p>
            <a:pPr marL="342900" indent="-342900" algn="just">
              <a:buFont typeface="Wingdings" panose="05000000000000000000" pitchFamily="2" charset="2"/>
              <a:buChar char="Ø"/>
            </a:pPr>
            <a:r>
              <a:rPr lang="en-US" sz="2000" dirty="0" err="1">
                <a:solidFill>
                  <a:schemeClr val="tx1">
                    <a:lumMod val="95000"/>
                    <a:lumOff val="5000"/>
                  </a:schemeClr>
                </a:solidFill>
              </a:rPr>
              <a:t>Entidad</a:t>
            </a:r>
            <a:r>
              <a:rPr lang="en-US" sz="2000" dirty="0">
                <a:solidFill>
                  <a:schemeClr val="tx1">
                    <a:lumMod val="95000"/>
                    <a:lumOff val="5000"/>
                  </a:schemeClr>
                </a:solidFill>
              </a:rPr>
              <a:t> </a:t>
            </a:r>
            <a:r>
              <a:rPr lang="en-US" sz="2000" dirty="0" err="1">
                <a:solidFill>
                  <a:schemeClr val="tx1">
                    <a:lumMod val="95000"/>
                    <a:lumOff val="5000"/>
                  </a:schemeClr>
                </a:solidFill>
              </a:rPr>
              <a:t>puede</a:t>
            </a:r>
            <a:r>
              <a:rPr lang="en-US" sz="2000" dirty="0">
                <a:solidFill>
                  <a:schemeClr val="tx1">
                    <a:lumMod val="95000"/>
                    <a:lumOff val="5000"/>
                  </a:schemeClr>
                </a:solidFill>
              </a:rPr>
              <a:t> </a:t>
            </a:r>
            <a:r>
              <a:rPr lang="en-US" sz="2000" dirty="0" err="1">
                <a:solidFill>
                  <a:schemeClr val="tx1">
                    <a:lumMod val="95000"/>
                    <a:lumOff val="5000"/>
                  </a:schemeClr>
                </a:solidFill>
              </a:rPr>
              <a:t>rechazar</a:t>
            </a:r>
            <a:r>
              <a:rPr lang="en-US" sz="2000" dirty="0">
                <a:solidFill>
                  <a:schemeClr val="tx1">
                    <a:lumMod val="95000"/>
                    <a:lumOff val="5000"/>
                  </a:schemeClr>
                </a:solidFill>
              </a:rPr>
              <a:t> </a:t>
            </a:r>
            <a:r>
              <a:rPr lang="en-US" sz="2000" dirty="0" err="1">
                <a:solidFill>
                  <a:schemeClr val="tx1">
                    <a:lumMod val="95000"/>
                    <a:lumOff val="5000"/>
                  </a:schemeClr>
                </a:solidFill>
              </a:rPr>
              <a:t>toda</a:t>
            </a:r>
            <a:r>
              <a:rPr lang="en-US" sz="2000" dirty="0">
                <a:solidFill>
                  <a:schemeClr val="tx1">
                    <a:lumMod val="95000"/>
                    <a:lumOff val="5000"/>
                  </a:schemeClr>
                </a:solidFill>
              </a:rPr>
              <a:t> </a:t>
            </a:r>
            <a:r>
              <a:rPr lang="en-US" sz="2000" dirty="0" err="1">
                <a:solidFill>
                  <a:schemeClr val="tx1">
                    <a:lumMod val="95000"/>
                    <a:lumOff val="5000"/>
                  </a:schemeClr>
                </a:solidFill>
              </a:rPr>
              <a:t>oferta</a:t>
            </a:r>
            <a:r>
              <a:rPr lang="en-US" sz="2000" dirty="0">
                <a:solidFill>
                  <a:schemeClr val="tx1">
                    <a:lumMod val="95000"/>
                    <a:lumOff val="5000"/>
                  </a:schemeClr>
                </a:solidFill>
              </a:rPr>
              <a:t> que </a:t>
            </a:r>
            <a:r>
              <a:rPr lang="en-US" sz="2000" dirty="0" err="1">
                <a:solidFill>
                  <a:schemeClr val="tx1">
                    <a:lumMod val="95000"/>
                    <a:lumOff val="5000"/>
                  </a:schemeClr>
                </a:solidFill>
              </a:rPr>
              <a:t>supera</a:t>
            </a:r>
            <a:r>
              <a:rPr lang="en-US" sz="2000" dirty="0">
                <a:solidFill>
                  <a:schemeClr val="tx1">
                    <a:lumMod val="95000"/>
                    <a:lumOff val="5000"/>
                  </a:schemeClr>
                </a:solidFill>
              </a:rPr>
              <a:t> la </a:t>
            </a:r>
            <a:r>
              <a:rPr lang="en-US" sz="2000" dirty="0" err="1">
                <a:solidFill>
                  <a:schemeClr val="tx1">
                    <a:lumMod val="95000"/>
                    <a:lumOff val="5000"/>
                  </a:schemeClr>
                </a:solidFill>
              </a:rPr>
              <a:t>disponibilidad</a:t>
            </a:r>
            <a:r>
              <a:rPr lang="en-US" sz="2000" dirty="0">
                <a:solidFill>
                  <a:schemeClr val="tx1">
                    <a:lumMod val="95000"/>
                    <a:lumOff val="5000"/>
                  </a:schemeClr>
                </a:solidFill>
              </a:rPr>
              <a:t> </a:t>
            </a:r>
            <a:r>
              <a:rPr lang="en-US" sz="2000" dirty="0" err="1">
                <a:solidFill>
                  <a:schemeClr val="tx1">
                    <a:lumMod val="95000"/>
                    <a:lumOff val="5000"/>
                  </a:schemeClr>
                </a:solidFill>
              </a:rPr>
              <a:t>presupuestal</a:t>
            </a:r>
            <a:r>
              <a:rPr lang="en-US" sz="2000" dirty="0">
                <a:solidFill>
                  <a:schemeClr val="tx1">
                    <a:lumMod val="95000"/>
                    <a:lumOff val="5000"/>
                  </a:schemeClr>
                </a:solidFill>
              </a:rPr>
              <a:t> del </a:t>
            </a:r>
            <a:r>
              <a:rPr lang="en-US" sz="2000" dirty="0" err="1">
                <a:solidFill>
                  <a:schemeClr val="tx1">
                    <a:lumMod val="95000"/>
                    <a:lumOff val="5000"/>
                  </a:schemeClr>
                </a:solidFill>
              </a:rPr>
              <a:t>procedimiento</a:t>
            </a:r>
            <a:r>
              <a:rPr lang="en-US" sz="2000" dirty="0">
                <a:solidFill>
                  <a:schemeClr val="tx1">
                    <a:lumMod val="95000"/>
                    <a:lumOff val="5000"/>
                  </a:schemeClr>
                </a:solidFill>
              </a:rPr>
              <a:t> de </a:t>
            </a:r>
            <a:r>
              <a:rPr lang="en-US" sz="2000" dirty="0" err="1">
                <a:solidFill>
                  <a:schemeClr val="tx1">
                    <a:lumMod val="95000"/>
                    <a:lumOff val="5000"/>
                  </a:schemeClr>
                </a:solidFill>
              </a:rPr>
              <a:t>selección</a:t>
            </a:r>
            <a:r>
              <a:rPr lang="en-US" sz="2000" dirty="0">
                <a:solidFill>
                  <a:schemeClr val="tx1">
                    <a:lumMod val="95000"/>
                    <a:lumOff val="5000"/>
                  </a:schemeClr>
                </a:solidFill>
              </a:rPr>
              <a:t>, </a:t>
            </a:r>
            <a:r>
              <a:rPr lang="en-US" sz="2000" dirty="0" err="1">
                <a:solidFill>
                  <a:schemeClr val="tx1">
                    <a:lumMod val="95000"/>
                    <a:lumOff val="5000"/>
                  </a:schemeClr>
                </a:solidFill>
              </a:rPr>
              <a:t>siempre</a:t>
            </a:r>
            <a:r>
              <a:rPr lang="en-US" sz="2000" dirty="0">
                <a:solidFill>
                  <a:schemeClr val="tx1">
                    <a:lumMod val="95000"/>
                    <a:lumOff val="5000"/>
                  </a:schemeClr>
                </a:solidFill>
              </a:rPr>
              <a:t> que </a:t>
            </a:r>
            <a:r>
              <a:rPr lang="en-US" sz="2000" dirty="0" err="1">
                <a:solidFill>
                  <a:schemeClr val="tx1">
                    <a:lumMod val="95000"/>
                    <a:lumOff val="5000"/>
                  </a:schemeClr>
                </a:solidFill>
              </a:rPr>
              <a:t>haya</a:t>
            </a:r>
            <a:r>
              <a:rPr lang="en-US" sz="2000" dirty="0">
                <a:solidFill>
                  <a:schemeClr val="tx1">
                    <a:lumMod val="95000"/>
                    <a:lumOff val="5000"/>
                  </a:schemeClr>
                </a:solidFill>
              </a:rPr>
              <a:t> </a:t>
            </a:r>
            <a:r>
              <a:rPr lang="en-US" sz="2000" dirty="0" err="1">
                <a:solidFill>
                  <a:schemeClr val="tx1">
                    <a:lumMod val="95000"/>
                    <a:lumOff val="5000"/>
                  </a:schemeClr>
                </a:solidFill>
              </a:rPr>
              <a:t>realizado</a:t>
            </a:r>
            <a:r>
              <a:rPr lang="en-US" sz="2000" dirty="0">
                <a:solidFill>
                  <a:schemeClr val="tx1">
                    <a:lumMod val="95000"/>
                    <a:lumOff val="5000"/>
                  </a:schemeClr>
                </a:solidFill>
              </a:rPr>
              <a:t> </a:t>
            </a:r>
            <a:r>
              <a:rPr lang="en-US" sz="2000" dirty="0" err="1">
                <a:solidFill>
                  <a:schemeClr val="tx1">
                    <a:lumMod val="95000"/>
                    <a:lumOff val="5000"/>
                  </a:schemeClr>
                </a:solidFill>
              </a:rPr>
              <a:t>gestiones</a:t>
            </a:r>
            <a:r>
              <a:rPr lang="en-US" sz="2000" dirty="0">
                <a:solidFill>
                  <a:schemeClr val="tx1">
                    <a:lumMod val="95000"/>
                    <a:lumOff val="5000"/>
                  </a:schemeClr>
                </a:solidFill>
              </a:rPr>
              <a:t> para el </a:t>
            </a:r>
            <a:r>
              <a:rPr lang="en-US" sz="2000" dirty="0" err="1">
                <a:solidFill>
                  <a:schemeClr val="tx1">
                    <a:lumMod val="95000"/>
                    <a:lumOff val="5000"/>
                  </a:schemeClr>
                </a:solidFill>
              </a:rPr>
              <a:t>incremento</a:t>
            </a:r>
            <a:r>
              <a:rPr lang="en-US" sz="2000" dirty="0">
                <a:solidFill>
                  <a:schemeClr val="tx1">
                    <a:lumMod val="95000"/>
                    <a:lumOff val="5000"/>
                  </a:schemeClr>
                </a:solidFill>
              </a:rPr>
              <a:t> de la </a:t>
            </a:r>
            <a:r>
              <a:rPr lang="en-US" sz="2000" dirty="0" err="1">
                <a:solidFill>
                  <a:schemeClr val="tx1">
                    <a:lumMod val="95000"/>
                    <a:lumOff val="5000"/>
                  </a:schemeClr>
                </a:solidFill>
              </a:rPr>
              <a:t>disponibilidad</a:t>
            </a:r>
            <a:r>
              <a:rPr lang="en-US" sz="2000" dirty="0">
                <a:solidFill>
                  <a:schemeClr val="tx1">
                    <a:lumMod val="95000"/>
                    <a:lumOff val="5000"/>
                  </a:schemeClr>
                </a:solidFill>
              </a:rPr>
              <a:t> </a:t>
            </a:r>
            <a:r>
              <a:rPr lang="en-US" sz="2000" dirty="0" err="1">
                <a:solidFill>
                  <a:schemeClr val="tx1">
                    <a:lumMod val="95000"/>
                    <a:lumOff val="5000"/>
                  </a:schemeClr>
                </a:solidFill>
              </a:rPr>
              <a:t>presupuestal</a:t>
            </a:r>
            <a:r>
              <a:rPr lang="en-US" sz="2000" dirty="0">
                <a:solidFill>
                  <a:schemeClr val="tx1">
                    <a:lumMod val="95000"/>
                    <a:lumOff val="5000"/>
                  </a:schemeClr>
                </a:solidFill>
              </a:rPr>
              <a:t> y </a:t>
            </a:r>
            <a:r>
              <a:rPr lang="en-US" sz="2000" dirty="0" err="1">
                <a:solidFill>
                  <a:schemeClr val="tx1">
                    <a:lumMod val="95000"/>
                    <a:lumOff val="5000"/>
                  </a:schemeClr>
                </a:solidFill>
              </a:rPr>
              <a:t>esta</a:t>
            </a:r>
            <a:r>
              <a:rPr lang="en-US" sz="2000" dirty="0">
                <a:solidFill>
                  <a:schemeClr val="tx1">
                    <a:lumMod val="95000"/>
                    <a:lumOff val="5000"/>
                  </a:schemeClr>
                </a:solidFill>
              </a:rPr>
              <a:t> no se </a:t>
            </a:r>
            <a:r>
              <a:rPr lang="en-US" sz="2000" dirty="0" err="1">
                <a:solidFill>
                  <a:schemeClr val="tx1">
                    <a:lumMod val="95000"/>
                    <a:lumOff val="5000"/>
                  </a:schemeClr>
                </a:solidFill>
              </a:rPr>
              <a:t>haya</a:t>
            </a:r>
            <a:r>
              <a:rPr lang="en-US" sz="2000" dirty="0">
                <a:solidFill>
                  <a:schemeClr val="tx1">
                    <a:lumMod val="95000"/>
                    <a:lumOff val="5000"/>
                  </a:schemeClr>
                </a:solidFill>
              </a:rPr>
              <a:t> </a:t>
            </a:r>
            <a:r>
              <a:rPr lang="en-US" sz="2000" dirty="0" err="1">
                <a:solidFill>
                  <a:schemeClr val="tx1">
                    <a:lumMod val="95000"/>
                    <a:lumOff val="5000"/>
                  </a:schemeClr>
                </a:solidFill>
              </a:rPr>
              <a:t>podido</a:t>
            </a:r>
            <a:r>
              <a:rPr lang="en-US" sz="2000" dirty="0">
                <a:solidFill>
                  <a:schemeClr val="tx1">
                    <a:lumMod val="95000"/>
                    <a:lumOff val="5000"/>
                  </a:schemeClr>
                </a:solidFill>
              </a:rPr>
              <a:t> </a:t>
            </a:r>
            <a:r>
              <a:rPr lang="en-US" sz="2000" dirty="0" err="1">
                <a:solidFill>
                  <a:schemeClr val="tx1">
                    <a:lumMod val="95000"/>
                    <a:lumOff val="5000"/>
                  </a:schemeClr>
                </a:solidFill>
              </a:rPr>
              <a:t>obtener</a:t>
            </a:r>
            <a:r>
              <a:rPr lang="en-US" sz="2000" dirty="0">
                <a:solidFill>
                  <a:schemeClr val="tx1">
                    <a:lumMod val="95000"/>
                    <a:lumOff val="5000"/>
                  </a:schemeClr>
                </a:solidFill>
              </a:rPr>
              <a:t>.</a:t>
            </a:r>
          </a:p>
        </p:txBody>
      </p:sp>
      <p:pic>
        <p:nvPicPr>
          <p:cNvPr id="5" name="Imagen 4">
            <a:extLst>
              <a:ext uri="{FF2B5EF4-FFF2-40B4-BE49-F238E27FC236}">
                <a16:creationId xmlns:a16="http://schemas.microsoft.com/office/drawing/2014/main" id="{0EDEF285-1F32-BB25-BB1E-B9311A5CA524}"/>
              </a:ext>
            </a:extLst>
          </p:cNvPr>
          <p:cNvPicPr>
            <a:picLocks noChangeAspect="1"/>
          </p:cNvPicPr>
          <p:nvPr/>
        </p:nvPicPr>
        <p:blipFill>
          <a:blip r:embed="rId2"/>
          <a:stretch>
            <a:fillRect/>
          </a:stretch>
        </p:blipFill>
        <p:spPr>
          <a:xfrm>
            <a:off x="-1" y="1403021"/>
            <a:ext cx="4332667" cy="4692979"/>
          </a:xfrm>
          <a:prstGeom prst="rect">
            <a:avLst/>
          </a:prstGeom>
        </p:spPr>
      </p:pic>
    </p:spTree>
    <p:extLst>
      <p:ext uri="{BB962C8B-B14F-4D97-AF65-F5344CB8AC3E}">
        <p14:creationId xmlns:p14="http://schemas.microsoft.com/office/powerpoint/2010/main" val="1795634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CEE537-43D8-B059-3D74-09573D406F99}"/>
              </a:ext>
            </a:extLst>
          </p:cNvPr>
          <p:cNvPicPr>
            <a:picLocks noChangeAspect="1"/>
          </p:cNvPicPr>
          <p:nvPr/>
        </p:nvPicPr>
        <p:blipFill>
          <a:blip r:embed="rId2"/>
          <a:stretch>
            <a:fillRect/>
          </a:stretch>
        </p:blipFill>
        <p:spPr>
          <a:xfrm>
            <a:off x="457200" y="457200"/>
            <a:ext cx="11506200" cy="6096000"/>
          </a:xfrm>
          <a:prstGeom prst="rect">
            <a:avLst/>
          </a:prstGeom>
        </p:spPr>
      </p:pic>
    </p:spTree>
    <p:extLst>
      <p:ext uri="{BB962C8B-B14F-4D97-AF65-F5344CB8AC3E}">
        <p14:creationId xmlns:p14="http://schemas.microsoft.com/office/powerpoint/2010/main" val="818868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1981200" y="685800"/>
            <a:ext cx="9906000" cy="1231106"/>
          </a:xfrm>
        </p:spPr>
        <p:txBody>
          <a:bodyPr/>
          <a:lstStyle/>
          <a:p>
            <a:r>
              <a:rPr lang="es-ES" sz="4000" b="1" u="sng" dirty="0"/>
              <a:t>PLAN ANUAL DE CONTRATACIONES (PAC)</a:t>
            </a:r>
            <a:br>
              <a:rPr lang="es-PE" dirty="0"/>
            </a:br>
            <a:endParaRPr lang="es-ES" dirty="0"/>
          </a:p>
        </p:txBody>
      </p:sp>
      <p:sp>
        <p:nvSpPr>
          <p:cNvPr id="3" name="Flecha: pentágono 2">
            <a:extLst>
              <a:ext uri="{FF2B5EF4-FFF2-40B4-BE49-F238E27FC236}">
                <a16:creationId xmlns:a16="http://schemas.microsoft.com/office/drawing/2014/main" id="{2AA6955F-67A8-451E-BB23-DB99C8AB03E8}"/>
              </a:ext>
            </a:extLst>
          </p:cNvPr>
          <p:cNvSpPr/>
          <p:nvPr/>
        </p:nvSpPr>
        <p:spPr>
          <a:xfrm rot="10800000">
            <a:off x="7806989" y="4556645"/>
            <a:ext cx="3657600" cy="1348303"/>
          </a:xfrm>
          <a:prstGeom prst="homePlate">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sz="3600" dirty="0">
              <a:solidFill>
                <a:schemeClr val="tx1"/>
              </a:solidFill>
            </a:endParaRPr>
          </a:p>
        </p:txBody>
      </p:sp>
      <p:sp>
        <p:nvSpPr>
          <p:cNvPr id="4" name="Rectángulo: esquinas redondeadas 3">
            <a:extLst>
              <a:ext uri="{FF2B5EF4-FFF2-40B4-BE49-F238E27FC236}">
                <a16:creationId xmlns:a16="http://schemas.microsoft.com/office/drawing/2014/main" id="{90762FDB-F194-40EC-B9DD-CB0EF5CFB937}"/>
              </a:ext>
            </a:extLst>
          </p:cNvPr>
          <p:cNvSpPr/>
          <p:nvPr/>
        </p:nvSpPr>
        <p:spPr>
          <a:xfrm>
            <a:off x="83290" y="4203902"/>
            <a:ext cx="7391400" cy="2226479"/>
          </a:xfrm>
          <a:prstGeom prst="roundRect">
            <a:avLst/>
          </a:prstGeo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2400" dirty="0"/>
              <a:t>Previene las contrataciones de bienes , servicios y obras financiadas a ser convocados en el año en curso , con cargo a los respectivos recursos presupuestales , independientemente de que estén sujetos al ámbito de aplicación de la ley o no , además de la fuente de financiamiento. </a:t>
            </a:r>
          </a:p>
        </p:txBody>
      </p:sp>
      <p:sp>
        <p:nvSpPr>
          <p:cNvPr id="9" name="Rectángulo: esquinas redondeadas 8">
            <a:extLst>
              <a:ext uri="{FF2B5EF4-FFF2-40B4-BE49-F238E27FC236}">
                <a16:creationId xmlns:a16="http://schemas.microsoft.com/office/drawing/2014/main" id="{036079DD-EB33-4E8D-9C6A-5D9373A777F2}"/>
              </a:ext>
            </a:extLst>
          </p:cNvPr>
          <p:cNvSpPr/>
          <p:nvPr/>
        </p:nvSpPr>
        <p:spPr>
          <a:xfrm>
            <a:off x="4495800" y="1540858"/>
            <a:ext cx="6968789" cy="22264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400" dirty="0"/>
              <a:t>El PAC representa un instrumento de gestión que se puede utilizar para planificar , ejecutar y evaluar las contrataciones , el cual se articula con el plan operativo Institucional y el presupuesto Institucional de la Entidad </a:t>
            </a:r>
          </a:p>
        </p:txBody>
      </p:sp>
      <p:sp>
        <p:nvSpPr>
          <p:cNvPr id="10" name="Flecha: pentágono 9">
            <a:extLst>
              <a:ext uri="{FF2B5EF4-FFF2-40B4-BE49-F238E27FC236}">
                <a16:creationId xmlns:a16="http://schemas.microsoft.com/office/drawing/2014/main" id="{9934A13B-716C-4A49-960B-720661559D3E}"/>
              </a:ext>
            </a:extLst>
          </p:cNvPr>
          <p:cNvSpPr/>
          <p:nvPr/>
        </p:nvSpPr>
        <p:spPr>
          <a:xfrm>
            <a:off x="462642" y="2170331"/>
            <a:ext cx="3657600" cy="106680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7" name="CuadroTexto 6">
            <a:extLst>
              <a:ext uri="{FF2B5EF4-FFF2-40B4-BE49-F238E27FC236}">
                <a16:creationId xmlns:a16="http://schemas.microsoft.com/office/drawing/2014/main" id="{EA718D20-EEDF-4622-9878-1AF0BB887571}"/>
              </a:ext>
            </a:extLst>
          </p:cNvPr>
          <p:cNvSpPr txBox="1"/>
          <p:nvPr/>
        </p:nvSpPr>
        <p:spPr>
          <a:xfrm>
            <a:off x="734786" y="2269376"/>
            <a:ext cx="2492828" cy="769441"/>
          </a:xfrm>
          <a:prstGeom prst="rect">
            <a:avLst/>
          </a:prstGeom>
          <a:noFill/>
        </p:spPr>
        <p:txBody>
          <a:bodyPr wrap="square" rtlCol="0">
            <a:spAutoFit/>
          </a:bodyPr>
          <a:lstStyle/>
          <a:p>
            <a:r>
              <a:rPr lang="es-ES" sz="4400" dirty="0"/>
              <a:t>¿QUÉ ES?</a:t>
            </a:r>
          </a:p>
        </p:txBody>
      </p:sp>
      <p:sp>
        <p:nvSpPr>
          <p:cNvPr id="5" name="CuadroTexto 4">
            <a:extLst>
              <a:ext uri="{FF2B5EF4-FFF2-40B4-BE49-F238E27FC236}">
                <a16:creationId xmlns:a16="http://schemas.microsoft.com/office/drawing/2014/main" id="{BB691320-1F39-48E5-8856-7DE9711A1033}"/>
              </a:ext>
            </a:extLst>
          </p:cNvPr>
          <p:cNvSpPr txBox="1"/>
          <p:nvPr/>
        </p:nvSpPr>
        <p:spPr>
          <a:xfrm>
            <a:off x="8451110" y="4556645"/>
            <a:ext cx="2786386" cy="1723549"/>
          </a:xfrm>
          <a:prstGeom prst="rect">
            <a:avLst/>
          </a:prstGeom>
          <a:noFill/>
        </p:spPr>
        <p:txBody>
          <a:bodyPr wrap="square" rtlCol="0">
            <a:spAutoFit/>
          </a:bodyPr>
          <a:lstStyle/>
          <a:p>
            <a:r>
              <a:rPr lang="es-ES" sz="4400" dirty="0"/>
              <a:t>¿QUÉ DEBE PREVEER?</a:t>
            </a:r>
          </a:p>
          <a:p>
            <a:endParaRPr lang="es-ES" dirty="0"/>
          </a:p>
        </p:txBody>
      </p:sp>
      <p:sp>
        <p:nvSpPr>
          <p:cNvPr id="6" name="Rectángulo: esquinas redondeadas 5">
            <a:extLst>
              <a:ext uri="{FF2B5EF4-FFF2-40B4-BE49-F238E27FC236}">
                <a16:creationId xmlns:a16="http://schemas.microsoft.com/office/drawing/2014/main" id="{CFBF5C1C-A2DB-4320-839D-996C8F836766}"/>
              </a:ext>
            </a:extLst>
          </p:cNvPr>
          <p:cNvSpPr/>
          <p:nvPr/>
        </p:nvSpPr>
        <p:spPr>
          <a:xfrm>
            <a:off x="9635789" y="6043746"/>
            <a:ext cx="1757939" cy="4728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Art.6  RLCE</a:t>
            </a:r>
          </a:p>
        </p:txBody>
      </p:sp>
    </p:spTree>
    <p:extLst>
      <p:ext uri="{BB962C8B-B14F-4D97-AF65-F5344CB8AC3E}">
        <p14:creationId xmlns:p14="http://schemas.microsoft.com/office/powerpoint/2010/main" val="2935863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2E58FEB-8EB6-F478-73D0-F0E2533468F2}"/>
              </a:ext>
            </a:extLst>
          </p:cNvPr>
          <p:cNvSpPr>
            <a:spLocks noGrp="1"/>
          </p:cNvSpPr>
          <p:nvPr>
            <p:ph type="title"/>
          </p:nvPr>
        </p:nvSpPr>
        <p:spPr/>
        <p:txBody>
          <a:bodyPr/>
          <a:lstStyle/>
          <a:p>
            <a:endParaRPr lang="es-PE"/>
          </a:p>
        </p:txBody>
      </p:sp>
      <p:pic>
        <p:nvPicPr>
          <p:cNvPr id="7" name="Imagen 6">
            <a:extLst>
              <a:ext uri="{FF2B5EF4-FFF2-40B4-BE49-F238E27FC236}">
                <a16:creationId xmlns:a16="http://schemas.microsoft.com/office/drawing/2014/main" id="{DCBDE69E-25F9-475E-CD8F-2B0BF05184A0}"/>
              </a:ext>
            </a:extLst>
          </p:cNvPr>
          <p:cNvPicPr>
            <a:picLocks noChangeAspect="1"/>
          </p:cNvPicPr>
          <p:nvPr/>
        </p:nvPicPr>
        <p:blipFill>
          <a:blip r:embed="rId2"/>
          <a:stretch>
            <a:fillRect/>
          </a:stretch>
        </p:blipFill>
        <p:spPr>
          <a:xfrm>
            <a:off x="0" y="-19050"/>
            <a:ext cx="12192000" cy="6724650"/>
          </a:xfrm>
          <a:prstGeom prst="rect">
            <a:avLst/>
          </a:prstGeom>
        </p:spPr>
      </p:pic>
    </p:spTree>
    <p:extLst>
      <p:ext uri="{BB962C8B-B14F-4D97-AF65-F5344CB8AC3E}">
        <p14:creationId xmlns:p14="http://schemas.microsoft.com/office/powerpoint/2010/main" val="3243242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0B531F3-B636-BBD1-97C2-AE52FB0CAF8E}"/>
              </a:ext>
            </a:extLst>
          </p:cNvPr>
          <p:cNvPicPr>
            <a:picLocks noChangeAspect="1"/>
          </p:cNvPicPr>
          <p:nvPr/>
        </p:nvPicPr>
        <p:blipFill>
          <a:blip r:embed="rId2"/>
          <a:stretch>
            <a:fillRect/>
          </a:stretch>
        </p:blipFill>
        <p:spPr>
          <a:xfrm>
            <a:off x="19050" y="118933"/>
            <a:ext cx="12192000" cy="6620133"/>
          </a:xfrm>
          <a:prstGeom prst="rect">
            <a:avLst/>
          </a:prstGeom>
        </p:spPr>
      </p:pic>
    </p:spTree>
    <p:extLst>
      <p:ext uri="{BB962C8B-B14F-4D97-AF65-F5344CB8AC3E}">
        <p14:creationId xmlns:p14="http://schemas.microsoft.com/office/powerpoint/2010/main" val="4142334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C6059B-852D-ABBB-69D6-B9B232A03456}"/>
              </a:ext>
            </a:extLst>
          </p:cNvPr>
          <p:cNvPicPr>
            <a:picLocks noChangeAspect="1"/>
          </p:cNvPicPr>
          <p:nvPr/>
        </p:nvPicPr>
        <p:blipFill>
          <a:blip r:embed="rId2"/>
          <a:stretch>
            <a:fillRect/>
          </a:stretch>
        </p:blipFill>
        <p:spPr>
          <a:xfrm>
            <a:off x="0" y="169006"/>
            <a:ext cx="12192000" cy="6519988"/>
          </a:xfrm>
          <a:prstGeom prst="rect">
            <a:avLst/>
          </a:prstGeom>
        </p:spPr>
      </p:pic>
    </p:spTree>
    <p:extLst>
      <p:ext uri="{BB962C8B-B14F-4D97-AF65-F5344CB8AC3E}">
        <p14:creationId xmlns:p14="http://schemas.microsoft.com/office/powerpoint/2010/main" val="16382593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8002E46-60F8-0CFE-EC6C-7B7DC3FDE077}"/>
              </a:ext>
            </a:extLst>
          </p:cNvPr>
          <p:cNvSpPr/>
          <p:nvPr/>
        </p:nvSpPr>
        <p:spPr>
          <a:xfrm>
            <a:off x="1241502" y="2514600"/>
            <a:ext cx="9708995" cy="3046331"/>
          </a:xfrm>
          <a:prstGeom prst="round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dirty="0">
                <a:solidFill>
                  <a:schemeClr val="tx1"/>
                </a:solidFill>
              </a:rPr>
              <a:t>El </a:t>
            </a:r>
            <a:r>
              <a:rPr lang="en-US" sz="2400" dirty="0" err="1">
                <a:solidFill>
                  <a:schemeClr val="tx1"/>
                </a:solidFill>
              </a:rPr>
              <a:t>mismo</a:t>
            </a:r>
            <a:r>
              <a:rPr lang="en-US" sz="2400" dirty="0">
                <a:solidFill>
                  <a:schemeClr val="tx1"/>
                </a:solidFill>
              </a:rPr>
              <a:t> </a:t>
            </a:r>
            <a:r>
              <a:rPr lang="en-US" sz="2400" dirty="0" err="1">
                <a:solidFill>
                  <a:schemeClr val="tx1"/>
                </a:solidFill>
              </a:rPr>
              <a:t>incluye</a:t>
            </a:r>
            <a:r>
              <a:rPr lang="en-US" sz="2400" dirty="0">
                <a:solidFill>
                  <a:schemeClr val="tx1"/>
                </a:solidFill>
              </a:rPr>
              <a:t> a </a:t>
            </a:r>
            <a:r>
              <a:rPr lang="en-US" sz="2400" dirty="0" err="1">
                <a:solidFill>
                  <a:schemeClr val="tx1"/>
                </a:solidFill>
              </a:rPr>
              <a:t>todas</a:t>
            </a:r>
            <a:r>
              <a:rPr lang="en-US" sz="2400" dirty="0">
                <a:solidFill>
                  <a:schemeClr val="tx1"/>
                </a:solidFill>
              </a:rPr>
              <a:t> las </a:t>
            </a:r>
            <a:r>
              <a:rPr lang="en-US" sz="2400" dirty="0" err="1">
                <a:solidFill>
                  <a:schemeClr val="tx1"/>
                </a:solidFill>
              </a:rPr>
              <a:t>contrataciones</a:t>
            </a:r>
            <a:r>
              <a:rPr lang="en-US" sz="2400" dirty="0">
                <a:solidFill>
                  <a:schemeClr val="tx1"/>
                </a:solidFill>
              </a:rPr>
              <a:t> de </a:t>
            </a:r>
            <a:r>
              <a:rPr lang="en-US" sz="2400" dirty="0" err="1">
                <a:solidFill>
                  <a:schemeClr val="tx1"/>
                </a:solidFill>
              </a:rPr>
              <a:t>bienes</a:t>
            </a:r>
            <a:r>
              <a:rPr lang="en-US" sz="2400" dirty="0">
                <a:solidFill>
                  <a:schemeClr val="tx1"/>
                </a:solidFill>
              </a:rPr>
              <a:t> , </a:t>
            </a:r>
            <a:r>
              <a:rPr lang="en-US" sz="2400" dirty="0" err="1">
                <a:solidFill>
                  <a:schemeClr val="tx1"/>
                </a:solidFill>
              </a:rPr>
              <a:t>servicios</a:t>
            </a:r>
            <a:r>
              <a:rPr lang="en-US" sz="2400" dirty="0">
                <a:solidFill>
                  <a:schemeClr val="tx1"/>
                </a:solidFill>
              </a:rPr>
              <a:t> y </a:t>
            </a:r>
            <a:r>
              <a:rPr lang="en-US" sz="2400" dirty="0" err="1">
                <a:solidFill>
                  <a:schemeClr val="tx1"/>
                </a:solidFill>
              </a:rPr>
              <a:t>obras</a:t>
            </a:r>
            <a:r>
              <a:rPr lang="en-US" sz="2400" dirty="0">
                <a:solidFill>
                  <a:schemeClr val="tx1"/>
                </a:solidFill>
              </a:rPr>
              <a:t> , que </a:t>
            </a:r>
            <a:r>
              <a:rPr lang="en-US" sz="2400" dirty="0" err="1">
                <a:solidFill>
                  <a:schemeClr val="tx1"/>
                </a:solidFill>
              </a:rPr>
              <a:t>estén</a:t>
            </a:r>
            <a:r>
              <a:rPr lang="en-US" sz="2400" dirty="0">
                <a:solidFill>
                  <a:schemeClr val="tx1"/>
                </a:solidFill>
              </a:rPr>
              <a:t> </a:t>
            </a:r>
            <a:r>
              <a:rPr lang="en-US" sz="2400" dirty="0" err="1">
                <a:solidFill>
                  <a:schemeClr val="tx1"/>
                </a:solidFill>
              </a:rPr>
              <a:t>cubiertas</a:t>
            </a:r>
            <a:r>
              <a:rPr lang="en-US" sz="2400" dirty="0">
                <a:solidFill>
                  <a:schemeClr val="tx1"/>
                </a:solidFill>
              </a:rPr>
              <a:t> por el </a:t>
            </a:r>
            <a:r>
              <a:rPr lang="en-US" sz="2400" dirty="0" err="1">
                <a:solidFill>
                  <a:schemeClr val="tx1"/>
                </a:solidFill>
              </a:rPr>
              <a:t>presupuesto</a:t>
            </a:r>
            <a:r>
              <a:rPr lang="en-US" sz="2400" dirty="0">
                <a:solidFill>
                  <a:schemeClr val="tx1"/>
                </a:solidFill>
              </a:rPr>
              <a:t> </a:t>
            </a:r>
            <a:r>
              <a:rPr lang="en-US" sz="2400" dirty="0" err="1">
                <a:solidFill>
                  <a:schemeClr val="tx1"/>
                </a:solidFill>
              </a:rPr>
              <a:t>institucional</a:t>
            </a:r>
            <a:r>
              <a:rPr lang="en-US" sz="2400" dirty="0">
                <a:solidFill>
                  <a:schemeClr val="tx1"/>
                </a:solidFill>
              </a:rPr>
              <a:t> de </a:t>
            </a:r>
            <a:r>
              <a:rPr lang="en-US" sz="2400" dirty="0" err="1">
                <a:solidFill>
                  <a:schemeClr val="tx1"/>
                </a:solidFill>
              </a:rPr>
              <a:t>apertura</a:t>
            </a:r>
            <a:r>
              <a:rPr lang="en-US" sz="2400" dirty="0">
                <a:solidFill>
                  <a:schemeClr val="tx1"/>
                </a:solidFill>
              </a:rPr>
              <a:t> (PIA) . </a:t>
            </a:r>
            <a:r>
              <a:rPr lang="en-US" sz="2400" dirty="0" err="1">
                <a:solidFill>
                  <a:schemeClr val="tx1"/>
                </a:solidFill>
              </a:rPr>
              <a:t>Además</a:t>
            </a:r>
            <a:r>
              <a:rPr lang="en-US" sz="2400" dirty="0">
                <a:solidFill>
                  <a:schemeClr val="tx1"/>
                </a:solidFill>
              </a:rPr>
              <a:t> de </a:t>
            </a:r>
            <a:r>
              <a:rPr lang="en-US" sz="2400" dirty="0" err="1">
                <a:solidFill>
                  <a:schemeClr val="tx1"/>
                </a:solidFill>
              </a:rPr>
              <a:t>incluir</a:t>
            </a:r>
            <a:r>
              <a:rPr lang="en-US" sz="2400" dirty="0">
                <a:solidFill>
                  <a:schemeClr val="tx1"/>
                </a:solidFill>
              </a:rPr>
              <a:t> las </a:t>
            </a:r>
            <a:r>
              <a:rPr lang="en-US" sz="2400" dirty="0" err="1">
                <a:solidFill>
                  <a:schemeClr val="tx1"/>
                </a:solidFill>
              </a:rPr>
              <a:t>compras</a:t>
            </a:r>
            <a:r>
              <a:rPr lang="en-US" sz="2400" dirty="0">
                <a:solidFill>
                  <a:schemeClr val="tx1"/>
                </a:solidFill>
              </a:rPr>
              <a:t> </a:t>
            </a:r>
            <a:r>
              <a:rPr lang="en-US" sz="2400" dirty="0" err="1">
                <a:solidFill>
                  <a:schemeClr val="tx1"/>
                </a:solidFill>
              </a:rPr>
              <a:t>corporativas</a:t>
            </a:r>
            <a:r>
              <a:rPr lang="en-US" sz="2400" dirty="0">
                <a:solidFill>
                  <a:schemeClr val="tx1"/>
                </a:solidFill>
              </a:rPr>
              <a:t> , </a:t>
            </a:r>
            <a:r>
              <a:rPr lang="en-US" sz="2400" dirty="0" err="1">
                <a:solidFill>
                  <a:schemeClr val="tx1"/>
                </a:solidFill>
              </a:rPr>
              <a:t>contrataciones</a:t>
            </a:r>
            <a:r>
              <a:rPr lang="en-US" sz="2400" dirty="0">
                <a:solidFill>
                  <a:schemeClr val="tx1"/>
                </a:solidFill>
              </a:rPr>
              <a:t> por </a:t>
            </a:r>
            <a:r>
              <a:rPr lang="en-US" sz="2400" dirty="0" err="1">
                <a:solidFill>
                  <a:schemeClr val="tx1"/>
                </a:solidFill>
              </a:rPr>
              <a:t>acuerdo</a:t>
            </a:r>
            <a:r>
              <a:rPr lang="en-US" sz="2400" dirty="0">
                <a:solidFill>
                  <a:schemeClr val="tx1"/>
                </a:solidFill>
              </a:rPr>
              <a:t> </a:t>
            </a:r>
            <a:r>
              <a:rPr lang="en-US" sz="2400" dirty="0" err="1">
                <a:solidFill>
                  <a:schemeClr val="tx1"/>
                </a:solidFill>
              </a:rPr>
              <a:t>marco</a:t>
            </a:r>
            <a:r>
              <a:rPr lang="en-US" sz="2400" dirty="0">
                <a:solidFill>
                  <a:schemeClr val="tx1"/>
                </a:solidFill>
              </a:rPr>
              <a:t> y las </a:t>
            </a:r>
            <a:r>
              <a:rPr lang="en-US" sz="2400" dirty="0" err="1">
                <a:solidFill>
                  <a:schemeClr val="tx1"/>
                </a:solidFill>
              </a:rPr>
              <a:t>contrataciones</a:t>
            </a:r>
            <a:r>
              <a:rPr lang="en-US" sz="2400" dirty="0">
                <a:solidFill>
                  <a:schemeClr val="tx1"/>
                </a:solidFill>
              </a:rPr>
              <a:t> con un UIT </a:t>
            </a:r>
            <a:r>
              <a:rPr lang="en-US" sz="2400" dirty="0" err="1">
                <a:solidFill>
                  <a:schemeClr val="tx1"/>
                </a:solidFill>
              </a:rPr>
              <a:t>menor</a:t>
            </a:r>
            <a:r>
              <a:rPr lang="en-US" sz="2400" dirty="0">
                <a:solidFill>
                  <a:schemeClr val="tx1"/>
                </a:solidFill>
              </a:rPr>
              <a:t> o </a:t>
            </a:r>
            <a:r>
              <a:rPr lang="en-US" sz="2400" dirty="0" err="1">
                <a:solidFill>
                  <a:schemeClr val="tx1"/>
                </a:solidFill>
              </a:rPr>
              <a:t>igual</a:t>
            </a:r>
            <a:r>
              <a:rPr lang="en-US" sz="2400" dirty="0">
                <a:solidFill>
                  <a:schemeClr val="tx1"/>
                </a:solidFill>
              </a:rPr>
              <a:t> a 8 </a:t>
            </a:r>
            <a:r>
              <a:rPr lang="en-US" sz="2400" dirty="0" err="1">
                <a:solidFill>
                  <a:schemeClr val="tx1"/>
                </a:solidFill>
              </a:rPr>
              <a:t>mediante</a:t>
            </a:r>
            <a:r>
              <a:rPr lang="en-US" sz="2400" dirty="0">
                <a:solidFill>
                  <a:schemeClr val="tx1"/>
                </a:solidFill>
              </a:rPr>
              <a:t> </a:t>
            </a:r>
            <a:r>
              <a:rPr lang="en-US" sz="2400" dirty="0" err="1">
                <a:solidFill>
                  <a:schemeClr val="tx1"/>
                </a:solidFill>
              </a:rPr>
              <a:t>compras</a:t>
            </a:r>
            <a:r>
              <a:rPr lang="en-US" sz="2400" dirty="0">
                <a:solidFill>
                  <a:schemeClr val="tx1"/>
                </a:solidFill>
              </a:rPr>
              <a:t> </a:t>
            </a:r>
            <a:r>
              <a:rPr lang="en-US" sz="2400" dirty="0" err="1">
                <a:solidFill>
                  <a:schemeClr val="tx1"/>
                </a:solidFill>
              </a:rPr>
              <a:t>corporativas</a:t>
            </a:r>
            <a:r>
              <a:rPr lang="en-US" sz="2400" dirty="0">
                <a:solidFill>
                  <a:schemeClr val="tx1"/>
                </a:solidFill>
              </a:rPr>
              <a:t>.</a:t>
            </a:r>
          </a:p>
          <a:p>
            <a:pPr indent="-228600">
              <a:lnSpc>
                <a:spcPct val="90000"/>
              </a:lnSpc>
              <a:spcAft>
                <a:spcPts val="600"/>
              </a:spcAft>
              <a:buFont typeface="Arial" panose="020B0604020202020204" pitchFamily="34" charset="0"/>
              <a:buChar char="•"/>
            </a:pPr>
            <a:r>
              <a:rPr lang="en-US" sz="2400" dirty="0">
                <a:solidFill>
                  <a:schemeClr val="tx1"/>
                </a:solidFill>
              </a:rPr>
              <a:t>Con una </a:t>
            </a:r>
            <a:r>
              <a:rPr lang="en-US" sz="2400" dirty="0" err="1">
                <a:solidFill>
                  <a:schemeClr val="tx1"/>
                </a:solidFill>
              </a:rPr>
              <a:t>independencia</a:t>
            </a:r>
            <a:r>
              <a:rPr lang="en-US" sz="2400" dirty="0">
                <a:solidFill>
                  <a:schemeClr val="tx1"/>
                </a:solidFill>
              </a:rPr>
              <a:t> a </a:t>
            </a:r>
            <a:r>
              <a:rPr lang="en-US" sz="2400" dirty="0" err="1">
                <a:solidFill>
                  <a:schemeClr val="tx1"/>
                </a:solidFill>
              </a:rPr>
              <a:t>estar</a:t>
            </a:r>
            <a:r>
              <a:rPr lang="en-US" sz="2400" dirty="0">
                <a:solidFill>
                  <a:schemeClr val="tx1"/>
                </a:solidFill>
              </a:rPr>
              <a:t> </a:t>
            </a:r>
            <a:r>
              <a:rPr lang="en-US" sz="2400" dirty="0" err="1">
                <a:solidFill>
                  <a:schemeClr val="tx1"/>
                </a:solidFill>
              </a:rPr>
              <a:t>sujetas</a:t>
            </a:r>
            <a:r>
              <a:rPr lang="en-US" sz="2400" dirty="0">
                <a:solidFill>
                  <a:schemeClr val="tx1"/>
                </a:solidFill>
              </a:rPr>
              <a:t> al </a:t>
            </a:r>
            <a:r>
              <a:rPr lang="en-US" sz="2400" dirty="0" err="1">
                <a:solidFill>
                  <a:schemeClr val="tx1"/>
                </a:solidFill>
              </a:rPr>
              <a:t>ámbito</a:t>
            </a:r>
            <a:r>
              <a:rPr lang="en-US" sz="2400" dirty="0">
                <a:solidFill>
                  <a:schemeClr val="tx1"/>
                </a:solidFill>
              </a:rPr>
              <a:t> de </a:t>
            </a:r>
            <a:r>
              <a:rPr lang="en-US" sz="2400" dirty="0" err="1">
                <a:solidFill>
                  <a:schemeClr val="tx1"/>
                </a:solidFill>
              </a:rPr>
              <a:t>aplicación</a:t>
            </a:r>
            <a:r>
              <a:rPr lang="en-US" sz="2400" dirty="0">
                <a:solidFill>
                  <a:schemeClr val="tx1"/>
                </a:solidFill>
              </a:rPr>
              <a:t> de la ley de la </a:t>
            </a:r>
            <a:r>
              <a:rPr lang="en-US" sz="2400" dirty="0" err="1">
                <a:solidFill>
                  <a:schemeClr val="tx1"/>
                </a:solidFill>
              </a:rPr>
              <a:t>fuente</a:t>
            </a:r>
            <a:r>
              <a:rPr lang="en-US" sz="2400" dirty="0">
                <a:solidFill>
                  <a:schemeClr val="tx1"/>
                </a:solidFill>
              </a:rPr>
              <a:t> de </a:t>
            </a:r>
            <a:r>
              <a:rPr lang="en-US" sz="2400" dirty="0" err="1">
                <a:solidFill>
                  <a:schemeClr val="tx1"/>
                </a:solidFill>
              </a:rPr>
              <a:t>financiamiento</a:t>
            </a:r>
            <a:r>
              <a:rPr lang="en-US" sz="2400" dirty="0">
                <a:solidFill>
                  <a:schemeClr val="tx1"/>
                </a:solidFill>
              </a:rPr>
              <a:t> </a:t>
            </a:r>
          </a:p>
        </p:txBody>
      </p:sp>
      <p:sp>
        <p:nvSpPr>
          <p:cNvPr id="4" name="Flecha: pentágono 3">
            <a:extLst>
              <a:ext uri="{FF2B5EF4-FFF2-40B4-BE49-F238E27FC236}">
                <a16:creationId xmlns:a16="http://schemas.microsoft.com/office/drawing/2014/main" id="{8B12B81B-ACEA-111B-7CDC-3208422390EA}"/>
              </a:ext>
            </a:extLst>
          </p:cNvPr>
          <p:cNvSpPr/>
          <p:nvPr/>
        </p:nvSpPr>
        <p:spPr>
          <a:xfrm>
            <a:off x="1241502" y="1600200"/>
            <a:ext cx="4762500" cy="769098"/>
          </a:xfrm>
          <a:prstGeom prst="homePlate">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s-ES" sz="3600" dirty="0">
                <a:solidFill>
                  <a:schemeClr val="tx1"/>
                </a:solidFill>
              </a:rPr>
              <a:t>¿QUÉ DEBE INCLUIR?</a:t>
            </a:r>
          </a:p>
        </p:txBody>
      </p:sp>
      <p:sp>
        <p:nvSpPr>
          <p:cNvPr id="5" name="Título 1">
            <a:extLst>
              <a:ext uri="{FF2B5EF4-FFF2-40B4-BE49-F238E27FC236}">
                <a16:creationId xmlns:a16="http://schemas.microsoft.com/office/drawing/2014/main" id="{D8024447-6B02-39C1-9963-034DCE857DA5}"/>
              </a:ext>
            </a:extLst>
          </p:cNvPr>
          <p:cNvSpPr txBox="1">
            <a:spLocks/>
          </p:cNvSpPr>
          <p:nvPr/>
        </p:nvSpPr>
        <p:spPr>
          <a:xfrm>
            <a:off x="2362200" y="609600"/>
            <a:ext cx="8556969" cy="1212102"/>
          </a:xfrm>
          <a:prstGeom prst="rect">
            <a:avLst/>
          </a:prstGeom>
        </p:spPr>
        <p:txBody>
          <a:bodyPr vert="horz" lIns="91440" tIns="45720" rIns="91440" bIns="45720" rtlCol="0" anchor="ctr">
            <a:normAutofit fontScale="92500" lnSpcReduction="10000"/>
          </a:bodyPr>
          <a:lstStyle>
            <a:lvl1pPr>
              <a:defRPr>
                <a:latin typeface="+mj-lt"/>
                <a:ea typeface="+mj-ea"/>
                <a:cs typeface="+mj-cs"/>
              </a:defRPr>
            </a:lvl1pPr>
          </a:lstStyle>
          <a:p>
            <a:r>
              <a:rPr lang="en-US" sz="4000" b="1" u="sng" kern="1200" dirty="0"/>
              <a:t>PLAN ANUAL DE CONTRATACIONES (PAC)</a:t>
            </a:r>
            <a:br>
              <a:rPr lang="en-US" sz="4000" b="1" kern="1200" dirty="0"/>
            </a:br>
            <a:endParaRPr lang="en-US" sz="4000" b="1" kern="1200" dirty="0"/>
          </a:p>
        </p:txBody>
      </p:sp>
    </p:spTree>
    <p:extLst>
      <p:ext uri="{BB962C8B-B14F-4D97-AF65-F5344CB8AC3E}">
        <p14:creationId xmlns:p14="http://schemas.microsoft.com/office/powerpoint/2010/main" val="794144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2215166" y="701206"/>
            <a:ext cx="9367234" cy="1231106"/>
          </a:xfrm>
        </p:spPr>
        <p:txBody>
          <a:bodyPr/>
          <a:lstStyle/>
          <a:p>
            <a:r>
              <a:rPr lang="es-ES" sz="4000" b="1" u="sng" dirty="0"/>
              <a:t>PLAN ANUAL DE CONTRATACIONES (PAC)</a:t>
            </a:r>
            <a:br>
              <a:rPr lang="es-PE" b="1" dirty="0"/>
            </a:br>
            <a:endParaRPr lang="es-ES" b="1" dirty="0"/>
          </a:p>
        </p:txBody>
      </p:sp>
      <p:sp>
        <p:nvSpPr>
          <p:cNvPr id="4" name="Rectángulo: esquinas redondeadas 3">
            <a:extLst>
              <a:ext uri="{FF2B5EF4-FFF2-40B4-BE49-F238E27FC236}">
                <a16:creationId xmlns:a16="http://schemas.microsoft.com/office/drawing/2014/main" id="{7562FD9A-939F-41F1-BD4E-4DFCF26130FE}"/>
              </a:ext>
            </a:extLst>
          </p:cNvPr>
          <p:cNvSpPr/>
          <p:nvPr/>
        </p:nvSpPr>
        <p:spPr>
          <a:xfrm>
            <a:off x="352557" y="5919499"/>
            <a:ext cx="1596942" cy="609600"/>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Art.6 RGLCE</a:t>
            </a:r>
          </a:p>
        </p:txBody>
      </p:sp>
      <p:sp>
        <p:nvSpPr>
          <p:cNvPr id="5" name="Rectángulo: esquinas redondeadas 4">
            <a:extLst>
              <a:ext uri="{FF2B5EF4-FFF2-40B4-BE49-F238E27FC236}">
                <a16:creationId xmlns:a16="http://schemas.microsoft.com/office/drawing/2014/main" id="{14015ABA-4D61-4200-94CA-63AD375D2493}"/>
              </a:ext>
            </a:extLst>
          </p:cNvPr>
          <p:cNvSpPr/>
          <p:nvPr/>
        </p:nvSpPr>
        <p:spPr>
          <a:xfrm>
            <a:off x="2495000" y="1942849"/>
            <a:ext cx="2093745" cy="612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APROBACIÓN</a:t>
            </a:r>
          </a:p>
        </p:txBody>
      </p:sp>
      <p:sp>
        <p:nvSpPr>
          <p:cNvPr id="10" name="Rectángulo: esquinas redondeadas 9">
            <a:extLst>
              <a:ext uri="{FF2B5EF4-FFF2-40B4-BE49-F238E27FC236}">
                <a16:creationId xmlns:a16="http://schemas.microsoft.com/office/drawing/2014/main" id="{B58E2B6D-A555-40EE-A684-33AD2C4C7ADD}"/>
              </a:ext>
            </a:extLst>
          </p:cNvPr>
          <p:cNvSpPr/>
          <p:nvPr/>
        </p:nvSpPr>
        <p:spPr>
          <a:xfrm>
            <a:off x="5326378" y="1946223"/>
            <a:ext cx="22860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MODIFICACIÓN</a:t>
            </a:r>
          </a:p>
        </p:txBody>
      </p:sp>
      <p:sp>
        <p:nvSpPr>
          <p:cNvPr id="11" name="Rectángulo: esquinas redondeadas 10">
            <a:extLst>
              <a:ext uri="{FF2B5EF4-FFF2-40B4-BE49-F238E27FC236}">
                <a16:creationId xmlns:a16="http://schemas.microsoft.com/office/drawing/2014/main" id="{0AAFA932-52DD-4057-9506-9DCA43DFC2B1}"/>
              </a:ext>
            </a:extLst>
          </p:cNvPr>
          <p:cNvSpPr/>
          <p:nvPr/>
        </p:nvSpPr>
        <p:spPr>
          <a:xfrm>
            <a:off x="8734746" y="1942811"/>
            <a:ext cx="2286000" cy="6096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PUBLICACIÓN</a:t>
            </a:r>
          </a:p>
        </p:txBody>
      </p:sp>
      <p:sp>
        <p:nvSpPr>
          <p:cNvPr id="14" name="Rectángulo: esquinas redondeadas 13">
            <a:extLst>
              <a:ext uri="{FF2B5EF4-FFF2-40B4-BE49-F238E27FC236}">
                <a16:creationId xmlns:a16="http://schemas.microsoft.com/office/drawing/2014/main" id="{8F7A4197-01E5-41F8-86F4-1F1CA5E4B5E4}"/>
              </a:ext>
            </a:extLst>
          </p:cNvPr>
          <p:cNvSpPr/>
          <p:nvPr/>
        </p:nvSpPr>
        <p:spPr>
          <a:xfrm>
            <a:off x="2544096" y="3429000"/>
            <a:ext cx="2093745"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EL TITULAR O FUNCIONARIO DELEGADO</a:t>
            </a:r>
          </a:p>
        </p:txBody>
      </p:sp>
      <p:sp>
        <p:nvSpPr>
          <p:cNvPr id="16" name="Rectángulo: esquinas redondeadas 15">
            <a:extLst>
              <a:ext uri="{FF2B5EF4-FFF2-40B4-BE49-F238E27FC236}">
                <a16:creationId xmlns:a16="http://schemas.microsoft.com/office/drawing/2014/main" id="{F7A81758-1A35-40A2-8BA4-135CE19BF534}"/>
              </a:ext>
            </a:extLst>
          </p:cNvPr>
          <p:cNvSpPr/>
          <p:nvPr/>
        </p:nvSpPr>
        <p:spPr>
          <a:xfrm>
            <a:off x="344137" y="3898979"/>
            <a:ext cx="1371600" cy="68306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a:solidFill>
                  <a:schemeClr val="tx1"/>
                </a:solidFill>
              </a:rPr>
              <a:t>PAC</a:t>
            </a:r>
          </a:p>
        </p:txBody>
      </p:sp>
      <p:sp>
        <p:nvSpPr>
          <p:cNvPr id="17" name="Abrir llave 16">
            <a:extLst>
              <a:ext uri="{FF2B5EF4-FFF2-40B4-BE49-F238E27FC236}">
                <a16:creationId xmlns:a16="http://schemas.microsoft.com/office/drawing/2014/main" id="{EF977F33-4866-4798-8E69-9A4B4754B787}"/>
              </a:ext>
            </a:extLst>
          </p:cNvPr>
          <p:cNvSpPr/>
          <p:nvPr/>
        </p:nvSpPr>
        <p:spPr>
          <a:xfrm>
            <a:off x="1911739" y="1854143"/>
            <a:ext cx="536910" cy="477273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dirty="0"/>
          </a:p>
        </p:txBody>
      </p:sp>
      <p:sp>
        <p:nvSpPr>
          <p:cNvPr id="18" name="Rectángulo: esquinas redondeadas 17">
            <a:extLst>
              <a:ext uri="{FF2B5EF4-FFF2-40B4-BE49-F238E27FC236}">
                <a16:creationId xmlns:a16="http://schemas.microsoft.com/office/drawing/2014/main" id="{306DBDE4-0851-426B-BE6E-46A6652B9FF2}"/>
              </a:ext>
            </a:extLst>
          </p:cNvPr>
          <p:cNvSpPr/>
          <p:nvPr/>
        </p:nvSpPr>
        <p:spPr>
          <a:xfrm>
            <a:off x="2520444" y="5216577"/>
            <a:ext cx="2068302" cy="13125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ES APROBADO A LOS 15 DÍAS HABILES DE APROBADO EL PIA</a:t>
            </a:r>
          </a:p>
        </p:txBody>
      </p:sp>
      <p:sp>
        <p:nvSpPr>
          <p:cNvPr id="19" name="Abrir llave 18">
            <a:extLst>
              <a:ext uri="{FF2B5EF4-FFF2-40B4-BE49-F238E27FC236}">
                <a16:creationId xmlns:a16="http://schemas.microsoft.com/office/drawing/2014/main" id="{08F1DA57-85BB-45D2-8225-FF9F22D1A49F}"/>
              </a:ext>
            </a:extLst>
          </p:cNvPr>
          <p:cNvSpPr/>
          <p:nvPr/>
        </p:nvSpPr>
        <p:spPr>
          <a:xfrm>
            <a:off x="4828736" y="1722294"/>
            <a:ext cx="346155" cy="47648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dirty="0"/>
          </a:p>
        </p:txBody>
      </p:sp>
      <p:sp>
        <p:nvSpPr>
          <p:cNvPr id="21" name="Rectángulo: esquinas redondeadas 20">
            <a:extLst>
              <a:ext uri="{FF2B5EF4-FFF2-40B4-BE49-F238E27FC236}">
                <a16:creationId xmlns:a16="http://schemas.microsoft.com/office/drawing/2014/main" id="{A45CAAC5-2357-4D98-BD11-67DEF961176A}"/>
              </a:ext>
            </a:extLst>
          </p:cNvPr>
          <p:cNvSpPr/>
          <p:nvPr/>
        </p:nvSpPr>
        <p:spPr>
          <a:xfrm>
            <a:off x="5414881" y="3190844"/>
            <a:ext cx="2286000" cy="13907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POSTERIORMENTE PUEDE SER MODFICADO PARA INCLUIR O EXCLUIR CONTRACTACIONES</a:t>
            </a:r>
          </a:p>
        </p:txBody>
      </p:sp>
      <p:sp>
        <p:nvSpPr>
          <p:cNvPr id="22" name="Rectángulo: esquinas redondeadas 21">
            <a:extLst>
              <a:ext uri="{FF2B5EF4-FFF2-40B4-BE49-F238E27FC236}">
                <a16:creationId xmlns:a16="http://schemas.microsoft.com/office/drawing/2014/main" id="{E2239F56-ADE3-4F62-87E2-771C5A3F3B0F}"/>
              </a:ext>
            </a:extLst>
          </p:cNvPr>
          <p:cNvSpPr/>
          <p:nvPr/>
        </p:nvSpPr>
        <p:spPr>
          <a:xfrm>
            <a:off x="5370893" y="5262010"/>
            <a:ext cx="2286000" cy="10883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SI SE MODIFICA EL TIPO DE PROCEDIMIENTO DE SELECCIÓN</a:t>
            </a:r>
          </a:p>
        </p:txBody>
      </p:sp>
      <p:sp>
        <p:nvSpPr>
          <p:cNvPr id="23" name="Abrir llave 22">
            <a:extLst>
              <a:ext uri="{FF2B5EF4-FFF2-40B4-BE49-F238E27FC236}">
                <a16:creationId xmlns:a16="http://schemas.microsoft.com/office/drawing/2014/main" id="{5E23CF65-BB4D-44FB-9BA5-C8A25595E2B2}"/>
              </a:ext>
            </a:extLst>
          </p:cNvPr>
          <p:cNvSpPr/>
          <p:nvPr/>
        </p:nvSpPr>
        <p:spPr>
          <a:xfrm>
            <a:off x="8092359" y="1643452"/>
            <a:ext cx="536910" cy="477273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dirty="0"/>
          </a:p>
        </p:txBody>
      </p:sp>
      <p:sp>
        <p:nvSpPr>
          <p:cNvPr id="24" name="Rectángulo: esquinas redondeadas 23">
            <a:extLst>
              <a:ext uri="{FF2B5EF4-FFF2-40B4-BE49-F238E27FC236}">
                <a16:creationId xmlns:a16="http://schemas.microsoft.com/office/drawing/2014/main" id="{FD4F4331-2604-4D55-9CB4-B80EE21ED561}"/>
              </a:ext>
            </a:extLst>
          </p:cNvPr>
          <p:cNvSpPr/>
          <p:nvPr/>
        </p:nvSpPr>
        <p:spPr>
          <a:xfrm>
            <a:off x="8692628" y="3151351"/>
            <a:ext cx="2854109" cy="14302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SE PUBLICA EN EL SEACE Y SI TUVIESE EN SUPORTAL INSTITCUONAL DENTRO DE 5 DIÁS HBAILES DE LA APROBACIÓN DEL PAC</a:t>
            </a:r>
          </a:p>
        </p:txBody>
      </p:sp>
      <p:sp>
        <p:nvSpPr>
          <p:cNvPr id="25" name="Rectángulo: esquinas redondeadas 24">
            <a:extLst>
              <a:ext uri="{FF2B5EF4-FFF2-40B4-BE49-F238E27FC236}">
                <a16:creationId xmlns:a16="http://schemas.microsoft.com/office/drawing/2014/main" id="{6519D787-0DDC-4B6E-BD4F-117464C7ACE9}"/>
              </a:ext>
            </a:extLst>
          </p:cNvPr>
          <p:cNvSpPr/>
          <p:nvPr/>
        </p:nvSpPr>
        <p:spPr>
          <a:xfrm>
            <a:off x="8734746" y="5057737"/>
            <a:ext cx="2901736" cy="12926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SE DEBE INCLUIR EL DOCUMENTO APROBATORIO O MODIFCIATORIO DE SER EL CASO</a:t>
            </a:r>
          </a:p>
        </p:txBody>
      </p:sp>
    </p:spTree>
    <p:extLst>
      <p:ext uri="{BB962C8B-B14F-4D97-AF65-F5344CB8AC3E}">
        <p14:creationId xmlns:p14="http://schemas.microsoft.com/office/powerpoint/2010/main" val="806042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1753837" y="72819"/>
            <a:ext cx="9906000" cy="1231106"/>
          </a:xfrm>
        </p:spPr>
        <p:txBody>
          <a:bodyPr/>
          <a:lstStyle/>
          <a:p>
            <a:pPr algn="ctr"/>
            <a:r>
              <a:rPr lang="es-ES" sz="4000" dirty="0"/>
              <a:t> </a:t>
            </a:r>
            <a:r>
              <a:rPr lang="es-ES" sz="4000" b="1" u="sng" dirty="0"/>
              <a:t>PLAN ANUAL DE CONTRATACIONES (PAC)</a:t>
            </a:r>
            <a:br>
              <a:rPr lang="es-PE" b="1" dirty="0"/>
            </a:br>
            <a:r>
              <a:rPr lang="es-PE" b="1" u="sng" dirty="0"/>
              <a:t>Formulación y Aprobación</a:t>
            </a:r>
            <a:endParaRPr lang="es-ES" b="1" u="sng" dirty="0"/>
          </a:p>
        </p:txBody>
      </p:sp>
      <p:sp>
        <p:nvSpPr>
          <p:cNvPr id="6" name="Abrir llave 5">
            <a:extLst>
              <a:ext uri="{FF2B5EF4-FFF2-40B4-BE49-F238E27FC236}">
                <a16:creationId xmlns:a16="http://schemas.microsoft.com/office/drawing/2014/main" id="{0B103524-120E-4ED9-B9B5-F6569CDF66C3}"/>
              </a:ext>
            </a:extLst>
          </p:cNvPr>
          <p:cNvSpPr/>
          <p:nvPr/>
        </p:nvSpPr>
        <p:spPr>
          <a:xfrm>
            <a:off x="1374869" y="2011270"/>
            <a:ext cx="228600" cy="32766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dirty="0"/>
          </a:p>
        </p:txBody>
      </p:sp>
      <p:sp>
        <p:nvSpPr>
          <p:cNvPr id="20" name="Abrir llave 19">
            <a:extLst>
              <a:ext uri="{FF2B5EF4-FFF2-40B4-BE49-F238E27FC236}">
                <a16:creationId xmlns:a16="http://schemas.microsoft.com/office/drawing/2014/main" id="{5D30BDB3-E640-405B-A74C-C875DD3F810B}"/>
              </a:ext>
            </a:extLst>
          </p:cNvPr>
          <p:cNvSpPr/>
          <p:nvPr/>
        </p:nvSpPr>
        <p:spPr>
          <a:xfrm>
            <a:off x="5469250" y="2386046"/>
            <a:ext cx="117680" cy="25527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dirty="0"/>
          </a:p>
        </p:txBody>
      </p:sp>
      <p:sp>
        <p:nvSpPr>
          <p:cNvPr id="26" name="Abrir llave 25">
            <a:extLst>
              <a:ext uri="{FF2B5EF4-FFF2-40B4-BE49-F238E27FC236}">
                <a16:creationId xmlns:a16="http://schemas.microsoft.com/office/drawing/2014/main" id="{1BCC5263-74AC-4C91-B670-43671C108E95}"/>
              </a:ext>
            </a:extLst>
          </p:cNvPr>
          <p:cNvSpPr/>
          <p:nvPr/>
        </p:nvSpPr>
        <p:spPr>
          <a:xfrm>
            <a:off x="9311226" y="2842019"/>
            <a:ext cx="193798" cy="161510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dirty="0"/>
          </a:p>
        </p:txBody>
      </p:sp>
      <p:sp>
        <p:nvSpPr>
          <p:cNvPr id="7" name="Rectángulo: esquinas redondeadas 6">
            <a:extLst>
              <a:ext uri="{FF2B5EF4-FFF2-40B4-BE49-F238E27FC236}">
                <a16:creationId xmlns:a16="http://schemas.microsoft.com/office/drawing/2014/main" id="{6192EF29-07A1-47D6-B890-A334CAB34E69}"/>
              </a:ext>
            </a:extLst>
          </p:cNvPr>
          <p:cNvSpPr/>
          <p:nvPr/>
        </p:nvSpPr>
        <p:spPr>
          <a:xfrm>
            <a:off x="127074" y="3117959"/>
            <a:ext cx="1231606" cy="11129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PRIMER MOMENTO</a:t>
            </a:r>
          </a:p>
        </p:txBody>
      </p:sp>
      <p:sp>
        <p:nvSpPr>
          <p:cNvPr id="27" name="Rectángulo: esquinas redondeadas 26">
            <a:extLst>
              <a:ext uri="{FF2B5EF4-FFF2-40B4-BE49-F238E27FC236}">
                <a16:creationId xmlns:a16="http://schemas.microsoft.com/office/drawing/2014/main" id="{2A716E95-4AAA-4EBC-884B-9789B5F474B1}"/>
              </a:ext>
            </a:extLst>
          </p:cNvPr>
          <p:cNvSpPr/>
          <p:nvPr/>
        </p:nvSpPr>
        <p:spPr>
          <a:xfrm>
            <a:off x="4245742" y="3118838"/>
            <a:ext cx="1119348" cy="111210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sz="1400" dirty="0"/>
              <a:t>SEGUNDOMOMENTO</a:t>
            </a:r>
          </a:p>
          <a:p>
            <a:pPr algn="just"/>
            <a:r>
              <a:rPr lang="es-ES" sz="1400" dirty="0"/>
              <a:t>(15 días hábiles siguientes)</a:t>
            </a:r>
          </a:p>
        </p:txBody>
      </p:sp>
      <p:sp>
        <p:nvSpPr>
          <p:cNvPr id="28" name="Rectángulo: esquinas redondeadas 27">
            <a:extLst>
              <a:ext uri="{FF2B5EF4-FFF2-40B4-BE49-F238E27FC236}">
                <a16:creationId xmlns:a16="http://schemas.microsoft.com/office/drawing/2014/main" id="{EE63B04A-0E86-450F-AEF7-88FF53FA2E5D}"/>
              </a:ext>
            </a:extLst>
          </p:cNvPr>
          <p:cNvSpPr/>
          <p:nvPr/>
        </p:nvSpPr>
        <p:spPr>
          <a:xfrm>
            <a:off x="7926884" y="3118837"/>
            <a:ext cx="1326374" cy="111210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sz="1400" dirty="0"/>
              <a:t>DIFUNDIR</a:t>
            </a:r>
          </a:p>
          <a:p>
            <a:pPr algn="just"/>
            <a:r>
              <a:rPr lang="es-ES" sz="1400" dirty="0"/>
              <a:t>(Dentro de los 5 días hábiles de aprobado)</a:t>
            </a:r>
          </a:p>
        </p:txBody>
      </p:sp>
      <p:sp>
        <p:nvSpPr>
          <p:cNvPr id="12" name="Rectángulo: esquinas redondeadas 11">
            <a:extLst>
              <a:ext uri="{FF2B5EF4-FFF2-40B4-BE49-F238E27FC236}">
                <a16:creationId xmlns:a16="http://schemas.microsoft.com/office/drawing/2014/main" id="{DC42ED65-DF50-4343-A65C-687DFA3CD82C}"/>
              </a:ext>
            </a:extLst>
          </p:cNvPr>
          <p:cNvSpPr/>
          <p:nvPr/>
        </p:nvSpPr>
        <p:spPr>
          <a:xfrm>
            <a:off x="1639978" y="1433059"/>
            <a:ext cx="2257098" cy="20272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endParaRPr lang="es-ES" sz="1200" dirty="0"/>
          </a:p>
          <a:p>
            <a:pPr algn="just"/>
            <a:endParaRPr lang="es-ES" sz="1200" dirty="0"/>
          </a:p>
          <a:p>
            <a:pPr algn="just"/>
            <a:endParaRPr lang="es-ES" sz="1200" dirty="0"/>
          </a:p>
          <a:p>
            <a:pPr algn="just"/>
            <a:r>
              <a:rPr lang="es-ES" sz="1400" dirty="0"/>
              <a:t>Definición de requerimiento y elaboración de cuadro de necesidades.</a:t>
            </a:r>
          </a:p>
          <a:p>
            <a:pPr algn="just"/>
            <a:r>
              <a:rPr lang="es-ES" sz="1400" dirty="0"/>
              <a:t>Donde se deben adjuntar las EETT, TR y descripción de proyectos</a:t>
            </a:r>
          </a:p>
          <a:p>
            <a:pPr algn="ctr"/>
            <a:endParaRPr lang="es-ES" dirty="0"/>
          </a:p>
        </p:txBody>
      </p:sp>
      <p:sp>
        <p:nvSpPr>
          <p:cNvPr id="29" name="Rectángulo: esquinas redondeadas 28">
            <a:extLst>
              <a:ext uri="{FF2B5EF4-FFF2-40B4-BE49-F238E27FC236}">
                <a16:creationId xmlns:a16="http://schemas.microsoft.com/office/drawing/2014/main" id="{1A82EC59-F123-4362-92BE-DC441B0F3F09}"/>
              </a:ext>
            </a:extLst>
          </p:cNvPr>
          <p:cNvSpPr/>
          <p:nvPr/>
        </p:nvSpPr>
        <p:spPr>
          <a:xfrm>
            <a:off x="5628142" y="4639951"/>
            <a:ext cx="1850408" cy="11893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200" dirty="0"/>
          </a:p>
          <a:p>
            <a:r>
              <a:rPr lang="es-ES" sz="1400" dirty="0"/>
              <a:t>Plan Anual</a:t>
            </a:r>
          </a:p>
          <a:p>
            <a:r>
              <a:rPr lang="es-ES" sz="1400" dirty="0"/>
              <a:t>(Aprobación</a:t>
            </a:r>
            <a:r>
              <a:rPr lang="es-ES" sz="1200" dirty="0"/>
              <a:t>)</a:t>
            </a:r>
          </a:p>
        </p:txBody>
      </p:sp>
      <p:sp>
        <p:nvSpPr>
          <p:cNvPr id="30" name="Rectángulo: esquinas redondeadas 29">
            <a:extLst>
              <a:ext uri="{FF2B5EF4-FFF2-40B4-BE49-F238E27FC236}">
                <a16:creationId xmlns:a16="http://schemas.microsoft.com/office/drawing/2014/main" id="{6C627315-7383-4B23-80F8-558602F5B719}"/>
              </a:ext>
            </a:extLst>
          </p:cNvPr>
          <p:cNvSpPr/>
          <p:nvPr/>
        </p:nvSpPr>
        <p:spPr>
          <a:xfrm>
            <a:off x="5628142" y="1659990"/>
            <a:ext cx="1966007" cy="13617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sz="1400" dirty="0"/>
              <a:t>Aprobación del PIA y ajuste del proyecto PAC</a:t>
            </a:r>
          </a:p>
        </p:txBody>
      </p:sp>
      <p:sp>
        <p:nvSpPr>
          <p:cNvPr id="31" name="Rectángulo: esquinas redondeadas 30">
            <a:extLst>
              <a:ext uri="{FF2B5EF4-FFF2-40B4-BE49-F238E27FC236}">
                <a16:creationId xmlns:a16="http://schemas.microsoft.com/office/drawing/2014/main" id="{B2C960DD-EE1D-4EBF-983D-EE8F435358BA}"/>
              </a:ext>
            </a:extLst>
          </p:cNvPr>
          <p:cNvSpPr/>
          <p:nvPr/>
        </p:nvSpPr>
        <p:spPr>
          <a:xfrm>
            <a:off x="1603469" y="3601420"/>
            <a:ext cx="2379221" cy="23703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200" dirty="0"/>
          </a:p>
          <a:p>
            <a:pPr algn="just"/>
            <a:endParaRPr lang="es-ES" sz="1400" dirty="0"/>
          </a:p>
          <a:p>
            <a:pPr algn="just"/>
            <a:r>
              <a:rPr lang="es-ES" sz="1400" dirty="0"/>
              <a:t>Consolidación y valorización en el cuadro de necesidades, ajuste de los requerimientos y Cuadro de Consolidado de Necesidades según proyecto  de presupuesto, y elaboración del Proyecto PAC</a:t>
            </a:r>
          </a:p>
        </p:txBody>
      </p:sp>
      <p:sp>
        <p:nvSpPr>
          <p:cNvPr id="32" name="Rectángulo: esquinas redondeadas 31">
            <a:extLst>
              <a:ext uri="{FF2B5EF4-FFF2-40B4-BE49-F238E27FC236}">
                <a16:creationId xmlns:a16="http://schemas.microsoft.com/office/drawing/2014/main" id="{CAA7A12B-3171-48A6-8A06-2A8FA131AE74}"/>
              </a:ext>
            </a:extLst>
          </p:cNvPr>
          <p:cNvSpPr/>
          <p:nvPr/>
        </p:nvSpPr>
        <p:spPr>
          <a:xfrm>
            <a:off x="9562992" y="2976258"/>
            <a:ext cx="2117736" cy="12926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200" dirty="0"/>
          </a:p>
          <a:p>
            <a:pPr algn="just"/>
            <a:endParaRPr lang="es-ES" sz="1400" dirty="0"/>
          </a:p>
          <a:p>
            <a:pPr algn="just"/>
            <a:r>
              <a:rPr lang="es-ES" sz="1400" dirty="0"/>
              <a:t>El PAC se publica en el SEACE adjuntando documento de aprobación</a:t>
            </a:r>
          </a:p>
        </p:txBody>
      </p:sp>
      <p:sp>
        <p:nvSpPr>
          <p:cNvPr id="13" name="Rombo 12">
            <a:extLst>
              <a:ext uri="{FF2B5EF4-FFF2-40B4-BE49-F238E27FC236}">
                <a16:creationId xmlns:a16="http://schemas.microsoft.com/office/drawing/2014/main" id="{21CFB6FE-F932-45EC-BA27-83D90A692FB1}"/>
              </a:ext>
            </a:extLst>
          </p:cNvPr>
          <p:cNvSpPr/>
          <p:nvPr/>
        </p:nvSpPr>
        <p:spPr>
          <a:xfrm>
            <a:off x="1828573" y="1540542"/>
            <a:ext cx="392281" cy="259264"/>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1</a:t>
            </a:r>
          </a:p>
        </p:txBody>
      </p:sp>
      <p:sp>
        <p:nvSpPr>
          <p:cNvPr id="33" name="Rombo 32">
            <a:extLst>
              <a:ext uri="{FF2B5EF4-FFF2-40B4-BE49-F238E27FC236}">
                <a16:creationId xmlns:a16="http://schemas.microsoft.com/office/drawing/2014/main" id="{103D294B-DAA5-4EAF-BEAA-73472604BE8F}"/>
              </a:ext>
            </a:extLst>
          </p:cNvPr>
          <p:cNvSpPr/>
          <p:nvPr/>
        </p:nvSpPr>
        <p:spPr>
          <a:xfrm>
            <a:off x="1828573" y="3670850"/>
            <a:ext cx="392281" cy="259264"/>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2</a:t>
            </a:r>
          </a:p>
        </p:txBody>
      </p:sp>
      <p:sp>
        <p:nvSpPr>
          <p:cNvPr id="34" name="Rombo 33">
            <a:extLst>
              <a:ext uri="{FF2B5EF4-FFF2-40B4-BE49-F238E27FC236}">
                <a16:creationId xmlns:a16="http://schemas.microsoft.com/office/drawing/2014/main" id="{864DD039-4447-468D-A192-47936DBC0A45}"/>
              </a:ext>
            </a:extLst>
          </p:cNvPr>
          <p:cNvSpPr/>
          <p:nvPr/>
        </p:nvSpPr>
        <p:spPr>
          <a:xfrm>
            <a:off x="5769230" y="1746131"/>
            <a:ext cx="392281" cy="259264"/>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3</a:t>
            </a:r>
          </a:p>
        </p:txBody>
      </p:sp>
      <p:sp>
        <p:nvSpPr>
          <p:cNvPr id="35" name="Rombo 34">
            <a:extLst>
              <a:ext uri="{FF2B5EF4-FFF2-40B4-BE49-F238E27FC236}">
                <a16:creationId xmlns:a16="http://schemas.microsoft.com/office/drawing/2014/main" id="{90402CB0-960B-4290-A9B1-C4EA07217D2A}"/>
              </a:ext>
            </a:extLst>
          </p:cNvPr>
          <p:cNvSpPr/>
          <p:nvPr/>
        </p:nvSpPr>
        <p:spPr>
          <a:xfrm>
            <a:off x="5770302" y="4786607"/>
            <a:ext cx="392281" cy="259264"/>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4</a:t>
            </a:r>
          </a:p>
        </p:txBody>
      </p:sp>
      <p:sp>
        <p:nvSpPr>
          <p:cNvPr id="36" name="Rombo 35">
            <a:extLst>
              <a:ext uri="{FF2B5EF4-FFF2-40B4-BE49-F238E27FC236}">
                <a16:creationId xmlns:a16="http://schemas.microsoft.com/office/drawing/2014/main" id="{D04E466D-2C82-4FF7-BD8E-44361E15DC2A}"/>
              </a:ext>
            </a:extLst>
          </p:cNvPr>
          <p:cNvSpPr/>
          <p:nvPr/>
        </p:nvSpPr>
        <p:spPr>
          <a:xfrm>
            <a:off x="9625037" y="3021707"/>
            <a:ext cx="392281" cy="259264"/>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5</a:t>
            </a:r>
          </a:p>
        </p:txBody>
      </p:sp>
    </p:spTree>
    <p:extLst>
      <p:ext uri="{BB962C8B-B14F-4D97-AF65-F5344CB8AC3E}">
        <p14:creationId xmlns:p14="http://schemas.microsoft.com/office/powerpoint/2010/main" val="2185522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2495551" y="751285"/>
            <a:ext cx="8077200" cy="839181"/>
          </a:xfrm>
        </p:spPr>
        <p:txBody>
          <a:bodyPr>
            <a:normAutofit fontScale="90000"/>
          </a:bodyPr>
          <a:lstStyle/>
          <a:p>
            <a:r>
              <a:rPr lang="es-ES" sz="4000" b="1" u="sng" dirty="0"/>
              <a:t>PLAN ANUAL DE CONTRATACIONES (PAC)</a:t>
            </a:r>
            <a:br>
              <a:rPr lang="es-PE" b="1" dirty="0"/>
            </a:br>
            <a:endParaRPr lang="es-ES" b="1" dirty="0"/>
          </a:p>
        </p:txBody>
      </p:sp>
      <p:sp>
        <p:nvSpPr>
          <p:cNvPr id="8" name="Pergamino: horizontal 7">
            <a:extLst>
              <a:ext uri="{FF2B5EF4-FFF2-40B4-BE49-F238E27FC236}">
                <a16:creationId xmlns:a16="http://schemas.microsoft.com/office/drawing/2014/main" id="{5AD1E2A5-9C58-4435-B823-B51ACE49174C}"/>
              </a:ext>
            </a:extLst>
          </p:cNvPr>
          <p:cNvSpPr/>
          <p:nvPr/>
        </p:nvSpPr>
        <p:spPr>
          <a:xfrm>
            <a:off x="3810000" y="1351463"/>
            <a:ext cx="4572000" cy="532419"/>
          </a:xfrm>
          <a:prstGeom prst="horizontalScroll">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b="100000"/>
            </a:path>
            <a:tileRect l="-100000" t="-100000"/>
          </a:gra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a:t>FORMULACIÓN DEL PAC</a:t>
            </a:r>
          </a:p>
        </p:txBody>
      </p:sp>
      <p:sp>
        <p:nvSpPr>
          <p:cNvPr id="13" name="Rectángulo: esquinas redondeadas 12">
            <a:extLst>
              <a:ext uri="{FF2B5EF4-FFF2-40B4-BE49-F238E27FC236}">
                <a16:creationId xmlns:a16="http://schemas.microsoft.com/office/drawing/2014/main" id="{1CF0ABB9-9AAF-4802-AD22-64596AA3E606}"/>
              </a:ext>
            </a:extLst>
          </p:cNvPr>
          <p:cNvSpPr/>
          <p:nvPr/>
        </p:nvSpPr>
        <p:spPr>
          <a:xfrm>
            <a:off x="152400" y="2243920"/>
            <a:ext cx="3657600" cy="419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u="sng" dirty="0"/>
              <a:t>DURANTE EL PRIMER SEMESTRE</a:t>
            </a:r>
          </a:p>
          <a:p>
            <a:pPr marL="285750" indent="-285750" algn="just">
              <a:buFont typeface="Wingdings" panose="05000000000000000000" pitchFamily="2" charset="2"/>
              <a:buChar char="§"/>
            </a:pPr>
            <a:r>
              <a:rPr lang="es-ES" sz="1400" dirty="0"/>
              <a:t>Las áreas usuarias programan en el cuadro de necesidades sus requerimientos, sobre la base del proyecto de Plan Operativo Institucional a convocar el año fiscal siguiente.</a:t>
            </a:r>
          </a:p>
          <a:p>
            <a:pPr marL="285750" indent="-285750" algn="just">
              <a:buFont typeface="Wingdings" panose="05000000000000000000" pitchFamily="2" charset="2"/>
              <a:buChar char="§"/>
            </a:pPr>
            <a:r>
              <a:rPr lang="es-ES" sz="1400" dirty="0"/>
              <a:t>Adjuntando las Especificaciones Técnicas (EETT) de bienes y los términos de referencia (TDR) de los servicios o descripción de los proyectos. También los requisitos de calificación que correspondan al objeto de la contratación.</a:t>
            </a:r>
          </a:p>
          <a:p>
            <a:pPr marL="285750" indent="-285750" algn="just">
              <a:buFont typeface="Wingdings" panose="05000000000000000000" pitchFamily="2" charset="2"/>
              <a:buChar char="§"/>
            </a:pPr>
            <a:r>
              <a:rPr lang="es-ES" sz="1400" dirty="0"/>
              <a:t>El OEC (Órgano Encargado de las Contrataciones) en coordinación con el Área Usuaria, consolida y valoriza las contrataciones</a:t>
            </a:r>
          </a:p>
        </p:txBody>
      </p:sp>
      <p:sp>
        <p:nvSpPr>
          <p:cNvPr id="14" name="Rectángulo: esquinas redondeadas 13">
            <a:extLst>
              <a:ext uri="{FF2B5EF4-FFF2-40B4-BE49-F238E27FC236}">
                <a16:creationId xmlns:a16="http://schemas.microsoft.com/office/drawing/2014/main" id="{62DD76A1-7804-4D25-BAF4-8AEEA66C46DF}"/>
              </a:ext>
            </a:extLst>
          </p:cNvPr>
          <p:cNvSpPr/>
          <p:nvPr/>
        </p:nvSpPr>
        <p:spPr>
          <a:xfrm>
            <a:off x="4260376" y="2245057"/>
            <a:ext cx="3657600" cy="29547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u="sng" dirty="0"/>
              <a:t>ANTES DE LA APROBACIÓN DEL PROYECTO DE PRESUPUESTO</a:t>
            </a:r>
          </a:p>
          <a:p>
            <a:pPr marL="285750" indent="-285750" algn="just">
              <a:buFont typeface="Wingdings" panose="05000000000000000000" pitchFamily="2" charset="2"/>
              <a:buChar char="§"/>
            </a:pPr>
            <a:r>
              <a:rPr lang="es-ES" sz="1400" dirty="0"/>
              <a:t>El área usuaria efectúa ajustes a los requerimientos programados.</a:t>
            </a:r>
          </a:p>
          <a:p>
            <a:pPr marL="285750" indent="-285750" algn="just">
              <a:buFont typeface="Wingdings" panose="05000000000000000000" pitchFamily="2" charset="2"/>
              <a:buChar char="§"/>
            </a:pPr>
            <a:r>
              <a:rPr lang="es-ES" sz="1400" dirty="0"/>
              <a:t>Las Áreas usuarias remiten sus requerimientos priorizados al órgano encargado de las contrataciones en base a lo cual se elabora el proyecto del Plan Anual de Contrataciones (PAC)</a:t>
            </a:r>
          </a:p>
        </p:txBody>
      </p:sp>
      <p:sp>
        <p:nvSpPr>
          <p:cNvPr id="15" name="Rectángulo: esquinas redondeadas 14">
            <a:extLst>
              <a:ext uri="{FF2B5EF4-FFF2-40B4-BE49-F238E27FC236}">
                <a16:creationId xmlns:a16="http://schemas.microsoft.com/office/drawing/2014/main" id="{B95AA08D-4DC5-474F-B215-F37867A2D8ED}"/>
              </a:ext>
            </a:extLst>
          </p:cNvPr>
          <p:cNvSpPr/>
          <p:nvPr/>
        </p:nvSpPr>
        <p:spPr>
          <a:xfrm>
            <a:off x="8349018" y="2221998"/>
            <a:ext cx="3657600" cy="42129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u="sng" dirty="0"/>
              <a:t>PARA ELABORAR EL PROYECTO DEL PAC</a:t>
            </a:r>
          </a:p>
          <a:p>
            <a:pPr marL="285750" indent="-285750" algn="just">
              <a:buFont typeface="Arial" panose="020B0604020202020204" pitchFamily="34" charset="0"/>
              <a:buChar char="•"/>
            </a:pPr>
            <a:r>
              <a:rPr lang="es-ES" sz="1400" dirty="0"/>
              <a:t>Para elaborar el proyecto del Plan Anual de Contrataciones (PAC), Órgano Encargado de las Contrataciones (OEC) ,en coordinación con área usuaria, determina el monto estimado de las contrataciones y el costo programado en cado de consultoría de obras y ejecución de obras.</a:t>
            </a:r>
          </a:p>
          <a:p>
            <a:pPr marL="285750" indent="-285750" algn="just">
              <a:buFont typeface="Arial" panose="020B0604020202020204" pitchFamily="34" charset="0"/>
              <a:buChar char="•"/>
            </a:pPr>
            <a:r>
              <a:rPr lang="es-ES" sz="1400" dirty="0"/>
              <a:t>Aprobado el Presupuesto Institucional de Apertura (PIA), el Órgano Encargado de las Contrataciones  (OEC) en coordinación con área usuaria, ajusta el Plan Anual de Contrataciones (PAC)</a:t>
            </a:r>
          </a:p>
        </p:txBody>
      </p:sp>
    </p:spTree>
    <p:extLst>
      <p:ext uri="{BB962C8B-B14F-4D97-AF65-F5344CB8AC3E}">
        <p14:creationId xmlns:p14="http://schemas.microsoft.com/office/powerpoint/2010/main" val="2403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6DEB009A-2E65-4395-A8DE-480DC756E1D6}"/>
              </a:ext>
            </a:extLst>
          </p:cNvPr>
          <p:cNvSpPr/>
          <p:nvPr/>
        </p:nvSpPr>
        <p:spPr>
          <a:xfrm>
            <a:off x="412418" y="2140692"/>
            <a:ext cx="2457450" cy="369332"/>
          </a:xfrm>
          <a:prstGeom prst="homePlate">
            <a:avLst/>
          </a:prstGeom>
          <a:solidFill>
            <a:srgbClr val="FFB7B7"/>
          </a:solidFill>
          <a:ln w="38100" cmpd="dbl">
            <a:solidFill>
              <a:schemeClr val="tx1"/>
            </a:solidFill>
            <a:miter lim="800000"/>
            <a:headEnd/>
            <a:tailEnd/>
          </a:ln>
        </p:spPr>
        <p:txBody>
          <a:bodyPr>
            <a:spAutoFit/>
          </a:bodyPr>
          <a:lstStyle/>
          <a:p>
            <a:pPr algn="ctr" fontAlgn="base">
              <a:spcBef>
                <a:spcPct val="0"/>
              </a:spcBef>
              <a:spcAft>
                <a:spcPct val="0"/>
              </a:spcAft>
            </a:pPr>
            <a:r>
              <a:rPr lang="es-ES" altLang="es-ES" b="1" dirty="0"/>
              <a:t>Artículo 62º</a:t>
            </a:r>
          </a:p>
        </p:txBody>
      </p:sp>
      <p:sp>
        <p:nvSpPr>
          <p:cNvPr id="9" name="Rectángulo: esquinas redondeadas 8">
            <a:extLst>
              <a:ext uri="{FF2B5EF4-FFF2-40B4-BE49-F238E27FC236}">
                <a16:creationId xmlns:a16="http://schemas.microsoft.com/office/drawing/2014/main" id="{998417FC-3D9C-4E5D-B6D2-F867485745BD}"/>
              </a:ext>
            </a:extLst>
          </p:cNvPr>
          <p:cNvSpPr/>
          <p:nvPr/>
        </p:nvSpPr>
        <p:spPr>
          <a:xfrm>
            <a:off x="4460544" y="1590022"/>
            <a:ext cx="6096000" cy="11013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altLang="es-ES" dirty="0"/>
              <a:t>La libertad de contratar garantiza que las partes pueden pactar válidamente según las normas vigentes al tiempo del contrato(…). </a:t>
            </a:r>
            <a:endParaRPr lang="es-ES" dirty="0"/>
          </a:p>
        </p:txBody>
      </p:sp>
      <p:sp>
        <p:nvSpPr>
          <p:cNvPr id="10" name="Rectángulo: esquinas redondeadas 9">
            <a:extLst>
              <a:ext uri="{FF2B5EF4-FFF2-40B4-BE49-F238E27FC236}">
                <a16:creationId xmlns:a16="http://schemas.microsoft.com/office/drawing/2014/main" id="{20CE779F-26EC-435F-9047-DB6BD7F694A6}"/>
              </a:ext>
            </a:extLst>
          </p:cNvPr>
          <p:cNvSpPr/>
          <p:nvPr/>
        </p:nvSpPr>
        <p:spPr>
          <a:xfrm>
            <a:off x="4460544" y="2895600"/>
            <a:ext cx="6096000" cy="21681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altLang="es-ES" dirty="0"/>
              <a:t>(…) En todo contrato del Estado y de las personas de derecho público con extranjeros domiciliados consta el sometimiento de éstos a las leyes y órganos jurisdiccionales de la República y su renuncia a toda reclamación diplomática. Pueden ser exceptuados de la jurisdicción nacional los contratos de carácter financiero.</a:t>
            </a:r>
            <a:endParaRPr lang="es-ES" dirty="0"/>
          </a:p>
        </p:txBody>
      </p:sp>
    </p:spTree>
    <p:extLst>
      <p:ext uri="{BB962C8B-B14F-4D97-AF65-F5344CB8AC3E}">
        <p14:creationId xmlns:p14="http://schemas.microsoft.com/office/powerpoint/2010/main" val="27421595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395145-1173-45C4-C86B-93CE14A77B5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02988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2395211" y="672086"/>
            <a:ext cx="9110634" cy="685936"/>
          </a:xfrm>
        </p:spPr>
        <p:txBody>
          <a:bodyPr>
            <a:normAutofit fontScale="90000"/>
          </a:bodyPr>
          <a:lstStyle/>
          <a:p>
            <a:r>
              <a:rPr lang="es-ES" sz="4000" dirty="0"/>
              <a:t> </a:t>
            </a:r>
            <a:r>
              <a:rPr lang="es-PE" b="1" u="sng" dirty="0"/>
              <a:t>ACTOS PREPARATORIOS: REQUERIMIENTO</a:t>
            </a:r>
            <a:br>
              <a:rPr lang="es-PE" dirty="0"/>
            </a:br>
            <a:endParaRPr lang="es-ES" dirty="0"/>
          </a:p>
        </p:txBody>
      </p:sp>
      <p:sp>
        <p:nvSpPr>
          <p:cNvPr id="7" name="Abrir llave 6">
            <a:extLst>
              <a:ext uri="{FF2B5EF4-FFF2-40B4-BE49-F238E27FC236}">
                <a16:creationId xmlns:a16="http://schemas.microsoft.com/office/drawing/2014/main" id="{4E0F67E4-694D-400E-9173-959B25D8B9E1}"/>
              </a:ext>
            </a:extLst>
          </p:cNvPr>
          <p:cNvSpPr/>
          <p:nvPr/>
        </p:nvSpPr>
        <p:spPr>
          <a:xfrm rot="5400000">
            <a:off x="6050749" y="1646368"/>
            <a:ext cx="90501" cy="47625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dirty="0"/>
          </a:p>
        </p:txBody>
      </p:sp>
      <p:sp>
        <p:nvSpPr>
          <p:cNvPr id="8" name="CuadroTexto 7">
            <a:extLst>
              <a:ext uri="{FF2B5EF4-FFF2-40B4-BE49-F238E27FC236}">
                <a16:creationId xmlns:a16="http://schemas.microsoft.com/office/drawing/2014/main" id="{5E6B5DC3-8F1A-462E-8B0E-F57B213242DA}"/>
              </a:ext>
            </a:extLst>
          </p:cNvPr>
          <p:cNvSpPr txBox="1"/>
          <p:nvPr/>
        </p:nvSpPr>
        <p:spPr>
          <a:xfrm>
            <a:off x="5600343" y="3590668"/>
            <a:ext cx="1143000" cy="369332"/>
          </a:xfrm>
          <a:prstGeom prst="rect">
            <a:avLst/>
          </a:prstGeom>
          <a:noFill/>
        </p:spPr>
        <p:txBody>
          <a:bodyPr wrap="square" rtlCol="0">
            <a:spAutoFit/>
          </a:bodyPr>
          <a:lstStyle/>
          <a:p>
            <a:r>
              <a:rPr lang="es-ES" dirty="0"/>
              <a:t>INCLUYE</a:t>
            </a:r>
          </a:p>
        </p:txBody>
      </p:sp>
      <p:sp>
        <p:nvSpPr>
          <p:cNvPr id="9" name="CuadroTexto 8">
            <a:extLst>
              <a:ext uri="{FF2B5EF4-FFF2-40B4-BE49-F238E27FC236}">
                <a16:creationId xmlns:a16="http://schemas.microsoft.com/office/drawing/2014/main" id="{E3F499E0-6385-4451-8887-352FF706E12E}"/>
              </a:ext>
            </a:extLst>
          </p:cNvPr>
          <p:cNvSpPr txBox="1"/>
          <p:nvPr/>
        </p:nvSpPr>
        <p:spPr>
          <a:xfrm>
            <a:off x="1885950" y="4919616"/>
            <a:ext cx="3657600" cy="923330"/>
          </a:xfrm>
          <a:prstGeom prst="rect">
            <a:avLst/>
          </a:prstGeom>
          <a:noFill/>
        </p:spPr>
        <p:txBody>
          <a:bodyPr wrap="square" rtlCol="0">
            <a:spAutoFit/>
          </a:bodyPr>
          <a:lstStyle/>
          <a:p>
            <a:pPr marL="285750" indent="-285750">
              <a:buFont typeface="Arial" panose="020B0604020202020204" pitchFamily="34" charset="0"/>
              <a:buChar char="•"/>
            </a:pPr>
            <a:r>
              <a:rPr lang="es-ES" dirty="0"/>
              <a:t>Especificaciones Técnicas (bienes)</a:t>
            </a:r>
          </a:p>
          <a:p>
            <a:pPr marL="285750" indent="-285750">
              <a:buFont typeface="Arial" panose="020B0604020202020204" pitchFamily="34" charset="0"/>
              <a:buChar char="•"/>
            </a:pPr>
            <a:r>
              <a:rPr lang="es-ES" dirty="0"/>
              <a:t>Términos de Referencia (servicios)</a:t>
            </a:r>
          </a:p>
          <a:p>
            <a:pPr marL="285750" indent="-285750">
              <a:buFont typeface="Arial" panose="020B0604020202020204" pitchFamily="34" charset="0"/>
              <a:buChar char="•"/>
            </a:pPr>
            <a:r>
              <a:rPr lang="es-ES" dirty="0"/>
              <a:t>Expediente Técnico (obras)</a:t>
            </a:r>
          </a:p>
        </p:txBody>
      </p:sp>
      <p:sp>
        <p:nvSpPr>
          <p:cNvPr id="12" name="CuadroTexto 11">
            <a:extLst>
              <a:ext uri="{FF2B5EF4-FFF2-40B4-BE49-F238E27FC236}">
                <a16:creationId xmlns:a16="http://schemas.microsoft.com/office/drawing/2014/main" id="{B926CF07-C5B0-4A1B-8B1B-95158C249A2F}"/>
              </a:ext>
            </a:extLst>
          </p:cNvPr>
          <p:cNvSpPr txBox="1"/>
          <p:nvPr/>
        </p:nvSpPr>
        <p:spPr>
          <a:xfrm>
            <a:off x="7154483" y="4924501"/>
            <a:ext cx="3009900" cy="369332"/>
          </a:xfrm>
          <a:prstGeom prst="rect">
            <a:avLst/>
          </a:prstGeom>
          <a:noFill/>
        </p:spPr>
        <p:txBody>
          <a:bodyPr wrap="square" rtlCol="0">
            <a:spAutoFit/>
          </a:bodyPr>
          <a:lstStyle/>
          <a:p>
            <a:pPr marL="285750" indent="-285750">
              <a:buFont typeface="Arial" panose="020B0604020202020204" pitchFamily="34" charset="0"/>
              <a:buChar char="•"/>
            </a:pPr>
            <a:r>
              <a:rPr lang="es-ES" dirty="0"/>
              <a:t>Requisitos de calificación</a:t>
            </a:r>
          </a:p>
        </p:txBody>
      </p:sp>
      <p:sp>
        <p:nvSpPr>
          <p:cNvPr id="13" name="Diagrama de flujo: decisión 12">
            <a:extLst>
              <a:ext uri="{FF2B5EF4-FFF2-40B4-BE49-F238E27FC236}">
                <a16:creationId xmlns:a16="http://schemas.microsoft.com/office/drawing/2014/main" id="{47354A24-C4D0-49DD-98BC-85B1A0B6E2FC}"/>
              </a:ext>
            </a:extLst>
          </p:cNvPr>
          <p:cNvSpPr/>
          <p:nvPr/>
        </p:nvSpPr>
        <p:spPr>
          <a:xfrm>
            <a:off x="3448049" y="4231686"/>
            <a:ext cx="533400" cy="457200"/>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1</a:t>
            </a:r>
          </a:p>
        </p:txBody>
      </p:sp>
      <p:sp>
        <p:nvSpPr>
          <p:cNvPr id="15" name="Diagrama de flujo: decisión 14">
            <a:extLst>
              <a:ext uri="{FF2B5EF4-FFF2-40B4-BE49-F238E27FC236}">
                <a16:creationId xmlns:a16="http://schemas.microsoft.com/office/drawing/2014/main" id="{EDDCCB98-F69C-4B5E-928F-331816FB521C}"/>
              </a:ext>
            </a:extLst>
          </p:cNvPr>
          <p:cNvSpPr/>
          <p:nvPr/>
        </p:nvSpPr>
        <p:spPr>
          <a:xfrm>
            <a:off x="8265485" y="4362418"/>
            <a:ext cx="533400" cy="457200"/>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2</a:t>
            </a:r>
          </a:p>
        </p:txBody>
      </p:sp>
      <p:sp>
        <p:nvSpPr>
          <p:cNvPr id="16" name="Flecha: pentágono 15">
            <a:extLst>
              <a:ext uri="{FF2B5EF4-FFF2-40B4-BE49-F238E27FC236}">
                <a16:creationId xmlns:a16="http://schemas.microsoft.com/office/drawing/2014/main" id="{87D03483-752C-48E4-99B1-BCD06DBA35DE}"/>
              </a:ext>
            </a:extLst>
          </p:cNvPr>
          <p:cNvSpPr/>
          <p:nvPr/>
        </p:nvSpPr>
        <p:spPr>
          <a:xfrm>
            <a:off x="228955" y="1600868"/>
            <a:ext cx="1957388" cy="1143000"/>
          </a:xfrm>
          <a:custGeom>
            <a:avLst/>
            <a:gdLst>
              <a:gd name="connsiteX0" fmla="*/ 0 w 2286000"/>
              <a:gd name="connsiteY0" fmla="*/ 0 h 1143000"/>
              <a:gd name="connsiteX1" fmla="*/ 1714500 w 2286000"/>
              <a:gd name="connsiteY1" fmla="*/ 0 h 1143000"/>
              <a:gd name="connsiteX2" fmla="*/ 2286000 w 2286000"/>
              <a:gd name="connsiteY2" fmla="*/ 571500 h 1143000"/>
              <a:gd name="connsiteX3" fmla="*/ 1714500 w 2286000"/>
              <a:gd name="connsiteY3" fmla="*/ 1143000 h 1143000"/>
              <a:gd name="connsiteX4" fmla="*/ 0 w 2286000"/>
              <a:gd name="connsiteY4" fmla="*/ 1143000 h 1143000"/>
              <a:gd name="connsiteX5" fmla="*/ 0 w 2286000"/>
              <a:gd name="connsiteY5" fmla="*/ 0 h 1143000"/>
              <a:gd name="connsiteX0" fmla="*/ 0 w 1957388"/>
              <a:gd name="connsiteY0" fmla="*/ 0 h 1143000"/>
              <a:gd name="connsiteX1" fmla="*/ 1714500 w 1957388"/>
              <a:gd name="connsiteY1" fmla="*/ 0 h 1143000"/>
              <a:gd name="connsiteX2" fmla="*/ 1957388 w 1957388"/>
              <a:gd name="connsiteY2" fmla="*/ 542925 h 1143000"/>
              <a:gd name="connsiteX3" fmla="*/ 1714500 w 1957388"/>
              <a:gd name="connsiteY3" fmla="*/ 1143000 h 1143000"/>
              <a:gd name="connsiteX4" fmla="*/ 0 w 1957388"/>
              <a:gd name="connsiteY4" fmla="*/ 1143000 h 1143000"/>
              <a:gd name="connsiteX5" fmla="*/ 0 w 1957388"/>
              <a:gd name="connsiteY5"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388" h="1143000">
                <a:moveTo>
                  <a:pt x="0" y="0"/>
                </a:moveTo>
                <a:lnTo>
                  <a:pt x="1714500" y="0"/>
                </a:lnTo>
                <a:lnTo>
                  <a:pt x="1957388" y="542925"/>
                </a:lnTo>
                <a:lnTo>
                  <a:pt x="1714500" y="1143000"/>
                </a:lnTo>
                <a:lnTo>
                  <a:pt x="0" y="1143000"/>
                </a:lnTo>
                <a:lnTo>
                  <a:pt x="0" y="0"/>
                </a:lnTo>
                <a:close/>
              </a:path>
            </a:pathLst>
          </a:cu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¿Quién lo hace?</a:t>
            </a:r>
          </a:p>
          <a:p>
            <a:pPr marL="285750" indent="-285750" algn="just">
              <a:buFont typeface="Wingdings" panose="05000000000000000000" pitchFamily="2" charset="2"/>
              <a:buChar char="§"/>
            </a:pPr>
            <a:r>
              <a:rPr lang="es-ES" dirty="0"/>
              <a:t>Área Usuaria</a:t>
            </a:r>
          </a:p>
        </p:txBody>
      </p:sp>
      <p:sp>
        <p:nvSpPr>
          <p:cNvPr id="17" name="Flecha: pentágono 16">
            <a:extLst>
              <a:ext uri="{FF2B5EF4-FFF2-40B4-BE49-F238E27FC236}">
                <a16:creationId xmlns:a16="http://schemas.microsoft.com/office/drawing/2014/main" id="{FDC54D95-915B-496A-9F7C-5B07300517DD}"/>
              </a:ext>
            </a:extLst>
          </p:cNvPr>
          <p:cNvSpPr/>
          <p:nvPr/>
        </p:nvSpPr>
        <p:spPr>
          <a:xfrm>
            <a:off x="2476319" y="1524441"/>
            <a:ext cx="4762502" cy="1417602"/>
          </a:xfrm>
          <a:prstGeom prst="homePlat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¿Qué?</a:t>
            </a:r>
          </a:p>
          <a:p>
            <a:pPr marL="285750" indent="-285750" algn="just">
              <a:buFont typeface="Wingdings" panose="05000000000000000000" pitchFamily="2" charset="2"/>
              <a:buChar char="§"/>
            </a:pPr>
            <a:r>
              <a:rPr lang="es-ES" dirty="0"/>
              <a:t>Descripción objetiva precisa de las características y/o requisitos funcionales relevantes, las condiciones en las que debe efectuarse la contratación.</a:t>
            </a:r>
          </a:p>
        </p:txBody>
      </p:sp>
      <p:sp>
        <p:nvSpPr>
          <p:cNvPr id="3" name="Rectángulo: esquinas redondeadas 2">
            <a:extLst>
              <a:ext uri="{FF2B5EF4-FFF2-40B4-BE49-F238E27FC236}">
                <a16:creationId xmlns:a16="http://schemas.microsoft.com/office/drawing/2014/main" id="{A8E2A8B2-68FA-4181-BEEE-E98570C4BCC4}"/>
              </a:ext>
            </a:extLst>
          </p:cNvPr>
          <p:cNvSpPr/>
          <p:nvPr/>
        </p:nvSpPr>
        <p:spPr>
          <a:xfrm>
            <a:off x="8179468" y="5935197"/>
            <a:ext cx="3009900" cy="369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a:p>
            <a:pPr algn="ctr"/>
            <a:r>
              <a:rPr lang="es-ES" dirty="0"/>
              <a:t>Art.16 (LCE)  y 29 (RLCE)</a:t>
            </a:r>
          </a:p>
          <a:p>
            <a:pPr algn="ctr"/>
            <a:endParaRPr lang="es-ES" dirty="0"/>
          </a:p>
        </p:txBody>
      </p:sp>
      <p:sp>
        <p:nvSpPr>
          <p:cNvPr id="14" name="Flecha: pentágono 13">
            <a:extLst>
              <a:ext uri="{FF2B5EF4-FFF2-40B4-BE49-F238E27FC236}">
                <a16:creationId xmlns:a16="http://schemas.microsoft.com/office/drawing/2014/main" id="{8E436728-BDAB-4B81-92EC-9DFEDA53088F}"/>
              </a:ext>
            </a:extLst>
          </p:cNvPr>
          <p:cNvSpPr/>
          <p:nvPr/>
        </p:nvSpPr>
        <p:spPr>
          <a:xfrm>
            <a:off x="7336111" y="1447891"/>
            <a:ext cx="4626933" cy="1690928"/>
          </a:xfrm>
          <a:prstGeom prst="homePlat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¿Qué tiene prohibido?</a:t>
            </a:r>
          </a:p>
          <a:p>
            <a:pPr marL="285750" indent="-285750" algn="just">
              <a:buFont typeface="Wingdings" panose="05000000000000000000" pitchFamily="2" charset="2"/>
              <a:buChar char="§"/>
            </a:pPr>
            <a:r>
              <a:rPr lang="es-ES" dirty="0"/>
              <a:t>Incluir exigencias desproporcionas o irrazonables</a:t>
            </a:r>
          </a:p>
          <a:p>
            <a:pPr marL="285750" indent="-285750" algn="just">
              <a:buFont typeface="Wingdings" panose="05000000000000000000" pitchFamily="2" charset="2"/>
              <a:buChar char="§"/>
            </a:pPr>
            <a:r>
              <a:rPr lang="es-ES" dirty="0"/>
              <a:t>Hacer referencia a la fabricación, marcas o tipos para orientar la contratación salvo que sea estándar.</a:t>
            </a:r>
          </a:p>
        </p:txBody>
      </p:sp>
    </p:spTree>
    <p:extLst>
      <p:ext uri="{BB962C8B-B14F-4D97-AF65-F5344CB8AC3E}">
        <p14:creationId xmlns:p14="http://schemas.microsoft.com/office/powerpoint/2010/main" val="1018752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1981200" y="600968"/>
            <a:ext cx="9906000" cy="1447800"/>
          </a:xfrm>
        </p:spPr>
        <p:txBody>
          <a:bodyPr>
            <a:normAutofit fontScale="90000"/>
          </a:bodyPr>
          <a:lstStyle/>
          <a:p>
            <a:pPr algn="ctr"/>
            <a:r>
              <a:rPr lang="es-ES" sz="4000" dirty="0"/>
              <a:t> </a:t>
            </a:r>
            <a:r>
              <a:rPr lang="es-PE" sz="4000" b="1" u="sng" dirty="0"/>
              <a:t>ACTOS PREPARATORIOS: REQUERIMIENTO - HOMOLAGACIÓN</a:t>
            </a:r>
            <a:br>
              <a:rPr lang="es-PE" dirty="0"/>
            </a:br>
            <a:endParaRPr lang="es-ES" dirty="0"/>
          </a:p>
        </p:txBody>
      </p:sp>
      <p:sp>
        <p:nvSpPr>
          <p:cNvPr id="6" name="CuadroTexto 5">
            <a:extLst>
              <a:ext uri="{FF2B5EF4-FFF2-40B4-BE49-F238E27FC236}">
                <a16:creationId xmlns:a16="http://schemas.microsoft.com/office/drawing/2014/main" id="{F923DA5C-A8FC-4B64-81B2-BDC1D17CFBAB}"/>
              </a:ext>
            </a:extLst>
          </p:cNvPr>
          <p:cNvSpPr txBox="1"/>
          <p:nvPr/>
        </p:nvSpPr>
        <p:spPr>
          <a:xfrm>
            <a:off x="118480" y="2728793"/>
            <a:ext cx="1905000" cy="369332"/>
          </a:xfrm>
          <a:prstGeom prst="rect">
            <a:avLst/>
          </a:prstGeom>
          <a:noFill/>
          <a:ln>
            <a:solidFill>
              <a:schemeClr val="accent5"/>
            </a:solidFill>
          </a:ln>
        </p:spPr>
        <p:txBody>
          <a:bodyPr wrap="square" rtlCol="0">
            <a:spAutoFit/>
          </a:bodyPr>
          <a:lstStyle/>
          <a:p>
            <a:r>
              <a:rPr lang="es-ES" dirty="0"/>
              <a:t>OBLIGATORIEDAD</a:t>
            </a:r>
          </a:p>
        </p:txBody>
      </p:sp>
      <p:sp>
        <p:nvSpPr>
          <p:cNvPr id="13" name="CuadroTexto 12">
            <a:extLst>
              <a:ext uri="{FF2B5EF4-FFF2-40B4-BE49-F238E27FC236}">
                <a16:creationId xmlns:a16="http://schemas.microsoft.com/office/drawing/2014/main" id="{11F51BCB-1351-44D2-A797-BD27ECEE58FC}"/>
              </a:ext>
            </a:extLst>
          </p:cNvPr>
          <p:cNvSpPr txBox="1"/>
          <p:nvPr/>
        </p:nvSpPr>
        <p:spPr>
          <a:xfrm>
            <a:off x="183665" y="4495886"/>
            <a:ext cx="1886954" cy="1477328"/>
          </a:xfrm>
          <a:prstGeom prst="rect">
            <a:avLst/>
          </a:prstGeom>
          <a:noFill/>
          <a:ln>
            <a:solidFill>
              <a:srgbClr val="C00000"/>
            </a:solidFill>
          </a:ln>
        </p:spPr>
        <p:txBody>
          <a:bodyPr wrap="square" rtlCol="0">
            <a:spAutoFit/>
          </a:bodyPr>
          <a:lstStyle/>
          <a:p>
            <a:pPr algn="just"/>
            <a:r>
              <a:rPr lang="es-ES" dirty="0"/>
              <a:t>APROBACIÓN, MODIFICACIÓN Y EXCLUSIÓN DE FICHA DE HOMOLOGACIÓN</a:t>
            </a:r>
          </a:p>
        </p:txBody>
      </p:sp>
      <p:sp>
        <p:nvSpPr>
          <p:cNvPr id="3" name="Abrir llave 2">
            <a:extLst>
              <a:ext uri="{FF2B5EF4-FFF2-40B4-BE49-F238E27FC236}">
                <a16:creationId xmlns:a16="http://schemas.microsoft.com/office/drawing/2014/main" id="{D076CA84-8819-4CE0-94FE-8D47033AB851}"/>
              </a:ext>
            </a:extLst>
          </p:cNvPr>
          <p:cNvSpPr/>
          <p:nvPr/>
        </p:nvSpPr>
        <p:spPr>
          <a:xfrm>
            <a:off x="2124344" y="1981200"/>
            <a:ext cx="590278" cy="2153822"/>
          </a:xfrm>
          <a:prstGeom prst="leftBrace">
            <a:avLst>
              <a:gd name="adj1" fmla="val 5478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7" name="Abrir llave 16">
            <a:extLst>
              <a:ext uri="{FF2B5EF4-FFF2-40B4-BE49-F238E27FC236}">
                <a16:creationId xmlns:a16="http://schemas.microsoft.com/office/drawing/2014/main" id="{85F3A51C-122B-46FA-8385-08FB7A95186F}"/>
              </a:ext>
            </a:extLst>
          </p:cNvPr>
          <p:cNvSpPr/>
          <p:nvPr/>
        </p:nvSpPr>
        <p:spPr>
          <a:xfrm>
            <a:off x="2083240" y="4532875"/>
            <a:ext cx="646322" cy="15339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 name="Pergamino: horizontal 3">
            <a:extLst>
              <a:ext uri="{FF2B5EF4-FFF2-40B4-BE49-F238E27FC236}">
                <a16:creationId xmlns:a16="http://schemas.microsoft.com/office/drawing/2014/main" id="{B84C4B12-8DDA-4E31-B42C-AD1FECD43503}"/>
              </a:ext>
            </a:extLst>
          </p:cNvPr>
          <p:cNvSpPr/>
          <p:nvPr/>
        </p:nvSpPr>
        <p:spPr>
          <a:xfrm>
            <a:off x="8896016" y="3681971"/>
            <a:ext cx="2991184" cy="1910029"/>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dirty="0"/>
              <a:t>Perú  Compras debe publicar en su portal la relación y las fichas de homologación vigentes</a:t>
            </a:r>
          </a:p>
          <a:p>
            <a:pPr algn="ctr"/>
            <a:endParaRPr lang="es-ES" dirty="0"/>
          </a:p>
        </p:txBody>
      </p:sp>
      <p:sp>
        <p:nvSpPr>
          <p:cNvPr id="5" name="CuadroTexto 4">
            <a:extLst>
              <a:ext uri="{FF2B5EF4-FFF2-40B4-BE49-F238E27FC236}">
                <a16:creationId xmlns:a16="http://schemas.microsoft.com/office/drawing/2014/main" id="{CD22A8C2-65F5-438A-95E1-FA4DBF9C7F7A}"/>
              </a:ext>
            </a:extLst>
          </p:cNvPr>
          <p:cNvSpPr txBox="1"/>
          <p:nvPr/>
        </p:nvSpPr>
        <p:spPr>
          <a:xfrm>
            <a:off x="2699837" y="2217022"/>
            <a:ext cx="5500543" cy="369332"/>
          </a:xfrm>
          <a:prstGeom prst="rect">
            <a:avLst/>
          </a:prstGeom>
          <a:noFill/>
        </p:spPr>
        <p:txBody>
          <a:bodyPr wrap="square" rtlCol="0">
            <a:spAutoFit/>
          </a:bodyPr>
          <a:lstStyle/>
          <a:p>
            <a:pPr algn="just"/>
            <a:r>
              <a:rPr lang="es-ES" dirty="0"/>
              <a:t>-Desde el día siguiente de su publicación en El Peruano.</a:t>
            </a:r>
          </a:p>
        </p:txBody>
      </p:sp>
      <p:sp>
        <p:nvSpPr>
          <p:cNvPr id="19" name="CuadroTexto 18">
            <a:extLst>
              <a:ext uri="{FF2B5EF4-FFF2-40B4-BE49-F238E27FC236}">
                <a16:creationId xmlns:a16="http://schemas.microsoft.com/office/drawing/2014/main" id="{AA3AEE10-DFDA-49DB-A2C0-E8ECD806021A}"/>
              </a:ext>
            </a:extLst>
          </p:cNvPr>
          <p:cNvSpPr txBox="1"/>
          <p:nvPr/>
        </p:nvSpPr>
        <p:spPr>
          <a:xfrm>
            <a:off x="2699837" y="2768729"/>
            <a:ext cx="5233844" cy="646331"/>
          </a:xfrm>
          <a:prstGeom prst="rect">
            <a:avLst/>
          </a:prstGeom>
          <a:noFill/>
        </p:spPr>
        <p:txBody>
          <a:bodyPr wrap="square" rtlCol="0">
            <a:spAutoFit/>
          </a:bodyPr>
          <a:lstStyle/>
          <a:p>
            <a:pPr algn="just"/>
            <a:r>
              <a:rPr lang="es-ES" dirty="0"/>
              <a:t>-Se incluye para todas las contrataciones con independencia del monto.</a:t>
            </a:r>
          </a:p>
        </p:txBody>
      </p:sp>
      <p:sp>
        <p:nvSpPr>
          <p:cNvPr id="20" name="CuadroTexto 19">
            <a:extLst>
              <a:ext uri="{FF2B5EF4-FFF2-40B4-BE49-F238E27FC236}">
                <a16:creationId xmlns:a16="http://schemas.microsoft.com/office/drawing/2014/main" id="{EC98F70F-41DF-436A-81EA-6A4DCA52E18A}"/>
              </a:ext>
            </a:extLst>
          </p:cNvPr>
          <p:cNvSpPr txBox="1"/>
          <p:nvPr/>
        </p:nvSpPr>
        <p:spPr>
          <a:xfrm>
            <a:off x="2714622" y="3541250"/>
            <a:ext cx="5233844" cy="646331"/>
          </a:xfrm>
          <a:prstGeom prst="rect">
            <a:avLst/>
          </a:prstGeom>
          <a:noFill/>
        </p:spPr>
        <p:txBody>
          <a:bodyPr wrap="square" rtlCol="0">
            <a:spAutoFit/>
          </a:bodyPr>
          <a:lstStyle/>
          <a:p>
            <a:pPr algn="just"/>
            <a:r>
              <a:rPr lang="es-ES" dirty="0"/>
              <a:t>-Incluyen las que no están bajo el ámbito de la ley u otro régimen legal.</a:t>
            </a:r>
          </a:p>
        </p:txBody>
      </p:sp>
      <p:sp>
        <p:nvSpPr>
          <p:cNvPr id="21" name="CuadroTexto 20">
            <a:extLst>
              <a:ext uri="{FF2B5EF4-FFF2-40B4-BE49-F238E27FC236}">
                <a16:creationId xmlns:a16="http://schemas.microsoft.com/office/drawing/2014/main" id="{172D2A97-D48A-4CFA-A40D-C163A08BCDC3}"/>
              </a:ext>
            </a:extLst>
          </p:cNvPr>
          <p:cNvSpPr txBox="1"/>
          <p:nvPr/>
        </p:nvSpPr>
        <p:spPr>
          <a:xfrm>
            <a:off x="2714622" y="4546707"/>
            <a:ext cx="5233844" cy="369332"/>
          </a:xfrm>
          <a:prstGeom prst="rect">
            <a:avLst/>
          </a:prstGeom>
          <a:noFill/>
        </p:spPr>
        <p:txBody>
          <a:bodyPr wrap="square" rtlCol="0">
            <a:spAutoFit/>
          </a:bodyPr>
          <a:lstStyle/>
          <a:p>
            <a:pPr algn="just"/>
            <a:r>
              <a:rPr lang="es-ES" dirty="0"/>
              <a:t>-Aprobación del Titular (facultad indelegable).</a:t>
            </a:r>
          </a:p>
        </p:txBody>
      </p:sp>
      <p:sp>
        <p:nvSpPr>
          <p:cNvPr id="24" name="CuadroTexto 23">
            <a:extLst>
              <a:ext uri="{FF2B5EF4-FFF2-40B4-BE49-F238E27FC236}">
                <a16:creationId xmlns:a16="http://schemas.microsoft.com/office/drawing/2014/main" id="{4B7EF47D-A018-4A6C-B33A-23E6D112F09D}"/>
              </a:ext>
            </a:extLst>
          </p:cNvPr>
          <p:cNvSpPr txBox="1"/>
          <p:nvPr/>
        </p:nvSpPr>
        <p:spPr>
          <a:xfrm>
            <a:off x="2714622" y="5002910"/>
            <a:ext cx="5233844" cy="369332"/>
          </a:xfrm>
          <a:prstGeom prst="rect">
            <a:avLst/>
          </a:prstGeom>
          <a:noFill/>
        </p:spPr>
        <p:txBody>
          <a:bodyPr wrap="square" rtlCol="0">
            <a:spAutoFit/>
          </a:bodyPr>
          <a:lstStyle/>
          <a:p>
            <a:pPr algn="just"/>
            <a:r>
              <a:rPr lang="es-ES" dirty="0"/>
              <a:t>-Contar con opinión favorable de Perú Compras.</a:t>
            </a:r>
          </a:p>
        </p:txBody>
      </p:sp>
      <p:sp>
        <p:nvSpPr>
          <p:cNvPr id="26" name="CuadroTexto 25">
            <a:extLst>
              <a:ext uri="{FF2B5EF4-FFF2-40B4-BE49-F238E27FC236}">
                <a16:creationId xmlns:a16="http://schemas.microsoft.com/office/drawing/2014/main" id="{3B99EFFF-CBA9-43DC-B4E7-33BF7A52D997}"/>
              </a:ext>
            </a:extLst>
          </p:cNvPr>
          <p:cNvSpPr txBox="1"/>
          <p:nvPr/>
        </p:nvSpPr>
        <p:spPr>
          <a:xfrm>
            <a:off x="2743055" y="5586012"/>
            <a:ext cx="5233844" cy="369332"/>
          </a:xfrm>
          <a:prstGeom prst="rect">
            <a:avLst/>
          </a:prstGeom>
          <a:noFill/>
        </p:spPr>
        <p:txBody>
          <a:bodyPr wrap="square" rtlCol="0">
            <a:spAutoFit/>
          </a:bodyPr>
          <a:lstStyle/>
          <a:p>
            <a:pPr algn="just"/>
            <a:r>
              <a:rPr lang="es-ES" dirty="0"/>
              <a:t>-Publicarse en el diario oficial del El Peruano.</a:t>
            </a:r>
          </a:p>
        </p:txBody>
      </p:sp>
      <p:sp>
        <p:nvSpPr>
          <p:cNvPr id="16" name="Rectángulo: esquinas redondeadas 15">
            <a:extLst>
              <a:ext uri="{FF2B5EF4-FFF2-40B4-BE49-F238E27FC236}">
                <a16:creationId xmlns:a16="http://schemas.microsoft.com/office/drawing/2014/main" id="{01DA24D6-D87F-4EBE-86D7-D7DE2EAE3A7D}"/>
              </a:ext>
            </a:extLst>
          </p:cNvPr>
          <p:cNvSpPr/>
          <p:nvPr/>
        </p:nvSpPr>
        <p:spPr>
          <a:xfrm>
            <a:off x="8991600" y="5869177"/>
            <a:ext cx="2895600" cy="5536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a:p>
            <a:pPr algn="ctr"/>
            <a:r>
              <a:rPr lang="es-ES" dirty="0"/>
              <a:t>Art.17 (LCE)  y 30 (RLCE)</a:t>
            </a:r>
          </a:p>
          <a:p>
            <a:pPr algn="ctr"/>
            <a:endParaRPr lang="es-ES" dirty="0"/>
          </a:p>
        </p:txBody>
      </p:sp>
    </p:spTree>
    <p:extLst>
      <p:ext uri="{BB962C8B-B14F-4D97-AF65-F5344CB8AC3E}">
        <p14:creationId xmlns:p14="http://schemas.microsoft.com/office/powerpoint/2010/main" val="2222917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1981200" y="685801"/>
            <a:ext cx="7467600" cy="1219200"/>
          </a:xfrm>
        </p:spPr>
        <p:txBody>
          <a:bodyPr>
            <a:normAutofit fontScale="90000"/>
          </a:bodyPr>
          <a:lstStyle/>
          <a:p>
            <a:pPr algn="just"/>
            <a:r>
              <a:rPr lang="es-ES" sz="4000" dirty="0"/>
              <a:t> </a:t>
            </a:r>
            <a:r>
              <a:rPr lang="es-PE" sz="4000" b="1" u="sng" dirty="0"/>
              <a:t>ACTOS PREPARATORIOS: REQUERIMIENTO - HOMOLAGACIÓN</a:t>
            </a:r>
            <a:br>
              <a:rPr lang="es-PE" b="1" dirty="0"/>
            </a:br>
            <a:endParaRPr lang="es-ES" b="1" dirty="0"/>
          </a:p>
        </p:txBody>
      </p:sp>
      <p:sp>
        <p:nvSpPr>
          <p:cNvPr id="6" name="Rectángulo 5">
            <a:extLst>
              <a:ext uri="{FF2B5EF4-FFF2-40B4-BE49-F238E27FC236}">
                <a16:creationId xmlns:a16="http://schemas.microsoft.com/office/drawing/2014/main" id="{DD945278-8B4C-46D6-B3F3-727C5D758A47}"/>
              </a:ext>
            </a:extLst>
          </p:cNvPr>
          <p:cNvSpPr/>
          <p:nvPr/>
        </p:nvSpPr>
        <p:spPr>
          <a:xfrm>
            <a:off x="876300" y="3276600"/>
            <a:ext cx="3733800" cy="32004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u="sng" dirty="0"/>
              <a:t>LA CONTRATACIÓN QUE CUENTE CON FICHA DE HOMOLOGACIÓN</a:t>
            </a:r>
          </a:p>
          <a:p>
            <a:pPr algn="ctr"/>
            <a:endParaRPr lang="es-ES" u="sng" dirty="0"/>
          </a:p>
          <a:p>
            <a:pPr marL="285750" indent="-285750">
              <a:buFont typeface="Wingdings" panose="05000000000000000000" pitchFamily="2" charset="2"/>
              <a:buChar char="Ø"/>
            </a:pPr>
            <a:r>
              <a:rPr lang="es-ES" dirty="0"/>
              <a:t>Se efectuarán mediante Adjunción Simplificada.</a:t>
            </a:r>
          </a:p>
          <a:p>
            <a:pPr algn="ctr"/>
            <a:endParaRPr lang="es-ES" dirty="0"/>
          </a:p>
        </p:txBody>
      </p:sp>
      <p:sp>
        <p:nvSpPr>
          <p:cNvPr id="7" name="Rectángulo 6">
            <a:extLst>
              <a:ext uri="{FF2B5EF4-FFF2-40B4-BE49-F238E27FC236}">
                <a16:creationId xmlns:a16="http://schemas.microsoft.com/office/drawing/2014/main" id="{9A992922-EEC8-401B-9672-E44734846FD9}"/>
              </a:ext>
            </a:extLst>
          </p:cNvPr>
          <p:cNvSpPr/>
          <p:nvPr/>
        </p:nvSpPr>
        <p:spPr>
          <a:xfrm>
            <a:off x="7267575" y="3276600"/>
            <a:ext cx="3733800" cy="32004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u="sng" dirty="0"/>
              <a:t>PARA LAS ENTIDADES SUJETAS AL ÁMITO DE LA LEY</a:t>
            </a:r>
          </a:p>
          <a:p>
            <a:pPr algn="ctr"/>
            <a:endParaRPr lang="es-ES" u="sng" dirty="0"/>
          </a:p>
          <a:p>
            <a:pPr marL="285750" indent="-285750" algn="ctr">
              <a:buFont typeface="Wingdings" panose="05000000000000000000" pitchFamily="2" charset="2"/>
              <a:buChar char="Ø"/>
            </a:pPr>
            <a:r>
              <a:rPr lang="es-ES" dirty="0"/>
              <a:t>Si está en la lista bienes comunes: por Subasta Inversa Electrónica</a:t>
            </a:r>
          </a:p>
          <a:p>
            <a:pPr algn="ctr"/>
            <a:endParaRPr lang="es-ES" dirty="0"/>
          </a:p>
          <a:p>
            <a:pPr marL="285750" indent="-285750" algn="ctr">
              <a:buFont typeface="Wingdings" panose="05000000000000000000" pitchFamily="2" charset="2"/>
              <a:buChar char="Ø"/>
            </a:pPr>
            <a:r>
              <a:rPr lang="es-ES" dirty="0"/>
              <a:t>Si está en el Catálogo de Acuerdo Marco: a través de éste método</a:t>
            </a:r>
          </a:p>
        </p:txBody>
      </p:sp>
    </p:spTree>
    <p:extLst>
      <p:ext uri="{BB962C8B-B14F-4D97-AF65-F5344CB8AC3E}">
        <p14:creationId xmlns:p14="http://schemas.microsoft.com/office/powerpoint/2010/main" val="3745743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1612201" y="631089"/>
            <a:ext cx="10078548" cy="1142999"/>
          </a:xfrm>
        </p:spPr>
        <p:txBody>
          <a:bodyPr>
            <a:normAutofit fontScale="90000"/>
          </a:bodyPr>
          <a:lstStyle/>
          <a:p>
            <a:pPr algn="ctr"/>
            <a:r>
              <a:rPr lang="es-PE" sz="4000" b="1" u="sng" dirty="0"/>
              <a:t>ACTOS PREPARATORIOS: VALOR REFERENCIAL</a:t>
            </a:r>
            <a:br>
              <a:rPr lang="es-PE" dirty="0"/>
            </a:br>
            <a:endParaRPr lang="es-ES" dirty="0"/>
          </a:p>
        </p:txBody>
      </p:sp>
      <p:sp>
        <p:nvSpPr>
          <p:cNvPr id="6" name="Rectángulo: esquinas redondeadas 5">
            <a:extLst>
              <a:ext uri="{FF2B5EF4-FFF2-40B4-BE49-F238E27FC236}">
                <a16:creationId xmlns:a16="http://schemas.microsoft.com/office/drawing/2014/main" id="{A3D5AE58-EA1F-43FD-AEC4-40B6E8F76442}"/>
              </a:ext>
            </a:extLst>
          </p:cNvPr>
          <p:cNvSpPr/>
          <p:nvPr/>
        </p:nvSpPr>
        <p:spPr>
          <a:xfrm>
            <a:off x="1173248" y="2096323"/>
            <a:ext cx="2895600" cy="499711"/>
          </a:xfrm>
          <a:prstGeom prst="roundRect">
            <a:avLst/>
          </a:prstGeom>
          <a:solidFill>
            <a:srgbClr val="FFC000"/>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ES" dirty="0">
                <a:solidFill>
                  <a:schemeClr val="tx1"/>
                </a:solidFill>
              </a:rPr>
              <a:t>Características</a:t>
            </a:r>
          </a:p>
        </p:txBody>
      </p:sp>
      <p:sp>
        <p:nvSpPr>
          <p:cNvPr id="7" name="Rectángulo: esquinas redondeadas 6">
            <a:extLst>
              <a:ext uri="{FF2B5EF4-FFF2-40B4-BE49-F238E27FC236}">
                <a16:creationId xmlns:a16="http://schemas.microsoft.com/office/drawing/2014/main" id="{52921017-D885-4EC5-AF8A-6A19558E141D}"/>
              </a:ext>
            </a:extLst>
          </p:cNvPr>
          <p:cNvSpPr/>
          <p:nvPr/>
        </p:nvSpPr>
        <p:spPr>
          <a:xfrm>
            <a:off x="232947" y="2609480"/>
            <a:ext cx="4776202" cy="2957972"/>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Características:</a:t>
            </a:r>
          </a:p>
          <a:p>
            <a:pPr marL="285750" indent="-285750" algn="just">
              <a:buFont typeface="Wingdings" panose="05000000000000000000" pitchFamily="2" charset="2"/>
              <a:buChar char="Ø"/>
            </a:pPr>
            <a:r>
              <a:rPr lang="es-ES" sz="1400" dirty="0"/>
              <a:t>Es público</a:t>
            </a:r>
          </a:p>
          <a:p>
            <a:pPr marL="285750" indent="-285750" algn="just">
              <a:buFont typeface="Wingdings" panose="05000000000000000000" pitchFamily="2" charset="2"/>
              <a:buChar char="Ø"/>
            </a:pPr>
            <a:r>
              <a:rPr lang="es-ES" sz="1400" dirty="0"/>
              <a:t>Puede ser Reservado, previo informe y aprobación del Titular</a:t>
            </a:r>
          </a:p>
          <a:p>
            <a:pPr marL="285750" indent="-285750" algn="just">
              <a:buFont typeface="Wingdings" panose="05000000000000000000" pitchFamily="2" charset="2"/>
              <a:buChar char="Ø"/>
            </a:pPr>
            <a:r>
              <a:rPr lang="es-ES" sz="1400" dirty="0"/>
              <a:t>Se registra en el SEACE</a:t>
            </a:r>
          </a:p>
          <a:p>
            <a:pPr algn="just"/>
            <a:r>
              <a:rPr lang="es-ES" sz="1400" dirty="0"/>
              <a:t>En el caso de :</a:t>
            </a:r>
          </a:p>
          <a:p>
            <a:pPr marL="285750" indent="-285750" algn="just">
              <a:buFont typeface="Wingdings" panose="05000000000000000000" pitchFamily="2" charset="2"/>
              <a:buChar char="Ø"/>
            </a:pPr>
            <a:r>
              <a:rPr lang="es-ES" sz="1400" dirty="0"/>
              <a:t>Bienes, servicios en general y consultoría en general desde la aprobación del expediente de contratación no deben ser mayor a 3 meses.</a:t>
            </a:r>
          </a:p>
          <a:p>
            <a:pPr marL="285750" indent="-285750" algn="just">
              <a:buFont typeface="Wingdings" panose="05000000000000000000" pitchFamily="2" charset="2"/>
              <a:buChar char="Ø"/>
            </a:pPr>
            <a:r>
              <a:rPr lang="es-ES" sz="1400" dirty="0"/>
              <a:t>En referencia a las consultorías de obras y ejecución de obras desde la fecha determinación del presupuesto no puede ser mayor a 6 meses.</a:t>
            </a:r>
          </a:p>
          <a:p>
            <a:endParaRPr lang="es-ES" dirty="0"/>
          </a:p>
        </p:txBody>
      </p:sp>
      <p:sp>
        <p:nvSpPr>
          <p:cNvPr id="8" name="Rectángulo: esquinas redondeadas 7">
            <a:extLst>
              <a:ext uri="{FF2B5EF4-FFF2-40B4-BE49-F238E27FC236}">
                <a16:creationId xmlns:a16="http://schemas.microsoft.com/office/drawing/2014/main" id="{7E54D6C0-A82B-42CD-88C0-23FA2AE5CD53}"/>
              </a:ext>
            </a:extLst>
          </p:cNvPr>
          <p:cNvSpPr/>
          <p:nvPr/>
        </p:nvSpPr>
        <p:spPr>
          <a:xfrm>
            <a:off x="6651475" y="2096323"/>
            <a:ext cx="4112873" cy="796488"/>
          </a:xfrm>
          <a:prstGeom prst="roundRect">
            <a:avLst/>
          </a:prstGeom>
          <a:solidFill>
            <a:srgbClr val="FFC000"/>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ES">
                <a:solidFill>
                  <a:schemeClr val="tx1"/>
                </a:solidFill>
              </a:rPr>
              <a:t>Determinación del Valor Referencial</a:t>
            </a:r>
            <a:endParaRPr lang="es-ES" dirty="0">
              <a:solidFill>
                <a:schemeClr val="tx1"/>
              </a:solidFill>
            </a:endParaRPr>
          </a:p>
        </p:txBody>
      </p:sp>
      <p:sp>
        <p:nvSpPr>
          <p:cNvPr id="9" name="Rectángulo: esquinas redondeadas 8">
            <a:extLst>
              <a:ext uri="{FF2B5EF4-FFF2-40B4-BE49-F238E27FC236}">
                <a16:creationId xmlns:a16="http://schemas.microsoft.com/office/drawing/2014/main" id="{A3C1974E-6478-4729-9043-A66960ED4B6E}"/>
              </a:ext>
            </a:extLst>
          </p:cNvPr>
          <p:cNvSpPr/>
          <p:nvPr/>
        </p:nvSpPr>
        <p:spPr>
          <a:xfrm>
            <a:off x="5494907" y="2596034"/>
            <a:ext cx="2081276" cy="3327513"/>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Bienes y Servicios</a:t>
            </a:r>
          </a:p>
          <a:p>
            <a:pPr algn="just"/>
            <a:r>
              <a:rPr lang="es-ES" sz="1400" dirty="0"/>
              <a:t>Puede ser según estudio de mercado y debe incluir todos los conceptos aplicables y que incidan en el valor de bienes y servicios a contratar</a:t>
            </a:r>
          </a:p>
        </p:txBody>
      </p:sp>
      <p:sp>
        <p:nvSpPr>
          <p:cNvPr id="13" name="Rectángulo: esquinas redondeadas 12">
            <a:extLst>
              <a:ext uri="{FF2B5EF4-FFF2-40B4-BE49-F238E27FC236}">
                <a16:creationId xmlns:a16="http://schemas.microsoft.com/office/drawing/2014/main" id="{84775EE6-3A77-4622-BA4F-E75910DCA9A0}"/>
              </a:ext>
            </a:extLst>
          </p:cNvPr>
          <p:cNvSpPr/>
          <p:nvPr/>
        </p:nvSpPr>
        <p:spPr>
          <a:xfrm>
            <a:off x="7576183" y="2624108"/>
            <a:ext cx="2214218" cy="3319491"/>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Ejecución de Obras</a:t>
            </a:r>
          </a:p>
          <a:p>
            <a:pPr algn="just"/>
            <a:r>
              <a:rPr lang="es-ES" sz="1400" dirty="0"/>
              <a:t>Se da por el monto de presupuesto establecido en el expediente técnico.</a:t>
            </a:r>
          </a:p>
          <a:p>
            <a:pPr algn="just"/>
            <a:r>
              <a:rPr lang="es-ES" sz="1400" dirty="0"/>
              <a:t>El presupuesto debe estar suscrito por los consultores y los servidores que participan en la elaboración, evaluación y/o aprobación </a:t>
            </a:r>
          </a:p>
        </p:txBody>
      </p:sp>
      <p:sp>
        <p:nvSpPr>
          <p:cNvPr id="14" name="Rectángulo: esquinas redondeadas 13">
            <a:extLst>
              <a:ext uri="{FF2B5EF4-FFF2-40B4-BE49-F238E27FC236}">
                <a16:creationId xmlns:a16="http://schemas.microsoft.com/office/drawing/2014/main" id="{3DCA5405-4E84-444F-B9CB-31511FFA0D3A}"/>
              </a:ext>
            </a:extLst>
          </p:cNvPr>
          <p:cNvSpPr/>
          <p:nvPr/>
        </p:nvSpPr>
        <p:spPr>
          <a:xfrm>
            <a:off x="9706698" y="2624108"/>
            <a:ext cx="2214218" cy="3319491"/>
          </a:xfrm>
          <a:prstGeom prst="round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Consultoría de Obras</a:t>
            </a:r>
          </a:p>
          <a:p>
            <a:pPr algn="just"/>
            <a:r>
              <a:rPr lang="es-ES" sz="1400" dirty="0"/>
              <a:t>En este caso el área usuaria proporciona los componentes o rubros necesarios para servicios a través de una estructura. Cabe mencionar que el OEC en base a dicha información el presupuesto de la consultoría</a:t>
            </a:r>
          </a:p>
        </p:txBody>
      </p:sp>
      <p:sp>
        <p:nvSpPr>
          <p:cNvPr id="3" name="Rectángulo: esquinas redondeadas 2">
            <a:extLst>
              <a:ext uri="{FF2B5EF4-FFF2-40B4-BE49-F238E27FC236}">
                <a16:creationId xmlns:a16="http://schemas.microsoft.com/office/drawing/2014/main" id="{937CE44B-6C38-411E-AB79-2C136F1C6FD8}"/>
              </a:ext>
            </a:extLst>
          </p:cNvPr>
          <p:cNvSpPr/>
          <p:nvPr/>
        </p:nvSpPr>
        <p:spPr>
          <a:xfrm>
            <a:off x="232947" y="6201599"/>
            <a:ext cx="2941552" cy="4024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a:p>
            <a:pPr algn="ctr"/>
            <a:r>
              <a:rPr lang="es-ES" dirty="0"/>
              <a:t>Art.18 (LCE)  y 34 (RLCE)</a:t>
            </a:r>
          </a:p>
          <a:p>
            <a:pPr algn="ctr"/>
            <a:endParaRPr lang="es-ES" dirty="0"/>
          </a:p>
        </p:txBody>
      </p:sp>
    </p:spTree>
    <p:extLst>
      <p:ext uri="{BB962C8B-B14F-4D97-AF65-F5344CB8AC3E}">
        <p14:creationId xmlns:p14="http://schemas.microsoft.com/office/powerpoint/2010/main" val="3287339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1981200" y="685801"/>
            <a:ext cx="9906000" cy="1079346"/>
          </a:xfrm>
        </p:spPr>
        <p:txBody>
          <a:bodyPr>
            <a:normAutofit fontScale="90000"/>
          </a:bodyPr>
          <a:lstStyle/>
          <a:p>
            <a:r>
              <a:rPr lang="es-PE" sz="4000" b="1" u="sng" dirty="0"/>
              <a:t>ACTOS PREPARATORIOS: ESTUDIO DE MERCADO</a:t>
            </a:r>
            <a:br>
              <a:rPr lang="es-PE" b="1" dirty="0"/>
            </a:br>
            <a:endParaRPr lang="es-ES" b="1" dirty="0"/>
          </a:p>
        </p:txBody>
      </p:sp>
      <p:sp>
        <p:nvSpPr>
          <p:cNvPr id="3" name="Rectángulo: esquinas redondeadas 2">
            <a:extLst>
              <a:ext uri="{FF2B5EF4-FFF2-40B4-BE49-F238E27FC236}">
                <a16:creationId xmlns:a16="http://schemas.microsoft.com/office/drawing/2014/main" id="{221F9561-2E3B-4457-AAE2-D62321BA4C09}"/>
              </a:ext>
            </a:extLst>
          </p:cNvPr>
          <p:cNvSpPr/>
          <p:nvPr/>
        </p:nvSpPr>
        <p:spPr>
          <a:xfrm>
            <a:off x="1485899" y="1931886"/>
            <a:ext cx="9220200" cy="582056"/>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solidFill>
                  <a:schemeClr val="bg1"/>
                </a:solidFill>
              </a:rPr>
              <a:t>OEC</a:t>
            </a:r>
          </a:p>
          <a:p>
            <a:pPr algn="ctr"/>
            <a:r>
              <a:rPr lang="es-ES" dirty="0">
                <a:solidFill>
                  <a:schemeClr val="bg1"/>
                </a:solidFill>
              </a:rPr>
              <a:t>(Órgano encargado de las contrataciones)</a:t>
            </a:r>
          </a:p>
        </p:txBody>
      </p:sp>
      <p:cxnSp>
        <p:nvCxnSpPr>
          <p:cNvPr id="5" name="Conector recto 4">
            <a:extLst>
              <a:ext uri="{FF2B5EF4-FFF2-40B4-BE49-F238E27FC236}">
                <a16:creationId xmlns:a16="http://schemas.microsoft.com/office/drawing/2014/main" id="{964B61C5-43F9-4A56-ABBD-1FDEDE417252}"/>
              </a:ext>
            </a:extLst>
          </p:cNvPr>
          <p:cNvCxnSpPr>
            <a:stCxn id="3" idx="2"/>
          </p:cNvCxnSpPr>
          <p:nvPr/>
        </p:nvCxnSpPr>
        <p:spPr>
          <a:xfrm>
            <a:off x="6095999" y="2513942"/>
            <a:ext cx="0" cy="408544"/>
          </a:xfrm>
          <a:prstGeom prst="line">
            <a:avLst/>
          </a:prstGeom>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F10FDF6B-4C2B-48E9-9E2A-9AE71EEDA022}"/>
              </a:ext>
            </a:extLst>
          </p:cNvPr>
          <p:cNvCxnSpPr/>
          <p:nvPr/>
        </p:nvCxnSpPr>
        <p:spPr>
          <a:xfrm>
            <a:off x="1485900" y="2971800"/>
            <a:ext cx="9220200" cy="0"/>
          </a:xfrm>
          <a:prstGeom prst="line">
            <a:avLst/>
          </a:prstGeom>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44C74EDD-5564-4E7D-9DCF-4DC5C37E87C6}"/>
              </a:ext>
            </a:extLst>
          </p:cNvPr>
          <p:cNvCxnSpPr/>
          <p:nvPr/>
        </p:nvCxnSpPr>
        <p:spPr>
          <a:xfrm>
            <a:off x="1485900" y="2971800"/>
            <a:ext cx="0" cy="609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DC915A8C-71B6-45AB-811D-122ACDCCC00B}"/>
              </a:ext>
            </a:extLst>
          </p:cNvPr>
          <p:cNvCxnSpPr/>
          <p:nvPr/>
        </p:nvCxnSpPr>
        <p:spPr>
          <a:xfrm>
            <a:off x="6096000" y="2941320"/>
            <a:ext cx="0" cy="609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a:extLst>
              <a:ext uri="{FF2B5EF4-FFF2-40B4-BE49-F238E27FC236}">
                <a16:creationId xmlns:a16="http://schemas.microsoft.com/office/drawing/2014/main" id="{FDFCE144-B414-4070-8B73-E5E7845B5A28}"/>
              </a:ext>
            </a:extLst>
          </p:cNvPr>
          <p:cNvCxnSpPr/>
          <p:nvPr/>
        </p:nvCxnSpPr>
        <p:spPr>
          <a:xfrm>
            <a:off x="10706100" y="2971800"/>
            <a:ext cx="0" cy="609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ángulo: esquinas redondeadas 17">
            <a:extLst>
              <a:ext uri="{FF2B5EF4-FFF2-40B4-BE49-F238E27FC236}">
                <a16:creationId xmlns:a16="http://schemas.microsoft.com/office/drawing/2014/main" id="{FBC46E80-2A73-4D9B-A842-944AA4098ACC}"/>
              </a:ext>
            </a:extLst>
          </p:cNvPr>
          <p:cNvSpPr/>
          <p:nvPr/>
        </p:nvSpPr>
        <p:spPr>
          <a:xfrm>
            <a:off x="106881" y="3581400"/>
            <a:ext cx="3245914" cy="1079346"/>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600" dirty="0"/>
              <a:t>De acuerdo con el requerimiento formulado por el área usuaria , se evalúan las posibilidades que ofrece el mercado.</a:t>
            </a:r>
          </a:p>
        </p:txBody>
      </p:sp>
      <p:sp>
        <p:nvSpPr>
          <p:cNvPr id="19" name="Rectángulo: esquinas redondeadas 18">
            <a:extLst>
              <a:ext uri="{FF2B5EF4-FFF2-40B4-BE49-F238E27FC236}">
                <a16:creationId xmlns:a16="http://schemas.microsoft.com/office/drawing/2014/main" id="{3003F0F8-A21A-47AB-B07A-E30B1B224F1D}"/>
              </a:ext>
            </a:extLst>
          </p:cNvPr>
          <p:cNvSpPr/>
          <p:nvPr/>
        </p:nvSpPr>
        <p:spPr>
          <a:xfrm>
            <a:off x="4253966" y="3541087"/>
            <a:ext cx="3684068" cy="2612922"/>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600" dirty="0"/>
              <a:t>Busca determinar el valor referencial del proceso de selección que convoque a una Entidad Pública.</a:t>
            </a:r>
          </a:p>
          <a:p>
            <a:pPr algn="just"/>
            <a:r>
              <a:rPr lang="es-ES" sz="1600" dirty="0"/>
              <a:t>Además , considera las especificaciones técnicas (EETTTC) o Términos de Referencia (TRD) y los requisitos de calificación.</a:t>
            </a:r>
          </a:p>
        </p:txBody>
      </p:sp>
      <p:sp>
        <p:nvSpPr>
          <p:cNvPr id="21" name="Rectángulo: esquinas redondeadas 20">
            <a:extLst>
              <a:ext uri="{FF2B5EF4-FFF2-40B4-BE49-F238E27FC236}">
                <a16:creationId xmlns:a16="http://schemas.microsoft.com/office/drawing/2014/main" id="{BBFCBF46-647D-4756-B9A5-0CFD3BDF0752}"/>
              </a:ext>
            </a:extLst>
          </p:cNvPr>
          <p:cNvSpPr/>
          <p:nvPr/>
        </p:nvSpPr>
        <p:spPr>
          <a:xfrm>
            <a:off x="8401050" y="3581400"/>
            <a:ext cx="3684068" cy="2612922"/>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600" dirty="0"/>
              <a:t>Verifica si es posible distribuir la Buena Pro , la existencia de pluridad de marcas y postores.</a:t>
            </a:r>
          </a:p>
          <a:p>
            <a:pPr algn="just"/>
            <a:r>
              <a:rPr lang="es-ES" sz="1600" dirty="0"/>
              <a:t>Además de recopilar información que pueda servir para los factores de evaluación y analizar y evaluar si es pertinente efectuar ajustes a las características y/o condiciones de lo que se va a contratar.</a:t>
            </a:r>
          </a:p>
        </p:txBody>
      </p:sp>
      <p:sp>
        <p:nvSpPr>
          <p:cNvPr id="31" name="CuadroTexto 30">
            <a:extLst>
              <a:ext uri="{FF2B5EF4-FFF2-40B4-BE49-F238E27FC236}">
                <a16:creationId xmlns:a16="http://schemas.microsoft.com/office/drawing/2014/main" id="{7BD4CCBC-38BF-4536-8120-10C374049F21}"/>
              </a:ext>
            </a:extLst>
          </p:cNvPr>
          <p:cNvSpPr txBox="1"/>
          <p:nvPr/>
        </p:nvSpPr>
        <p:spPr>
          <a:xfrm>
            <a:off x="6187091" y="2533548"/>
            <a:ext cx="953303" cy="369332"/>
          </a:xfrm>
          <a:prstGeom prst="rect">
            <a:avLst/>
          </a:prstGeom>
          <a:noFill/>
        </p:spPr>
        <p:txBody>
          <a:bodyPr wrap="square" rtlCol="0">
            <a:spAutoFit/>
          </a:bodyPr>
          <a:lstStyle/>
          <a:p>
            <a:r>
              <a:rPr lang="es-ES" dirty="0"/>
              <a:t>debe</a:t>
            </a:r>
          </a:p>
        </p:txBody>
      </p:sp>
      <p:sp>
        <p:nvSpPr>
          <p:cNvPr id="34" name="Rectángulo: esquinas redondeadas 33">
            <a:extLst>
              <a:ext uri="{FF2B5EF4-FFF2-40B4-BE49-F238E27FC236}">
                <a16:creationId xmlns:a16="http://schemas.microsoft.com/office/drawing/2014/main" id="{DA230603-CC80-4B2A-9368-2F8B8A229E54}"/>
              </a:ext>
            </a:extLst>
          </p:cNvPr>
          <p:cNvSpPr/>
          <p:nvPr/>
        </p:nvSpPr>
        <p:spPr>
          <a:xfrm>
            <a:off x="322614" y="5098690"/>
            <a:ext cx="2419350" cy="9867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1200" dirty="0"/>
              <a:t>Cotizaciones o presupuestos, portales o páginas web, catálogos,</a:t>
            </a:r>
          </a:p>
          <a:p>
            <a:pPr algn="just"/>
            <a:r>
              <a:rPr lang="es-ES" sz="1200" dirty="0"/>
              <a:t>Precios históricos y la estructura de costos</a:t>
            </a:r>
            <a:endParaRPr lang="es-ES" dirty="0"/>
          </a:p>
        </p:txBody>
      </p:sp>
      <p:sp>
        <p:nvSpPr>
          <p:cNvPr id="36" name="CuadroTexto 35">
            <a:extLst>
              <a:ext uri="{FF2B5EF4-FFF2-40B4-BE49-F238E27FC236}">
                <a16:creationId xmlns:a16="http://schemas.microsoft.com/office/drawing/2014/main" id="{435D0E6B-1718-4DDF-A9E2-BD8B924058C1}"/>
              </a:ext>
            </a:extLst>
          </p:cNvPr>
          <p:cNvSpPr txBox="1"/>
          <p:nvPr/>
        </p:nvSpPr>
        <p:spPr>
          <a:xfrm>
            <a:off x="1695911" y="4729358"/>
            <a:ext cx="1360368" cy="369332"/>
          </a:xfrm>
          <a:prstGeom prst="rect">
            <a:avLst/>
          </a:prstGeom>
          <a:noFill/>
        </p:spPr>
        <p:txBody>
          <a:bodyPr wrap="square" rtlCol="0">
            <a:spAutoFit/>
          </a:bodyPr>
          <a:lstStyle/>
          <a:p>
            <a:r>
              <a:rPr lang="es-ES" dirty="0"/>
              <a:t>A través de </a:t>
            </a:r>
          </a:p>
        </p:txBody>
      </p:sp>
      <p:cxnSp>
        <p:nvCxnSpPr>
          <p:cNvPr id="37" name="Conector recto de flecha 36">
            <a:extLst>
              <a:ext uri="{FF2B5EF4-FFF2-40B4-BE49-F238E27FC236}">
                <a16:creationId xmlns:a16="http://schemas.microsoft.com/office/drawing/2014/main" id="{18887A5C-EA98-4AA7-A054-71C917AA319C}"/>
              </a:ext>
            </a:extLst>
          </p:cNvPr>
          <p:cNvCxnSpPr>
            <a:cxnSpLocks/>
            <a:endCxn id="34" idx="0"/>
          </p:cNvCxnSpPr>
          <p:nvPr/>
        </p:nvCxnSpPr>
        <p:spPr>
          <a:xfrm>
            <a:off x="1532289" y="4729358"/>
            <a:ext cx="0" cy="369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CuadroTexto 5">
            <a:extLst>
              <a:ext uri="{FF2B5EF4-FFF2-40B4-BE49-F238E27FC236}">
                <a16:creationId xmlns:a16="http://schemas.microsoft.com/office/drawing/2014/main" id="{4D8FB5F6-FD14-A5F3-1D13-02031E947398}"/>
              </a:ext>
            </a:extLst>
          </p:cNvPr>
          <p:cNvSpPr txBox="1"/>
          <p:nvPr/>
        </p:nvSpPr>
        <p:spPr>
          <a:xfrm>
            <a:off x="6112770" y="147341"/>
            <a:ext cx="5765286" cy="523220"/>
          </a:xfrm>
          <a:prstGeom prst="rect">
            <a:avLst/>
          </a:prstGeom>
          <a:solidFill>
            <a:schemeClr val="accent5">
              <a:lumMod val="20000"/>
              <a:lumOff val="80000"/>
            </a:schemeClr>
          </a:solidFill>
        </p:spPr>
        <p:txBody>
          <a:bodyPr wrap="square" rtlCol="0">
            <a:spAutoFit/>
          </a:bodyPr>
          <a:lstStyle/>
          <a:p>
            <a:pPr algn="ctr"/>
            <a:r>
              <a:rPr lang="es-PE" sz="2800" b="1" dirty="0"/>
              <a:t>ANTERIOR NORMATIVA: LEY N° 30225</a:t>
            </a:r>
          </a:p>
        </p:txBody>
      </p:sp>
    </p:spTree>
    <p:extLst>
      <p:ext uri="{BB962C8B-B14F-4D97-AF65-F5344CB8AC3E}">
        <p14:creationId xmlns:p14="http://schemas.microsoft.com/office/powerpoint/2010/main" val="678539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2019300" y="0"/>
            <a:ext cx="9867900" cy="1231106"/>
          </a:xfrm>
        </p:spPr>
        <p:txBody>
          <a:bodyPr/>
          <a:lstStyle/>
          <a:p>
            <a:r>
              <a:rPr lang="es-PE" sz="4000" b="1" u="sng" dirty="0"/>
              <a:t>ACTOS PREPARATORIOS: </a:t>
            </a:r>
            <a:br>
              <a:rPr lang="es-PE" sz="4000" b="1" u="sng" dirty="0"/>
            </a:br>
            <a:r>
              <a:rPr lang="es-ES" sz="4000" b="1" u="sng" dirty="0"/>
              <a:t>EXPEDIENTE DE CONTRATACIÓN</a:t>
            </a:r>
            <a:endParaRPr lang="es-ES" b="1" dirty="0"/>
          </a:p>
        </p:txBody>
      </p:sp>
      <p:sp>
        <p:nvSpPr>
          <p:cNvPr id="6" name="Rectángulo: esquinas redondeadas 5">
            <a:extLst>
              <a:ext uri="{FF2B5EF4-FFF2-40B4-BE49-F238E27FC236}">
                <a16:creationId xmlns:a16="http://schemas.microsoft.com/office/drawing/2014/main" id="{F62E531F-4956-4BA7-B933-820E5AE9CE23}"/>
              </a:ext>
            </a:extLst>
          </p:cNvPr>
          <p:cNvSpPr/>
          <p:nvPr/>
        </p:nvSpPr>
        <p:spPr>
          <a:xfrm>
            <a:off x="1206308" y="2881516"/>
            <a:ext cx="2452614" cy="918623"/>
          </a:xfrm>
          <a:prstGeom prst="roundRect">
            <a:avLst/>
          </a:prstGeom>
          <a:solidFill>
            <a:schemeClr val="accent6">
              <a:lumMod val="75000"/>
            </a:schemeClr>
          </a:solidFill>
          <a:ln>
            <a:solidFill>
              <a:schemeClr val="bg2">
                <a:lumMod val="1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3600" dirty="0">
                <a:solidFill>
                  <a:schemeClr val="bg1"/>
                </a:solidFill>
              </a:rPr>
              <a:t>¿Qué es ?</a:t>
            </a:r>
          </a:p>
        </p:txBody>
      </p:sp>
      <p:sp>
        <p:nvSpPr>
          <p:cNvPr id="4" name="Rectángulo: esquinas redondeadas 3">
            <a:extLst>
              <a:ext uri="{FF2B5EF4-FFF2-40B4-BE49-F238E27FC236}">
                <a16:creationId xmlns:a16="http://schemas.microsoft.com/office/drawing/2014/main" id="{F3B43B94-6BF7-4F86-902C-04ED02C59069}"/>
              </a:ext>
            </a:extLst>
          </p:cNvPr>
          <p:cNvSpPr/>
          <p:nvPr/>
        </p:nvSpPr>
        <p:spPr>
          <a:xfrm>
            <a:off x="6487457" y="1439546"/>
            <a:ext cx="4498235" cy="2317871"/>
          </a:xfrm>
          <a:prstGeom prst="roundRect">
            <a:avLst/>
          </a:prstGeom>
          <a:solidFill>
            <a:schemeClr val="accent6">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S" dirty="0">
                <a:solidFill>
                  <a:schemeClr val="tx1"/>
                </a:solidFill>
              </a:rPr>
              <a:t>Es el conjunto de documentos donde constan todas las actuaciones del proceso de contratación pública. Desde la decisión para adquirir o contratar (requerimiento)  hasta la culminación del contrato (cumplimiento de las obligaciones contractuales).</a:t>
            </a:r>
          </a:p>
        </p:txBody>
      </p:sp>
      <p:cxnSp>
        <p:nvCxnSpPr>
          <p:cNvPr id="13" name="Conector recto de flecha 12">
            <a:extLst>
              <a:ext uri="{FF2B5EF4-FFF2-40B4-BE49-F238E27FC236}">
                <a16:creationId xmlns:a16="http://schemas.microsoft.com/office/drawing/2014/main" id="{C98517A0-07D7-4A14-9BA7-DCBD0098FDAE}"/>
              </a:ext>
            </a:extLst>
          </p:cNvPr>
          <p:cNvCxnSpPr>
            <a:cxnSpLocks/>
          </p:cNvCxnSpPr>
          <p:nvPr/>
        </p:nvCxnSpPr>
        <p:spPr>
          <a:xfrm flipV="1">
            <a:off x="3775599" y="2347444"/>
            <a:ext cx="2478505" cy="993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esquinas redondeadas 8">
            <a:extLst>
              <a:ext uri="{FF2B5EF4-FFF2-40B4-BE49-F238E27FC236}">
                <a16:creationId xmlns:a16="http://schemas.microsoft.com/office/drawing/2014/main" id="{FB34064C-C541-44EA-9933-CA8FC3262AC8}"/>
              </a:ext>
            </a:extLst>
          </p:cNvPr>
          <p:cNvSpPr/>
          <p:nvPr/>
        </p:nvSpPr>
        <p:spPr>
          <a:xfrm>
            <a:off x="6487457" y="4573951"/>
            <a:ext cx="4584893" cy="1969275"/>
          </a:xfrm>
          <a:prstGeom prst="roundRect">
            <a:avLst/>
          </a:prstGeom>
          <a:solidFill>
            <a:schemeClr val="accent6">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es-ES" dirty="0">
              <a:solidFill>
                <a:schemeClr val="tx1"/>
              </a:solidFill>
            </a:endParaRPr>
          </a:p>
          <a:p>
            <a:pPr algn="just"/>
            <a:r>
              <a:rPr lang="es-ES" dirty="0">
                <a:solidFill>
                  <a:schemeClr val="tx1"/>
                </a:solidFill>
              </a:rPr>
              <a:t>Tiene como responsabilidad:</a:t>
            </a:r>
          </a:p>
          <a:p>
            <a:pPr algn="just"/>
            <a:r>
              <a:rPr lang="es-ES" dirty="0">
                <a:solidFill>
                  <a:schemeClr val="tx1"/>
                </a:solidFill>
              </a:rPr>
              <a:t>Remitir la documentación para su aprobación.</a:t>
            </a:r>
          </a:p>
          <a:p>
            <a:pPr algn="just"/>
            <a:r>
              <a:rPr lang="es-ES" dirty="0">
                <a:solidFill>
                  <a:schemeClr val="tx1"/>
                </a:solidFill>
              </a:rPr>
              <a:t>Ordenar , archivar y preservar el expediente.</a:t>
            </a:r>
          </a:p>
          <a:p>
            <a:pPr algn="just"/>
            <a:r>
              <a:rPr lang="es-ES" dirty="0">
                <a:solidFill>
                  <a:schemeClr val="tx1"/>
                </a:solidFill>
              </a:rPr>
              <a:t>Mantener su custodia a excepción que lo tenga el comité.</a:t>
            </a:r>
          </a:p>
          <a:p>
            <a:pPr algn="just"/>
            <a:r>
              <a:rPr lang="es-ES" dirty="0">
                <a:solidFill>
                  <a:schemeClr val="tx1"/>
                </a:solidFill>
              </a:rPr>
              <a:t>Dar facilidades de las actuaciones relevantes.</a:t>
            </a:r>
          </a:p>
          <a:p>
            <a:pPr algn="just"/>
            <a:endParaRPr lang="es-ES" dirty="0">
              <a:solidFill>
                <a:schemeClr val="tx1"/>
              </a:solidFill>
            </a:endParaRPr>
          </a:p>
        </p:txBody>
      </p:sp>
      <p:cxnSp>
        <p:nvCxnSpPr>
          <p:cNvPr id="18" name="Conector recto de flecha 17">
            <a:extLst>
              <a:ext uri="{FF2B5EF4-FFF2-40B4-BE49-F238E27FC236}">
                <a16:creationId xmlns:a16="http://schemas.microsoft.com/office/drawing/2014/main" id="{D5552BAC-E1CB-4E63-9B25-F8C20B3E5943}"/>
              </a:ext>
            </a:extLst>
          </p:cNvPr>
          <p:cNvCxnSpPr>
            <a:cxnSpLocks/>
          </p:cNvCxnSpPr>
          <p:nvPr/>
        </p:nvCxnSpPr>
        <p:spPr>
          <a:xfrm>
            <a:off x="3775599" y="3554554"/>
            <a:ext cx="2478505" cy="196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4255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1BD8-997F-4ECF-B291-82E9A3C8E8CE}"/>
              </a:ext>
            </a:extLst>
          </p:cNvPr>
          <p:cNvSpPr>
            <a:spLocks noGrp="1"/>
          </p:cNvSpPr>
          <p:nvPr>
            <p:ph type="title"/>
          </p:nvPr>
        </p:nvSpPr>
        <p:spPr>
          <a:xfrm>
            <a:off x="1644463" y="701436"/>
            <a:ext cx="10134600" cy="615553"/>
          </a:xfrm>
        </p:spPr>
        <p:txBody>
          <a:bodyPr/>
          <a:lstStyle/>
          <a:p>
            <a:pPr algn="ctr"/>
            <a:r>
              <a:rPr lang="es-PE" sz="4000" b="1" u="sng" dirty="0"/>
              <a:t>ACTOS PREPARATORIOS: COMITÉ DE </a:t>
            </a:r>
            <a:r>
              <a:rPr lang="es-ES" sz="4000" b="1" u="sng" dirty="0"/>
              <a:t>SELECCIÓN </a:t>
            </a:r>
            <a:endParaRPr lang="es-ES" b="1" dirty="0"/>
          </a:p>
        </p:txBody>
      </p:sp>
      <p:sp>
        <p:nvSpPr>
          <p:cNvPr id="3" name="Rectángulo: esquinas redondeadas 2">
            <a:extLst>
              <a:ext uri="{FF2B5EF4-FFF2-40B4-BE49-F238E27FC236}">
                <a16:creationId xmlns:a16="http://schemas.microsoft.com/office/drawing/2014/main" id="{4F19857D-0921-49BC-A4E5-878C47C7A0B2}"/>
              </a:ext>
            </a:extLst>
          </p:cNvPr>
          <p:cNvSpPr/>
          <p:nvPr/>
        </p:nvSpPr>
        <p:spPr>
          <a:xfrm>
            <a:off x="637933" y="1667410"/>
            <a:ext cx="9448800" cy="685800"/>
          </a:xfrm>
          <a:prstGeom prst="roundRect">
            <a:avLst/>
          </a:prstGeom>
          <a:solidFill>
            <a:schemeClr val="accent5">
              <a:lumMod val="20000"/>
              <a:lumOff val="80000"/>
            </a:schemeClr>
          </a:solidFill>
          <a:ln>
            <a:solidFill>
              <a:schemeClr val="tx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S" dirty="0">
                <a:solidFill>
                  <a:schemeClr val="tx1"/>
                </a:solidFill>
              </a:rPr>
              <a:t>Se encargan llevar a cabo el Procedimiento de selección hasta su culminación y estos son nombrados mediante la resolución del OEC</a:t>
            </a:r>
          </a:p>
        </p:txBody>
      </p:sp>
      <p:sp>
        <p:nvSpPr>
          <p:cNvPr id="4" name="Pergamino: vertical 3">
            <a:extLst>
              <a:ext uri="{FF2B5EF4-FFF2-40B4-BE49-F238E27FC236}">
                <a16:creationId xmlns:a16="http://schemas.microsoft.com/office/drawing/2014/main" id="{1257A330-70B8-4C54-8923-8E6CAC5BF4F1}"/>
              </a:ext>
            </a:extLst>
          </p:cNvPr>
          <p:cNvSpPr/>
          <p:nvPr/>
        </p:nvSpPr>
        <p:spPr>
          <a:xfrm>
            <a:off x="116124" y="2664696"/>
            <a:ext cx="3313594" cy="3837192"/>
          </a:xfrm>
          <a:prstGeom prst="vertic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bg1"/>
                </a:solidFill>
              </a:rPr>
              <a:t>1. Son Colegiadas y Autónomas </a:t>
            </a:r>
          </a:p>
          <a:p>
            <a:pPr algn="just"/>
            <a:endParaRPr lang="es-ES" sz="1600" b="1" dirty="0">
              <a:solidFill>
                <a:schemeClr val="bg1"/>
              </a:solidFill>
            </a:endParaRPr>
          </a:p>
          <a:p>
            <a:pPr algn="just"/>
            <a:r>
              <a:rPr lang="es-ES" sz="1600" b="1" dirty="0">
                <a:solidFill>
                  <a:schemeClr val="bg1"/>
                </a:solidFill>
              </a:rPr>
              <a:t>2. No requiere de ratificación</a:t>
            </a:r>
          </a:p>
        </p:txBody>
      </p:sp>
      <p:pic>
        <p:nvPicPr>
          <p:cNvPr id="9" name="Imagen 8">
            <a:extLst>
              <a:ext uri="{FF2B5EF4-FFF2-40B4-BE49-F238E27FC236}">
                <a16:creationId xmlns:a16="http://schemas.microsoft.com/office/drawing/2014/main" id="{0A46C1DC-7E1C-45B1-9B53-592D2E67A5A9}"/>
              </a:ext>
            </a:extLst>
          </p:cNvPr>
          <p:cNvPicPr>
            <a:picLocks noChangeAspect="1"/>
          </p:cNvPicPr>
          <p:nvPr/>
        </p:nvPicPr>
        <p:blipFill rotWithShape="1">
          <a:blip r:embed="rId2"/>
          <a:srcRect t="7691" b="3241"/>
          <a:stretch/>
        </p:blipFill>
        <p:spPr>
          <a:xfrm>
            <a:off x="9974332" y="3651272"/>
            <a:ext cx="2057687" cy="1187884"/>
          </a:xfrm>
          <a:prstGeom prst="rect">
            <a:avLst/>
          </a:prstGeom>
          <a:ln>
            <a:noFill/>
          </a:ln>
          <a:effectLst>
            <a:outerShdw blurRad="292100" dist="139700" dir="2700000" algn="tl" rotWithShape="0">
              <a:srgbClr val="333333">
                <a:alpha val="65000"/>
              </a:srgbClr>
            </a:outerShdw>
          </a:effectLst>
        </p:spPr>
      </p:pic>
      <p:sp>
        <p:nvSpPr>
          <p:cNvPr id="12" name="Rectángulo: esquinas redondeadas 11">
            <a:extLst>
              <a:ext uri="{FF2B5EF4-FFF2-40B4-BE49-F238E27FC236}">
                <a16:creationId xmlns:a16="http://schemas.microsoft.com/office/drawing/2014/main" id="{AACE6957-2D37-4EFD-80F0-71FBC83ADC03}"/>
              </a:ext>
            </a:extLst>
          </p:cNvPr>
          <p:cNvSpPr/>
          <p:nvPr/>
        </p:nvSpPr>
        <p:spPr>
          <a:xfrm>
            <a:off x="972821" y="3261985"/>
            <a:ext cx="1600200" cy="334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DECISIONES</a:t>
            </a:r>
          </a:p>
        </p:txBody>
      </p:sp>
      <p:sp>
        <p:nvSpPr>
          <p:cNvPr id="13" name="Pergamino: vertical 12">
            <a:extLst>
              <a:ext uri="{FF2B5EF4-FFF2-40B4-BE49-F238E27FC236}">
                <a16:creationId xmlns:a16="http://schemas.microsoft.com/office/drawing/2014/main" id="{3DB5ED2E-FF1D-48BD-BB99-CD81BC3015DF}"/>
              </a:ext>
            </a:extLst>
          </p:cNvPr>
          <p:cNvSpPr/>
          <p:nvPr/>
        </p:nvSpPr>
        <p:spPr>
          <a:xfrm>
            <a:off x="3259245" y="2617506"/>
            <a:ext cx="3452518" cy="3862611"/>
          </a:xfrm>
          <a:prstGeom prst="vertic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chemeClr val="bg1"/>
              </a:solidFill>
            </a:endParaRPr>
          </a:p>
          <a:p>
            <a:pPr marL="342900" indent="-342900" algn="just">
              <a:buAutoNum type="arabicPeriod"/>
            </a:pPr>
            <a:r>
              <a:rPr lang="es-ES" sz="1600" b="1" dirty="0">
                <a:solidFill>
                  <a:schemeClr val="bg1"/>
                </a:solidFill>
              </a:rPr>
              <a:t>Deben actuar con :</a:t>
            </a:r>
          </a:p>
          <a:p>
            <a:pPr algn="just"/>
            <a:r>
              <a:rPr lang="es-ES" sz="1600" b="1" dirty="0">
                <a:solidFill>
                  <a:schemeClr val="bg1"/>
                </a:solidFill>
              </a:rPr>
              <a:t>-Honestidad</a:t>
            </a:r>
          </a:p>
          <a:p>
            <a:pPr algn="just"/>
            <a:r>
              <a:rPr lang="es-ES" sz="1600" b="1" dirty="0">
                <a:solidFill>
                  <a:schemeClr val="bg1"/>
                </a:solidFill>
              </a:rPr>
              <a:t>-Probidad</a:t>
            </a:r>
          </a:p>
          <a:p>
            <a:pPr algn="just"/>
            <a:r>
              <a:rPr lang="es-ES" sz="1600" b="1" dirty="0">
                <a:solidFill>
                  <a:schemeClr val="bg1"/>
                </a:solidFill>
              </a:rPr>
              <a:t>-Transparencia</a:t>
            </a:r>
          </a:p>
          <a:p>
            <a:pPr algn="just"/>
            <a:r>
              <a:rPr lang="es-ES" sz="1600" b="1" dirty="0">
                <a:solidFill>
                  <a:schemeClr val="bg1"/>
                </a:solidFill>
              </a:rPr>
              <a:t>-Imparcialidad</a:t>
            </a:r>
          </a:p>
          <a:p>
            <a:pPr algn="just"/>
            <a:r>
              <a:rPr lang="es-ES" sz="1600" b="1" dirty="0">
                <a:solidFill>
                  <a:schemeClr val="bg1"/>
                </a:solidFill>
              </a:rPr>
              <a:t>2. Debe información  en el momento oportuno los conflictos de interés.</a:t>
            </a:r>
          </a:p>
          <a:p>
            <a:pPr algn="just"/>
            <a:r>
              <a:rPr lang="es-ES" sz="1600" b="1" dirty="0">
                <a:solidFill>
                  <a:schemeClr val="bg1"/>
                </a:solidFill>
              </a:rPr>
              <a:t>3. Debe informar actos de corrupción</a:t>
            </a:r>
          </a:p>
          <a:p>
            <a:pPr marL="342900" indent="-342900" algn="ctr">
              <a:buAutoNum type="arabicPeriod"/>
            </a:pPr>
            <a:endParaRPr lang="es-ES" b="1" dirty="0">
              <a:solidFill>
                <a:schemeClr val="bg1"/>
              </a:solidFill>
            </a:endParaRPr>
          </a:p>
        </p:txBody>
      </p:sp>
      <p:sp>
        <p:nvSpPr>
          <p:cNvPr id="16" name="Rectángulo: esquinas redondeadas 15">
            <a:extLst>
              <a:ext uri="{FF2B5EF4-FFF2-40B4-BE49-F238E27FC236}">
                <a16:creationId xmlns:a16="http://schemas.microsoft.com/office/drawing/2014/main" id="{A454C78E-B293-45E3-AC62-DFEF7566B0C1}"/>
              </a:ext>
            </a:extLst>
          </p:cNvPr>
          <p:cNvSpPr/>
          <p:nvPr/>
        </p:nvSpPr>
        <p:spPr>
          <a:xfrm>
            <a:off x="4188078" y="3162453"/>
            <a:ext cx="1600200" cy="2665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ACTUACIÓN</a:t>
            </a:r>
          </a:p>
        </p:txBody>
      </p:sp>
      <p:sp>
        <p:nvSpPr>
          <p:cNvPr id="11" name="Pergamino: vertical 10">
            <a:extLst>
              <a:ext uri="{FF2B5EF4-FFF2-40B4-BE49-F238E27FC236}">
                <a16:creationId xmlns:a16="http://schemas.microsoft.com/office/drawing/2014/main" id="{EBEBDA1D-FABB-46D2-B92A-9E8A96427F7D}"/>
              </a:ext>
            </a:extLst>
          </p:cNvPr>
          <p:cNvSpPr/>
          <p:nvPr/>
        </p:nvSpPr>
        <p:spPr>
          <a:xfrm>
            <a:off x="6692287" y="2571022"/>
            <a:ext cx="3573901" cy="3909096"/>
          </a:xfrm>
          <a:prstGeom prst="vertic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endParaRPr lang="es-ES" b="1" dirty="0">
              <a:solidFill>
                <a:schemeClr val="bg1"/>
              </a:solidFill>
            </a:endParaRPr>
          </a:p>
          <a:p>
            <a:pPr algn="just"/>
            <a:endParaRPr lang="es-ES" b="1" dirty="0">
              <a:solidFill>
                <a:schemeClr val="bg1"/>
              </a:solidFill>
            </a:endParaRPr>
          </a:p>
          <a:p>
            <a:pPr marL="342900" indent="-342900" algn="just">
              <a:buAutoNum type="arabicPeriod"/>
            </a:pPr>
            <a:r>
              <a:rPr lang="es-ES" sz="1600" b="1" dirty="0">
                <a:solidFill>
                  <a:schemeClr val="bg1"/>
                </a:solidFill>
              </a:rPr>
              <a:t>El ejercicio por designación presenta un carácter irrenunciable. Además de que los suplentes solo pueden actuar cuando el titular no se encuentra presente.</a:t>
            </a:r>
          </a:p>
          <a:p>
            <a:pPr marL="342900" indent="-342900" algn="just">
              <a:buAutoNum type="arabicPeriod"/>
            </a:pPr>
            <a:r>
              <a:rPr lang="es-ES" sz="1600" b="1" dirty="0">
                <a:solidFill>
                  <a:schemeClr val="bg1"/>
                </a:solidFill>
              </a:rPr>
              <a:t>Siendo así que la remoción debe ser dada por caso fortuito o fuerza mayor.</a:t>
            </a:r>
            <a:endParaRPr lang="es-ES" sz="1600" dirty="0"/>
          </a:p>
        </p:txBody>
      </p:sp>
      <p:sp>
        <p:nvSpPr>
          <p:cNvPr id="18" name="Rectángulo: esquinas redondeadas 17">
            <a:extLst>
              <a:ext uri="{FF2B5EF4-FFF2-40B4-BE49-F238E27FC236}">
                <a16:creationId xmlns:a16="http://schemas.microsoft.com/office/drawing/2014/main" id="{B63DBCC9-24C3-4F7C-8E2F-0B522D56A8A4}"/>
              </a:ext>
            </a:extLst>
          </p:cNvPr>
          <p:cNvSpPr/>
          <p:nvPr/>
        </p:nvSpPr>
        <p:spPr>
          <a:xfrm>
            <a:off x="7791002" y="3094969"/>
            <a:ext cx="1600200" cy="334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DESIGNACIÓN</a:t>
            </a:r>
          </a:p>
        </p:txBody>
      </p:sp>
    </p:spTree>
    <p:extLst>
      <p:ext uri="{BB962C8B-B14F-4D97-AF65-F5344CB8AC3E}">
        <p14:creationId xmlns:p14="http://schemas.microsoft.com/office/powerpoint/2010/main" val="86652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0B7A8CE1-588F-4B33-9575-638353D9724E}"/>
              </a:ext>
            </a:extLst>
          </p:cNvPr>
          <p:cNvSpPr/>
          <p:nvPr/>
        </p:nvSpPr>
        <p:spPr>
          <a:xfrm>
            <a:off x="457200" y="4615933"/>
            <a:ext cx="2457450" cy="369332"/>
          </a:xfrm>
          <a:prstGeom prst="homePlate">
            <a:avLst/>
          </a:prstGeom>
          <a:solidFill>
            <a:srgbClr val="FFB7B7"/>
          </a:solidFill>
          <a:ln w="38100" cmpd="dbl">
            <a:solidFill>
              <a:schemeClr val="tx1"/>
            </a:solidFill>
            <a:miter lim="800000"/>
            <a:headEnd/>
            <a:tailEnd/>
          </a:ln>
        </p:spPr>
        <p:txBody>
          <a:bodyPr>
            <a:spAutoFit/>
          </a:bodyPr>
          <a:lstStyle/>
          <a:p>
            <a:pPr algn="ctr" fontAlgn="base">
              <a:spcBef>
                <a:spcPct val="0"/>
              </a:spcBef>
              <a:spcAft>
                <a:spcPct val="0"/>
              </a:spcAft>
            </a:pPr>
            <a:r>
              <a:rPr lang="es-ES" altLang="es-ES" b="1" dirty="0"/>
              <a:t>Artículo 66º</a:t>
            </a:r>
          </a:p>
        </p:txBody>
      </p:sp>
      <p:sp>
        <p:nvSpPr>
          <p:cNvPr id="7" name="Rectángulo: esquinas redondeadas 6">
            <a:extLst>
              <a:ext uri="{FF2B5EF4-FFF2-40B4-BE49-F238E27FC236}">
                <a16:creationId xmlns:a16="http://schemas.microsoft.com/office/drawing/2014/main" id="{8F2C4F5C-CFFF-4C7F-8C1B-42A134D389C7}"/>
              </a:ext>
            </a:extLst>
          </p:cNvPr>
          <p:cNvSpPr/>
          <p:nvPr/>
        </p:nvSpPr>
        <p:spPr>
          <a:xfrm>
            <a:off x="3981451" y="4014787"/>
            <a:ext cx="7619999" cy="1940957"/>
          </a:xfrm>
          <a:prstGeom prst="roundRect">
            <a:avLst/>
          </a:prstGeom>
          <a:solidFill>
            <a:schemeClr val="bg1"/>
          </a:solidFill>
          <a:ln w="9525">
            <a:solidFill>
              <a:schemeClr val="accent4">
                <a:lumMod val="50000"/>
              </a:schemeClr>
            </a:solidFill>
            <a:miter lim="800000"/>
            <a:headEnd/>
            <a:tailEnd/>
          </a:ln>
        </p:spPr>
        <p:txBody>
          <a:bodyPr>
            <a:spAutoFit/>
          </a:bodyPr>
          <a:lstStyle/>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Los recursos naturales, renovables y no renovables, son patrimonio de la Nación. El Estado es soberano en su aprovechamiento.</a:t>
            </a:r>
          </a:p>
          <a:p>
            <a:pPr algn="just" fontAlgn="base">
              <a:spcBef>
                <a:spcPct val="0"/>
              </a:spcBef>
              <a:spcAft>
                <a:spcPct val="0"/>
              </a:spcAft>
            </a:pPr>
            <a:endParaRPr lang="es-ES" altLang="es-ES" dirty="0">
              <a:solidFill>
                <a:schemeClr val="tx1"/>
              </a:solidFill>
              <a:latin typeface="Arial" panose="020B0604020202020204" pitchFamily="34" charset="0"/>
              <a:ea typeface="ＭＳ Ｐゴシック" panose="020B0600070205080204" pitchFamily="34" charset="-128"/>
            </a:endParaRPr>
          </a:p>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Por ley orgánica se fijan las condiciones de su utilización y de su otorgamiento a particulares. La concesión otorga a su titular un derecho real, sujeto a dicha norma legal.</a:t>
            </a:r>
            <a:endParaRPr lang="es-ES" dirty="0">
              <a:solidFill>
                <a:schemeClr val="tx1"/>
              </a:solidFill>
              <a:latin typeface="Arial" panose="020B0604020202020204" pitchFamily="34" charset="0"/>
              <a:ea typeface="ＭＳ Ｐゴシック" panose="020B0600070205080204" pitchFamily="34" charset="-128"/>
            </a:endParaRPr>
          </a:p>
        </p:txBody>
      </p:sp>
      <p:sp>
        <p:nvSpPr>
          <p:cNvPr id="9" name="Flecha: pentágono 8">
            <a:extLst>
              <a:ext uri="{FF2B5EF4-FFF2-40B4-BE49-F238E27FC236}">
                <a16:creationId xmlns:a16="http://schemas.microsoft.com/office/drawing/2014/main" id="{CD746CFD-3DCE-40A1-9811-BBC18F3A7EF7}"/>
              </a:ext>
            </a:extLst>
          </p:cNvPr>
          <p:cNvSpPr/>
          <p:nvPr/>
        </p:nvSpPr>
        <p:spPr>
          <a:xfrm flipH="1">
            <a:off x="9144000" y="2283935"/>
            <a:ext cx="2457450" cy="369332"/>
          </a:xfrm>
          <a:prstGeom prst="homePlate">
            <a:avLst/>
          </a:prstGeom>
          <a:solidFill>
            <a:srgbClr val="FFB7B7"/>
          </a:solidFill>
          <a:ln w="38100" cmpd="dbl">
            <a:solidFill>
              <a:schemeClr val="tx1"/>
            </a:solidFill>
            <a:miter lim="800000"/>
            <a:headEnd/>
            <a:tailEnd/>
          </a:ln>
        </p:spPr>
        <p:txBody>
          <a:bodyPr wrap="square">
            <a:spAutoFit/>
          </a:bodyPr>
          <a:lstStyle/>
          <a:p>
            <a:pPr algn="ctr" fontAlgn="base">
              <a:spcBef>
                <a:spcPct val="0"/>
              </a:spcBef>
              <a:spcAft>
                <a:spcPct val="0"/>
              </a:spcAft>
            </a:pPr>
            <a:r>
              <a:rPr lang="es-ES" altLang="es-ES" b="1" dirty="0"/>
              <a:t>Artículo 63º</a:t>
            </a:r>
          </a:p>
        </p:txBody>
      </p:sp>
      <p:sp>
        <p:nvSpPr>
          <p:cNvPr id="11" name="Rectángulo: esquinas redondeadas 10">
            <a:extLst>
              <a:ext uri="{FF2B5EF4-FFF2-40B4-BE49-F238E27FC236}">
                <a16:creationId xmlns:a16="http://schemas.microsoft.com/office/drawing/2014/main" id="{0801C663-38AF-4523-961C-89E6554FB6E1}"/>
              </a:ext>
            </a:extLst>
          </p:cNvPr>
          <p:cNvSpPr/>
          <p:nvPr/>
        </p:nvSpPr>
        <p:spPr>
          <a:xfrm>
            <a:off x="457200" y="1688068"/>
            <a:ext cx="7619999" cy="15610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altLang="es-ES" dirty="0">
                <a:latin typeface="Arial" panose="020B0604020202020204" pitchFamily="34" charset="0"/>
                <a:cs typeface="Arial" panose="020B0604020202020204" pitchFamily="34" charset="0"/>
              </a:rPr>
              <a:t>El Estado y las demás personas de derecho público pueden someter las controversias derivadas de relación contractual a tribunales constituidos en virtud de tratados en rigor. Pueden también someterlas a arbitraje nacional o internacional, en la forma en que lo disponga la Ley. </a:t>
            </a:r>
            <a:endParaRPr lang="es-ES" dirty="0"/>
          </a:p>
        </p:txBody>
      </p:sp>
    </p:spTree>
    <p:extLst>
      <p:ext uri="{BB962C8B-B14F-4D97-AF65-F5344CB8AC3E}">
        <p14:creationId xmlns:p14="http://schemas.microsoft.com/office/powerpoint/2010/main" val="395152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lecha: pentágono 6">
            <a:extLst>
              <a:ext uri="{FF2B5EF4-FFF2-40B4-BE49-F238E27FC236}">
                <a16:creationId xmlns:a16="http://schemas.microsoft.com/office/drawing/2014/main" id="{87869229-8B2F-4A3E-B7C1-871BF10BBDA3}"/>
              </a:ext>
            </a:extLst>
          </p:cNvPr>
          <p:cNvSpPr/>
          <p:nvPr/>
        </p:nvSpPr>
        <p:spPr>
          <a:xfrm>
            <a:off x="381000" y="4495800"/>
            <a:ext cx="2457450" cy="369332"/>
          </a:xfrm>
          <a:prstGeom prst="homePlate">
            <a:avLst/>
          </a:prstGeom>
          <a:solidFill>
            <a:srgbClr val="FFB7B7"/>
          </a:solidFill>
          <a:ln w="38100" cmpd="dbl">
            <a:solidFill>
              <a:schemeClr val="tx1"/>
            </a:solidFill>
            <a:miter lim="800000"/>
            <a:headEnd/>
            <a:tailEnd/>
          </a:ln>
        </p:spPr>
        <p:txBody>
          <a:bodyPr>
            <a:spAutoFit/>
          </a:bodyPr>
          <a:lstStyle/>
          <a:p>
            <a:pPr algn="ctr" fontAlgn="base">
              <a:spcBef>
                <a:spcPct val="0"/>
              </a:spcBef>
              <a:spcAft>
                <a:spcPct val="0"/>
              </a:spcAft>
            </a:pPr>
            <a:r>
              <a:rPr lang="es-ES" altLang="es-ES" b="1" dirty="0"/>
              <a:t>Artículo 75º</a:t>
            </a:r>
          </a:p>
        </p:txBody>
      </p:sp>
      <p:sp>
        <p:nvSpPr>
          <p:cNvPr id="9" name="Rectángulo: esquinas redondeadas 8">
            <a:extLst>
              <a:ext uri="{FF2B5EF4-FFF2-40B4-BE49-F238E27FC236}">
                <a16:creationId xmlns:a16="http://schemas.microsoft.com/office/drawing/2014/main" id="{E0D76287-249A-4F90-AEF2-D3065AD8DD08}"/>
              </a:ext>
            </a:extLst>
          </p:cNvPr>
          <p:cNvSpPr/>
          <p:nvPr/>
        </p:nvSpPr>
        <p:spPr>
          <a:xfrm>
            <a:off x="4648200" y="3798332"/>
            <a:ext cx="6953251" cy="2860358"/>
          </a:xfrm>
          <a:prstGeom prst="roundRect">
            <a:avLst/>
          </a:prstGeom>
          <a:solidFill>
            <a:schemeClr val="bg1"/>
          </a:solidFill>
          <a:ln w="9525">
            <a:solidFill>
              <a:schemeClr val="accent4">
                <a:lumMod val="50000"/>
              </a:schemeClr>
            </a:solidFill>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El Estado sólo garantiza el pago de la deuda pública contraída por gobiernos constitucionales de acuerdo con la Constitución y la ley.</a:t>
            </a:r>
          </a:p>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Las operaciones de endeudamiento interno y externo del Estado se aprueban conforme a ley.</a:t>
            </a:r>
          </a:p>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Los municipios pueden celebrar operaciones de crédito con cargo a sus recursos y bienes propios, sin requerir autorización legal. </a:t>
            </a:r>
          </a:p>
          <a:p>
            <a:pPr algn="just" fontAlgn="base">
              <a:spcBef>
                <a:spcPct val="0"/>
              </a:spcBef>
              <a:spcAft>
                <a:spcPct val="0"/>
              </a:spcAft>
            </a:pPr>
            <a:endParaRPr lang="es-ES" dirty="0">
              <a:solidFill>
                <a:schemeClr val="tx1"/>
              </a:solidFill>
              <a:latin typeface="Arial" panose="020B0604020202020204" pitchFamily="34" charset="0"/>
              <a:ea typeface="ＭＳ Ｐゴシック" panose="020B0600070205080204" pitchFamily="34" charset="-128"/>
            </a:endParaRPr>
          </a:p>
        </p:txBody>
      </p:sp>
      <p:sp>
        <p:nvSpPr>
          <p:cNvPr id="11" name="Flecha: pentágono 10">
            <a:extLst>
              <a:ext uri="{FF2B5EF4-FFF2-40B4-BE49-F238E27FC236}">
                <a16:creationId xmlns:a16="http://schemas.microsoft.com/office/drawing/2014/main" id="{413C2744-CC13-4424-9402-B35BA808C15F}"/>
              </a:ext>
            </a:extLst>
          </p:cNvPr>
          <p:cNvSpPr/>
          <p:nvPr/>
        </p:nvSpPr>
        <p:spPr>
          <a:xfrm flipH="1">
            <a:off x="9144000" y="2101334"/>
            <a:ext cx="2457451" cy="369332"/>
          </a:xfrm>
          <a:prstGeom prst="homePlate">
            <a:avLst/>
          </a:prstGeom>
          <a:solidFill>
            <a:srgbClr val="FFB7B7"/>
          </a:solidFill>
          <a:ln w="38100" cmpd="dbl">
            <a:solidFill>
              <a:schemeClr val="tx1"/>
            </a:solidFill>
            <a:miter lim="800000"/>
            <a:headEnd/>
            <a:tailEnd/>
          </a:ln>
        </p:spPr>
        <p:txBody>
          <a:bodyPr wrap="square">
            <a:spAutoFit/>
          </a:bodyPr>
          <a:lstStyle/>
          <a:p>
            <a:pPr algn="ctr" fontAlgn="base">
              <a:spcBef>
                <a:spcPct val="0"/>
              </a:spcBef>
              <a:spcAft>
                <a:spcPct val="0"/>
              </a:spcAft>
            </a:pPr>
            <a:r>
              <a:rPr lang="es-ES" altLang="es-ES" b="1" dirty="0"/>
              <a:t>Artículo 73º</a:t>
            </a:r>
          </a:p>
        </p:txBody>
      </p:sp>
      <p:sp>
        <p:nvSpPr>
          <p:cNvPr id="12" name="Rectángulo: esquinas redondeadas 11">
            <a:extLst>
              <a:ext uri="{FF2B5EF4-FFF2-40B4-BE49-F238E27FC236}">
                <a16:creationId xmlns:a16="http://schemas.microsoft.com/office/drawing/2014/main" id="{BA837753-1912-4EC8-8153-6C16F2D1DA99}"/>
              </a:ext>
            </a:extLst>
          </p:cNvPr>
          <p:cNvSpPr/>
          <p:nvPr/>
        </p:nvSpPr>
        <p:spPr>
          <a:xfrm>
            <a:off x="381000" y="1714500"/>
            <a:ext cx="7162800" cy="1328023"/>
          </a:xfrm>
          <a:prstGeom prst="roundRect">
            <a:avLst/>
          </a:prstGeom>
          <a:solidFill>
            <a:schemeClr val="bg1"/>
          </a:solidFill>
          <a:ln w="9525">
            <a:solidFill>
              <a:schemeClr val="accent4">
                <a:lumMod val="50000"/>
              </a:schemeClr>
            </a:solidFill>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base">
              <a:spcBef>
                <a:spcPct val="0"/>
              </a:spcBef>
              <a:spcAft>
                <a:spcPct val="0"/>
              </a:spcAft>
            </a:pPr>
            <a:r>
              <a:rPr lang="es-ES" altLang="es-ES" dirty="0">
                <a:solidFill>
                  <a:schemeClr val="tx1"/>
                </a:solidFill>
                <a:latin typeface="Arial" panose="020B0604020202020204" pitchFamily="34" charset="0"/>
                <a:ea typeface="ＭＳ Ｐゴシック" panose="020B0600070205080204" pitchFamily="34" charset="-128"/>
              </a:rPr>
              <a:t>Los bienes de dominio público son inalienables e imprescriptibles. Los bienes de uso público pueden ser concedidos a particulares conforme a ley, para su aprovechamiento económico. </a:t>
            </a:r>
          </a:p>
          <a:p>
            <a:pPr algn="just" fontAlgn="base">
              <a:spcBef>
                <a:spcPct val="0"/>
              </a:spcBef>
              <a:spcAft>
                <a:spcPct val="0"/>
              </a:spcAft>
            </a:pPr>
            <a:endParaRPr lang="es-ES" dirty="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22301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8904</TotalTime>
  <Words>7713</Words>
  <Application>Microsoft Office PowerPoint</Application>
  <PresentationFormat>Panorámica</PresentationFormat>
  <Paragraphs>619</Paragraphs>
  <Slides>77</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77</vt:i4>
      </vt:variant>
    </vt:vector>
  </HeadingPairs>
  <TitlesOfParts>
    <vt:vector size="83" baseType="lpstr">
      <vt:lpstr>Arial</vt:lpstr>
      <vt:lpstr>Calibri</vt:lpstr>
      <vt:lpstr>Calibri Light</vt:lpstr>
      <vt:lpstr>Century Gothic</vt:lpstr>
      <vt:lpstr>Wingdings</vt:lpstr>
      <vt:lpstr>Office Theme</vt:lpstr>
      <vt:lpstr>Presentación de PowerPoint</vt:lpstr>
      <vt:lpstr>Introducción al Curso</vt:lpstr>
      <vt:lpstr>UNIDAD 1</vt:lpstr>
      <vt:lpstr>IDENTIFICACIÓN DEL MARCO NORMATIVO</vt:lpstr>
      <vt:lpstr>BASE CONSTITUCIONAL DE LA CONTRATACIÓN PÚBLICA</vt:lpstr>
      <vt:lpstr>MARCO CONSTITUCIONAL DE LA CONTRATACIÓN PÚBLICA</vt:lpstr>
      <vt:lpstr>Presentación de PowerPoint</vt:lpstr>
      <vt:lpstr>Presentación de PowerPoint</vt:lpstr>
      <vt:lpstr>Presentación de PowerPoint</vt:lpstr>
      <vt:lpstr>Presentación de PowerPoint</vt:lpstr>
      <vt:lpstr>Presentación de PowerPoint</vt:lpstr>
      <vt:lpstr>¿CUÁL ES LA FINALIDAD?</vt:lpstr>
      <vt:lpstr>ANÁLISIS DEL LCE Y RLCE  </vt:lpstr>
      <vt:lpstr>Presentación de PowerPoint</vt:lpstr>
      <vt:lpstr>LA UBICACIÓN DE LA LCE EN EL ESQUEMA DE EJECUCIÓN PRESUPUESTARIA DEL ESTADO</vt:lpstr>
      <vt:lpstr>LOS CONTRATOS DE ADQUISICIÓN DE BIENES, SERVICIOS Y EJECUCIÓN PRESUPUESTAL DEL ESTADO</vt:lpstr>
      <vt:lpstr>Presentación de PowerPoint</vt:lpstr>
      <vt:lpstr>¿CUÁL ES EL ÁMBITO DE APLICACIÓN?</vt:lpstr>
      <vt:lpstr>¿CUÁL ES EL ÁMBITO DE APLICACIÓN?</vt:lpstr>
      <vt:lpstr>Presentación de PowerPoint</vt:lpstr>
      <vt:lpstr>Presentación de PowerPoint</vt:lpstr>
      <vt:lpstr>Presentación de PowerPoint</vt:lpstr>
      <vt:lpstr>Presentación de PowerPoint</vt:lpstr>
      <vt:lpstr>Presentación de PowerPoint</vt:lpstr>
      <vt:lpstr>Presentación de PowerPoint</vt:lpstr>
      <vt:lpstr>PRINCIPIOS EN LA CONTRATACIÓN PÚBLICA </vt:lpstr>
      <vt:lpstr> PRINCIPIOS QUE RIGEN LAS CONTRATACIONES</vt:lpstr>
      <vt:lpstr>Presentación de PowerPoint</vt:lpstr>
      <vt:lpstr>Presentación de PowerPoint</vt:lpstr>
      <vt:lpstr>Presentación de PowerPoint</vt:lpstr>
      <vt:lpstr>Presentación de PowerPoint</vt:lpstr>
      <vt:lpstr>Presentación de PowerPoint</vt:lpstr>
      <vt:lpstr> ART. 5: PRINCIPIOS RECTORES DE LA CONTRATACIÓN PÚBLICA</vt:lpstr>
      <vt:lpstr>Vocabulario Previo en Ley N° 32069</vt:lpstr>
      <vt:lpstr>Vocabulario Previo en Ley N° 32069</vt:lpstr>
      <vt:lpstr>Vocabulario Previo en Ley N° 32069</vt:lpstr>
      <vt:lpstr>Vocabulario Previo en Ley N° 32069</vt:lpstr>
      <vt:lpstr>ORGANISMO ESPECIALIZADO PARA LAS CONTRATACIONES PÚBLICAS EFICIENTES (OECE)</vt:lpstr>
      <vt:lpstr>El OECE tiene las siguientes funciones:</vt:lpstr>
      <vt:lpstr>Art. 12: Órganos del OECE</vt:lpstr>
      <vt:lpstr>Espíritu de la Nueva LCE: </vt:lpstr>
      <vt:lpstr>Transparencia y las nuevas plataformas:</vt:lpstr>
      <vt:lpstr>Contrato, pago y garantías: </vt:lpstr>
      <vt:lpstr>Recurso de apelación en el procedimiento de selección: </vt:lpstr>
      <vt:lpstr>Infracciones, responsabilidad y sanciones:</vt:lpstr>
      <vt:lpstr>Infracciones, responsabilidad y sanciones:</vt:lpstr>
      <vt:lpstr>Reactivación de obras paralizadas: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ANUAL DE CONTRATACIONES (PAC) </vt:lpstr>
      <vt:lpstr>Presentación de PowerPoint</vt:lpstr>
      <vt:lpstr>Presentación de PowerPoint</vt:lpstr>
      <vt:lpstr>Presentación de PowerPoint</vt:lpstr>
      <vt:lpstr>Presentación de PowerPoint</vt:lpstr>
      <vt:lpstr>PLAN ANUAL DE CONTRATACIONES (PAC) </vt:lpstr>
      <vt:lpstr> PLAN ANUAL DE CONTRATACIONES (PAC) Formulación y Aprobación</vt:lpstr>
      <vt:lpstr>PLAN ANUAL DE CONTRATACIONES (PAC) </vt:lpstr>
      <vt:lpstr>Presentación de PowerPoint</vt:lpstr>
      <vt:lpstr> ACTOS PREPARATORIOS: REQUERIMIENTO </vt:lpstr>
      <vt:lpstr> ACTOS PREPARATORIOS: REQUERIMIENTO - HOMOLAGACIÓN </vt:lpstr>
      <vt:lpstr> ACTOS PREPARATORIOS: REQUERIMIENTO - HOMOLAGACIÓN </vt:lpstr>
      <vt:lpstr>ACTOS PREPARATORIOS: VALOR REFERENCIAL </vt:lpstr>
      <vt:lpstr>ACTOS PREPARATORIOS: ESTUDIO DE MERCADO </vt:lpstr>
      <vt:lpstr>ACTOS PREPARATORIOS:  EXPEDIENTE DE CONTRATACIÓN</vt:lpstr>
      <vt:lpstr>ACTOS PREPARATORIOS: COMITÉ DE SELECCIÓN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del tema</dc:title>
  <dc:creator>Cordova Solis, Miguel Angel</dc:creator>
  <cp:lastModifiedBy>Estudio Ruiz</cp:lastModifiedBy>
  <cp:revision>128</cp:revision>
  <dcterms:created xsi:type="dcterms:W3CDTF">2020-08-07T18:35:37Z</dcterms:created>
  <dcterms:modified xsi:type="dcterms:W3CDTF">2025-05-13T21:41:29Z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2020-06-04T00:00:00Z</vt:filetime>
  </property>
  <property fmtid="{D5CDD505-2E9C-101B-9397-08002B2CF9AE}" pid="3" name="Creator">
    <vt:lpwstr>Microsoft® PowerPoint® for Microsoft 365</vt:lpwstr>
  </property>
  <property fmtid="{D5CDD505-2E9C-101B-9397-08002B2CF9AE}" pid="4" name="LastSaved">
    <vt:filetime>2020-08-07T00:00:00Z</vt:filetime>
  </property>
</Properties>
</file>