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Bold Italics" panose="020B0604020202020204" charset="0"/>
      <p:regular r:id="rId25"/>
    </p:embeddedFont>
    <p:embeddedFont>
      <p:font typeface="Raleway Medium" pitchFamily="2" charset="0"/>
      <p:regular r:id="rId26"/>
    </p:embeddedFont>
    <p:embeddedFont>
      <p:font typeface="TT Ramillas" panose="020B0604020202020204" charset="0"/>
      <p:regular r:id="rId27"/>
    </p:embeddedFont>
    <p:embeddedFont>
      <p:font typeface="TT Ramillas Bold" panose="020B0604020202020204" charset="0"/>
      <p:regular r:id="rId28"/>
    </p:embeddedFont>
    <p:embeddedFont>
      <p:font typeface="TT Ramillas Bold Italics" panose="020B0604020202020204" charset="0"/>
      <p:regular r:id="rId29"/>
    </p:embeddedFont>
    <p:embeddedFont>
      <p:font typeface="TT Ramillas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mailto:directorgeneral@caeperu.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470036" y="-85725"/>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s-PE"/>
          </a:p>
        </p:txBody>
      </p:sp>
      <p:sp>
        <p:nvSpPr>
          <p:cNvPr id="3" name="Freeform 3"/>
          <p:cNvSpPr/>
          <p:nvPr/>
        </p:nvSpPr>
        <p:spPr>
          <a:xfrm>
            <a:off x="14086005" y="-6962"/>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18999"/>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4" name="AutoShape 4"/>
          <p:cNvSpPr/>
          <p:nvPr/>
        </p:nvSpPr>
        <p:spPr>
          <a:xfrm>
            <a:off x="650855" y="8808550"/>
            <a:ext cx="4853434" cy="0"/>
          </a:xfrm>
          <a:prstGeom prst="line">
            <a:avLst/>
          </a:prstGeom>
          <a:ln w="28575" cap="flat">
            <a:solidFill>
              <a:srgbClr val="FFFFFF"/>
            </a:solidFill>
            <a:prstDash val="solid"/>
            <a:headEnd type="none" w="sm" len="sm"/>
            <a:tailEnd type="none" w="sm" len="sm"/>
          </a:ln>
        </p:spPr>
        <p:txBody>
          <a:bodyPr/>
          <a:lstStyle/>
          <a:p>
            <a:endParaRPr lang="es-PE"/>
          </a:p>
        </p:txBody>
      </p:sp>
      <p:grpSp>
        <p:nvGrpSpPr>
          <p:cNvPr id="5" name="Group 5"/>
          <p:cNvGrpSpPr/>
          <p:nvPr/>
        </p:nvGrpSpPr>
        <p:grpSpPr>
          <a:xfrm>
            <a:off x="0" y="0"/>
            <a:ext cx="18288000" cy="4280001"/>
            <a:chOff x="0" y="0"/>
            <a:chExt cx="24384000" cy="5706667"/>
          </a:xfrm>
        </p:grpSpPr>
        <p:pic>
          <p:nvPicPr>
            <p:cNvPr id="6" name="Picture 6"/>
            <p:cNvPicPr>
              <a:picLocks noChangeAspect="1"/>
            </p:cNvPicPr>
            <p:nvPr/>
          </p:nvPicPr>
          <p:blipFill>
            <a:blip r:embed="rId6"/>
            <a:srcRect t="31401" b="33471"/>
            <a:stretch>
              <a:fillRect/>
            </a:stretch>
          </p:blipFill>
          <p:spPr>
            <a:xfrm>
              <a:off x="0" y="0"/>
              <a:ext cx="24384000" cy="5706667"/>
            </a:xfrm>
            <a:prstGeom prst="rect">
              <a:avLst/>
            </a:prstGeom>
          </p:spPr>
        </p:pic>
      </p:grpSp>
      <p:grpSp>
        <p:nvGrpSpPr>
          <p:cNvPr id="7" name="Group 7"/>
          <p:cNvGrpSpPr/>
          <p:nvPr/>
        </p:nvGrpSpPr>
        <p:grpSpPr>
          <a:xfrm>
            <a:off x="1028700" y="5143500"/>
            <a:ext cx="634463" cy="4114800"/>
            <a:chOff x="0" y="0"/>
            <a:chExt cx="167101" cy="1083733"/>
          </a:xfrm>
        </p:grpSpPr>
        <p:sp>
          <p:nvSpPr>
            <p:cNvPr id="8" name="Freeform 8"/>
            <p:cNvSpPr/>
            <p:nvPr/>
          </p:nvSpPr>
          <p:spPr>
            <a:xfrm>
              <a:off x="0" y="0"/>
              <a:ext cx="167101" cy="1083733"/>
            </a:xfrm>
            <a:custGeom>
              <a:avLst/>
              <a:gdLst/>
              <a:ahLst/>
              <a:cxnLst/>
              <a:rect l="l" t="t" r="r" b="b"/>
              <a:pathLst>
                <a:path w="167101" h="1083733">
                  <a:moveTo>
                    <a:pt x="0" y="0"/>
                  </a:moveTo>
                  <a:lnTo>
                    <a:pt x="167101" y="0"/>
                  </a:lnTo>
                  <a:lnTo>
                    <a:pt x="167101" y="1083733"/>
                  </a:lnTo>
                  <a:lnTo>
                    <a:pt x="0" y="1083733"/>
                  </a:lnTo>
                  <a:close/>
                </a:path>
              </a:pathLst>
            </a:custGeom>
            <a:solidFill>
              <a:srgbClr val="094C69"/>
            </a:solidFill>
          </p:spPr>
          <p:txBody>
            <a:bodyPr/>
            <a:lstStyle/>
            <a:p>
              <a:endParaRPr lang="es-PE"/>
            </a:p>
          </p:txBody>
        </p:sp>
        <p:sp>
          <p:nvSpPr>
            <p:cNvPr id="9" name="TextBox 9"/>
            <p:cNvSpPr txBox="1"/>
            <p:nvPr/>
          </p:nvSpPr>
          <p:spPr>
            <a:xfrm>
              <a:off x="0" y="-38100"/>
              <a:ext cx="167101" cy="112183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881899" y="8013867"/>
            <a:ext cx="3377401" cy="1589365"/>
          </a:xfrm>
          <a:custGeom>
            <a:avLst/>
            <a:gdLst/>
            <a:ahLst/>
            <a:cxnLst/>
            <a:rect l="l" t="t" r="r" b="b"/>
            <a:pathLst>
              <a:path w="3377401" h="1589365">
                <a:moveTo>
                  <a:pt x="0" y="0"/>
                </a:moveTo>
                <a:lnTo>
                  <a:pt x="3377401" y="0"/>
                </a:lnTo>
                <a:lnTo>
                  <a:pt x="3377401" y="1589365"/>
                </a:lnTo>
                <a:lnTo>
                  <a:pt x="0" y="1589365"/>
                </a:lnTo>
                <a:lnTo>
                  <a:pt x="0" y="0"/>
                </a:lnTo>
                <a:close/>
              </a:path>
            </a:pathLst>
          </a:custGeom>
          <a:blipFill>
            <a:blip r:embed="rId7"/>
            <a:stretch>
              <a:fillRect l="-44758" t="-21883" r="-43466" b="-46607"/>
            </a:stretch>
          </a:blipFill>
        </p:spPr>
        <p:txBody>
          <a:bodyPr/>
          <a:lstStyle/>
          <a:p>
            <a:endParaRPr lang="es-PE"/>
          </a:p>
        </p:txBody>
      </p:sp>
      <p:sp>
        <p:nvSpPr>
          <p:cNvPr id="11" name="TextBox 11"/>
          <p:cNvSpPr txBox="1"/>
          <p:nvPr/>
        </p:nvSpPr>
        <p:spPr>
          <a:xfrm>
            <a:off x="2325348" y="5408129"/>
            <a:ext cx="13088974" cy="1504950"/>
          </a:xfrm>
          <a:prstGeom prst="rect">
            <a:avLst/>
          </a:prstGeom>
        </p:spPr>
        <p:txBody>
          <a:bodyPr lIns="0" tIns="0" rIns="0" bIns="0" rtlCol="0" anchor="t">
            <a:spAutoFit/>
          </a:bodyPr>
          <a:lstStyle/>
          <a:p>
            <a:pPr algn="l">
              <a:lnSpc>
                <a:spcPts val="11567"/>
              </a:lnSpc>
            </a:pPr>
            <a:r>
              <a:rPr lang="en-US" sz="9639" b="1" i="1" dirty="0" err="1">
                <a:solidFill>
                  <a:srgbClr val="000000"/>
                </a:solidFill>
                <a:latin typeface="Arimo Bold Italics"/>
                <a:ea typeface="Arimo Bold Italics"/>
                <a:cs typeface="Arimo Bold Italics"/>
                <a:sym typeface="Arimo Bold Italics"/>
              </a:rPr>
              <a:t>Ejecución</a:t>
            </a:r>
            <a:r>
              <a:rPr lang="en-US" sz="9639" b="1" i="1" dirty="0">
                <a:solidFill>
                  <a:srgbClr val="000000"/>
                </a:solidFill>
                <a:latin typeface="Arimo Bold Italics"/>
                <a:ea typeface="Arimo Bold Italics"/>
                <a:cs typeface="Arimo Bold Italics"/>
                <a:sym typeface="Arimo Bold Italics"/>
              </a:rPr>
              <a:t> Contractual</a:t>
            </a:r>
          </a:p>
        </p:txBody>
      </p:sp>
      <p:sp>
        <p:nvSpPr>
          <p:cNvPr id="12" name="TextBox 12"/>
          <p:cNvSpPr txBox="1"/>
          <p:nvPr/>
        </p:nvSpPr>
        <p:spPr>
          <a:xfrm>
            <a:off x="2325348" y="7370275"/>
            <a:ext cx="6544487" cy="1438275"/>
          </a:xfrm>
          <a:prstGeom prst="rect">
            <a:avLst/>
          </a:prstGeom>
        </p:spPr>
        <p:txBody>
          <a:bodyPr lIns="0" tIns="0" rIns="0" bIns="0" rtlCol="0" anchor="t">
            <a:spAutoFit/>
          </a:bodyPr>
          <a:lstStyle/>
          <a:p>
            <a:pPr algn="l">
              <a:lnSpc>
                <a:spcPts val="5639"/>
              </a:lnSpc>
            </a:pPr>
            <a:r>
              <a:rPr lang="en-US" sz="4699" b="1">
                <a:solidFill>
                  <a:srgbClr val="000000"/>
                </a:solidFill>
                <a:latin typeface="Raleway Medium"/>
                <a:ea typeface="Raleway Medium"/>
                <a:cs typeface="Raleway Medium"/>
                <a:sym typeface="Raleway Medium"/>
              </a:rPr>
              <a:t>Ponente: Dr. Jorge Abel Ruíz Bautista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093441" y="2374411"/>
            <a:ext cx="12101118" cy="6942225"/>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62. Supervisión de la ejecución contractual</a:t>
            </a:r>
          </a:p>
          <a:p>
            <a:pPr algn="just">
              <a:lnSpc>
                <a:spcPts val="3232"/>
              </a:lnSpc>
            </a:pPr>
            <a:r>
              <a:rPr lang="en-US" sz="2309">
                <a:solidFill>
                  <a:srgbClr val="000000"/>
                </a:solidFill>
                <a:latin typeface="TT Ramillas"/>
                <a:ea typeface="TT Ramillas"/>
                <a:cs typeface="TT Ramillas"/>
                <a:sym typeface="TT Ramillas"/>
              </a:rPr>
              <a:t>62.1. Cuando la supervisión sea contratada con terceros, el plazo inicial del contrato debe estar vinculado al del contrato de la prestación por supervisar y debe comprender, como mínimo, hasta la recepción de la obra o la conclusión del servicio. </a:t>
            </a:r>
          </a:p>
          <a:p>
            <a:pPr algn="just">
              <a:lnSpc>
                <a:spcPts val="3232"/>
              </a:lnSpc>
            </a:pPr>
            <a:r>
              <a:rPr lang="en-US" sz="2309">
                <a:solidFill>
                  <a:srgbClr val="000000"/>
                </a:solidFill>
                <a:latin typeface="TT Ramillas"/>
                <a:ea typeface="TT Ramillas"/>
                <a:cs typeface="TT Ramillas"/>
                <a:sym typeface="TT Ramillas"/>
              </a:rPr>
              <a:t>62.2. Durante el periodo de supervisión, el inspector o el supervisor deben informar a la entidad contratante sobre todos los actos que puedan poner en riesgo la correcta ejecución y culminación de la obra o del servicio, bajo responsabilidad. </a:t>
            </a:r>
          </a:p>
          <a:p>
            <a:pPr algn="just">
              <a:lnSpc>
                <a:spcPts val="3232"/>
              </a:lnSpc>
            </a:pPr>
            <a:r>
              <a:rPr lang="en-US" sz="2309">
                <a:solidFill>
                  <a:srgbClr val="000000"/>
                </a:solidFill>
                <a:latin typeface="TT Ramillas"/>
                <a:ea typeface="TT Ramillas"/>
                <a:cs typeface="TT Ramillas"/>
                <a:sym typeface="TT Ramillas"/>
              </a:rPr>
              <a:t>62.3. Las disposiciones previstas en los numerales precedentes no son aplicables para los contratos estandarizados de ingeniería y construcción de uso internacional. </a:t>
            </a:r>
          </a:p>
          <a:p>
            <a:pPr algn="just">
              <a:lnSpc>
                <a:spcPts val="3232"/>
              </a:lnSpc>
            </a:pPr>
            <a:r>
              <a:rPr lang="en-US" sz="2309">
                <a:solidFill>
                  <a:srgbClr val="000000"/>
                </a:solidFill>
                <a:latin typeface="TT Ramillas"/>
                <a:ea typeface="TT Ramillas"/>
                <a:cs typeface="TT Ramillas"/>
                <a:sym typeface="TT Ramillas"/>
              </a:rPr>
              <a:t>62.4. Sobre las obras, el reglamento establece, en los casos que corresponda, los supuestos en que se requerirá de un supervisor de obra, inspector de obra u otros.</a:t>
            </a:r>
          </a:p>
          <a:p>
            <a:pPr algn="just">
              <a:lnSpc>
                <a:spcPts val="3232"/>
              </a:lnSpc>
            </a:pPr>
            <a:r>
              <a:rPr lang="en-US" sz="2309">
                <a:solidFill>
                  <a:srgbClr val="000000"/>
                </a:solidFill>
                <a:latin typeface="TT Ramillas"/>
                <a:ea typeface="TT Ramillas"/>
                <a:cs typeface="TT Ramillas"/>
                <a:sym typeface="TT Ramillas"/>
              </a:rPr>
              <a:t>62.5. Para iniciar la ejecución de una obra que requiera supervisión, puede designarse un inspector de obra o un equipo de inspectores en tanto se contrata la supervisión. El reglamento establece las condiciones necesarias para su aplicación. </a:t>
            </a:r>
          </a:p>
          <a:p>
            <a:pPr algn="just">
              <a:lnSpc>
                <a:spcPts val="3232"/>
              </a:lnSpc>
            </a:pPr>
            <a:r>
              <a:rPr lang="en-US" sz="2309">
                <a:solidFill>
                  <a:srgbClr val="000000"/>
                </a:solidFill>
                <a:latin typeface="TT Ramillas"/>
                <a:ea typeface="TT Ramillas"/>
                <a:cs typeface="TT Ramillas"/>
                <a:sym typeface="TT Ramillas"/>
              </a:rPr>
              <a:t>62.6. El supervisor o inspector son responsables administrativa, civil o penalmente por los hechos de su autoría o acciones de inducción al error conforme a la normativa de la materia.</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535398"/>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119536" y="2259817"/>
            <a:ext cx="12101118" cy="735180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63. Modificaciones contractuales</a:t>
            </a:r>
          </a:p>
          <a:p>
            <a:pPr algn="just">
              <a:lnSpc>
                <a:spcPts val="3232"/>
              </a:lnSpc>
            </a:pPr>
            <a:r>
              <a:rPr lang="en-US" sz="2309">
                <a:solidFill>
                  <a:srgbClr val="000000"/>
                </a:solidFill>
                <a:latin typeface="TT Ramillas"/>
                <a:ea typeface="TT Ramillas"/>
                <a:cs typeface="TT Ramillas"/>
                <a:sym typeface="TT Ramillas"/>
              </a:rPr>
              <a:t>63.1. Los contratos celebrados dentro del alcance de la presente ley y su reglamento pueden modificarse, por acuerdo de las partes, por disposición de la entidad contratante o a solicitud del contratista, para alcanzar la finalidad del contrato de manera oportuna y eficiente y en consideración a la estrategia de contratación. La modificación es aprobada por la autoridad de la gestión administrativa, con la excepción de los supuestos establecidos en la presente ley y el reglamento.</a:t>
            </a:r>
          </a:p>
          <a:p>
            <a:pPr algn="just">
              <a:lnSpc>
                <a:spcPts val="3232"/>
              </a:lnSpc>
            </a:pPr>
            <a:r>
              <a:rPr lang="en-US" sz="2309">
                <a:solidFill>
                  <a:srgbClr val="000000"/>
                </a:solidFill>
                <a:latin typeface="TT Ramillas"/>
                <a:ea typeface="TT Ramillas"/>
                <a:cs typeface="TT Ramillas"/>
                <a:sym typeface="TT Ramillas"/>
              </a:rPr>
              <a:t>63.2. Las modificaciones contractuales no deben afectar el equilibrio económico financiero del contrato; en caso contrario, la parte beneficiada debe compensar económicamente a la parte perjudicada para restablecer dicho equilibrio, en aplicación del principio de equidad.</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63.3. Son supuestos para la modificación del contrato:</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a) La ejecución de prestaciones adicionales. </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b) La reducción de prestaciones. </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c) La autorización de ampliaciones de plazo. </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d) La modificación por hecho sobreviniente a la suscripción del contrato no imputable a las partes, según las condiciones que establezca el reglamento. </a:t>
            </a:r>
          </a:p>
          <a:p>
            <a:pPr algn="just">
              <a:lnSpc>
                <a:spcPts val="3232"/>
              </a:lnSpc>
            </a:pPr>
            <a:r>
              <a:rPr lang="en-US" sz="2309" b="1" i="1">
                <a:solidFill>
                  <a:srgbClr val="000000"/>
                </a:solidFill>
                <a:latin typeface="TT Ramillas Bold Italics"/>
                <a:ea typeface="TT Ramillas Bold Italics"/>
                <a:cs typeface="TT Ramillas Bold Italics"/>
                <a:sym typeface="TT Ramillas Bold Italics"/>
              </a:rPr>
              <a:t>e) Otros contemplados en el reglamento o en los contratos estandarizados de ingeniería y construcción de uso internacional. </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715785"/>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119536" y="2385877"/>
            <a:ext cx="12101118" cy="2846475"/>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65. Cesión de derechos y de posición contractual</a:t>
            </a:r>
          </a:p>
          <a:p>
            <a:pPr algn="just">
              <a:lnSpc>
                <a:spcPts val="3232"/>
              </a:lnSpc>
            </a:pPr>
            <a:r>
              <a:rPr lang="en-US" sz="2309">
                <a:solidFill>
                  <a:srgbClr val="000000"/>
                </a:solidFill>
                <a:latin typeface="TT Ramillas"/>
                <a:ea typeface="TT Ramillas"/>
                <a:cs typeface="TT Ramillas"/>
                <a:sym typeface="TT Ramillas"/>
              </a:rPr>
              <a:t>65.1. El contratista puede ceder su derecho al pago a favor de terceros o de un fideicomiso, salvo cuando exista alguna disposición legal o reglamentaria que lo prohíba. No procede la cesión de posición contractual del contratista, salvo en los casos previstos en el reglamento. </a:t>
            </a:r>
          </a:p>
          <a:p>
            <a:pPr algn="just">
              <a:lnSpc>
                <a:spcPts val="3232"/>
              </a:lnSpc>
            </a:pPr>
            <a:r>
              <a:rPr lang="en-US" sz="2309">
                <a:solidFill>
                  <a:srgbClr val="000000"/>
                </a:solidFill>
                <a:latin typeface="TT Ramillas"/>
                <a:ea typeface="TT Ramillas"/>
                <a:cs typeface="TT Ramillas"/>
                <a:sym typeface="TT Ramillas"/>
              </a:rPr>
              <a:t>65.2. Las entidades contratantes pueden ceder su posición contractual, con conocimiento de la otra parte, sin necesidad de aprobación previa o posterior.</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485382"/>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
        <p:nvSpPr>
          <p:cNvPr id="10" name="TextBox 10"/>
          <p:cNvSpPr txBox="1"/>
          <p:nvPr/>
        </p:nvSpPr>
        <p:spPr>
          <a:xfrm>
            <a:off x="3119536" y="5500678"/>
            <a:ext cx="12101118" cy="3665625"/>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66. Adelantos </a:t>
            </a:r>
          </a:p>
          <a:p>
            <a:pPr algn="just">
              <a:lnSpc>
                <a:spcPts val="3232"/>
              </a:lnSpc>
            </a:pPr>
            <a:r>
              <a:rPr lang="en-US" sz="2309">
                <a:solidFill>
                  <a:srgbClr val="000000"/>
                </a:solidFill>
                <a:latin typeface="TT Ramillas"/>
                <a:ea typeface="TT Ramillas"/>
                <a:cs typeface="TT Ramillas"/>
                <a:sym typeface="TT Ramillas"/>
              </a:rPr>
              <a:t>66.1. La entidad contratante puede entregar adelantos al contratista con la finalidad de otorgarle financiamiento o liquidez para la ejecución del contrato en las condiciones establecidas y fundamentadas en la estrategia de contratación. </a:t>
            </a:r>
          </a:p>
          <a:p>
            <a:pPr algn="just">
              <a:lnSpc>
                <a:spcPts val="3232"/>
              </a:lnSpc>
            </a:pPr>
            <a:r>
              <a:rPr lang="en-US" sz="2309">
                <a:solidFill>
                  <a:srgbClr val="000000"/>
                </a:solidFill>
                <a:latin typeface="TT Ramillas"/>
                <a:ea typeface="TT Ramillas"/>
                <a:cs typeface="TT Ramillas"/>
                <a:sym typeface="TT Ramillas"/>
              </a:rPr>
              <a:t>66.2. El adelanto puede ser:</a:t>
            </a:r>
          </a:p>
          <a:p>
            <a:pPr algn="just">
              <a:lnSpc>
                <a:spcPts val="3232"/>
              </a:lnSpc>
            </a:pPr>
            <a:r>
              <a:rPr lang="en-US" sz="2309">
                <a:solidFill>
                  <a:srgbClr val="000000"/>
                </a:solidFill>
                <a:latin typeface="TT Ramillas"/>
                <a:ea typeface="TT Ramillas"/>
                <a:cs typeface="TT Ramillas"/>
                <a:sym typeface="TT Ramillas"/>
              </a:rPr>
              <a:t>a) Directo.</a:t>
            </a:r>
          </a:p>
          <a:p>
            <a:pPr algn="just">
              <a:lnSpc>
                <a:spcPts val="3232"/>
              </a:lnSpc>
            </a:pPr>
            <a:r>
              <a:rPr lang="en-US" sz="2309">
                <a:solidFill>
                  <a:srgbClr val="000000"/>
                </a:solidFill>
                <a:latin typeface="TT Ramillas"/>
                <a:ea typeface="TT Ramillas"/>
                <a:cs typeface="TT Ramillas"/>
                <a:sym typeface="TT Ramillas"/>
              </a:rPr>
              <a:t>b) Para materiales e insumos, equipamiento y mobiliario. </a:t>
            </a:r>
          </a:p>
          <a:p>
            <a:pPr algn="just">
              <a:lnSpc>
                <a:spcPts val="3232"/>
              </a:lnSpc>
            </a:pPr>
            <a:r>
              <a:rPr lang="en-US" sz="2309">
                <a:solidFill>
                  <a:srgbClr val="000000"/>
                </a:solidFill>
                <a:latin typeface="TT Ramillas"/>
                <a:ea typeface="TT Ramillas"/>
                <a:cs typeface="TT Ramillas"/>
                <a:sym typeface="TT Ramillas"/>
              </a:rPr>
              <a:t>c) Otros que sean establecidos en el reglamento.</a:t>
            </a:r>
          </a:p>
          <a:p>
            <a:pPr algn="just">
              <a:lnSpc>
                <a:spcPts val="3232"/>
              </a:lnSpc>
            </a:pPr>
            <a:r>
              <a:rPr lang="en-US" sz="2309">
                <a:solidFill>
                  <a:srgbClr val="000000"/>
                </a:solidFill>
                <a:latin typeface="TT Ramillas"/>
                <a:ea typeface="TT Ramillas"/>
                <a:cs typeface="TT Ramillas"/>
                <a:sym typeface="TT Ramilla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119536" y="2402550"/>
            <a:ext cx="12101118" cy="653265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67. Pagos</a:t>
            </a:r>
          </a:p>
          <a:p>
            <a:pPr algn="just">
              <a:lnSpc>
                <a:spcPts val="3232"/>
              </a:lnSpc>
            </a:pPr>
            <a:r>
              <a:rPr lang="en-US" sz="2309">
                <a:solidFill>
                  <a:srgbClr val="000000"/>
                </a:solidFill>
                <a:latin typeface="TT Ramillas"/>
                <a:ea typeface="TT Ramillas"/>
                <a:cs typeface="TT Ramillas"/>
                <a:sym typeface="TT Ramillas"/>
              </a:rPr>
              <a:t>67.1. Las entidades contratantes realizan el pago al contratista de forma oportuna luego de haberse verificado la correcta ejecución de las prestaciones y de haberse cumplido los procedimientos establecidos en el reglamento y los contratos. Se pueden contemplar pagos a cuenta.</a:t>
            </a:r>
          </a:p>
          <a:p>
            <a:pPr algn="just">
              <a:lnSpc>
                <a:spcPts val="3232"/>
              </a:lnSpc>
            </a:pPr>
            <a:r>
              <a:rPr lang="en-US" sz="2309">
                <a:solidFill>
                  <a:srgbClr val="000000"/>
                </a:solidFill>
                <a:latin typeface="TT Ramillas"/>
                <a:ea typeface="TT Ramillas"/>
                <a:cs typeface="TT Ramillas"/>
                <a:sym typeface="TT Ramillas"/>
              </a:rPr>
              <a:t>67.2. Excepcionalmente, el pago puede realizarse íntegra o parcialmente al inicio del contrato cuando este sea condición de mercado para la ejecución de las obligaciones a cargo del proveedor para la entrega de bienes o la prestación de los servicios, conforme a las disposiciones que establece el reglamento. </a:t>
            </a:r>
          </a:p>
          <a:p>
            <a:pPr algn="just">
              <a:lnSpc>
                <a:spcPts val="3232"/>
              </a:lnSpc>
            </a:pPr>
            <a:r>
              <a:rPr lang="en-US" sz="2309">
                <a:solidFill>
                  <a:srgbClr val="000000"/>
                </a:solidFill>
                <a:latin typeface="TT Ramillas"/>
                <a:ea typeface="TT Ramillas"/>
                <a:cs typeface="TT Ramillas"/>
                <a:sym typeface="TT Ramillas"/>
              </a:rPr>
              <a:t>67.3. El pago se realiza en un plazo máximo de diez días hábiles luego de otorgada la conformidad por parte del área usuaria y es prorrogable, previa justificación de la demora, por cinco días hábiles. En el caso de valorización de obra, el reglamento establece el plazo.</a:t>
            </a:r>
          </a:p>
          <a:p>
            <a:pPr algn="just">
              <a:lnSpc>
                <a:spcPts val="3232"/>
              </a:lnSpc>
            </a:pPr>
            <a:r>
              <a:rPr lang="en-US" sz="2309">
                <a:solidFill>
                  <a:srgbClr val="000000"/>
                </a:solidFill>
                <a:latin typeface="TT Ramillas"/>
                <a:ea typeface="TT Ramillas"/>
                <a:cs typeface="TT Ramillas"/>
                <a:sym typeface="TT Ramillas"/>
              </a:rPr>
              <a:t>67.4. Constituyen faltas graves de la autoridad de gestión administrativa, o el que haga sus veces, el incumplimiento, negación o demora, de manera injustificada, del pago al contratista que cuente con la conformidad del área usuaria. Se considera falta muy grave que el contratista acreedor inicie acciones legales en contra de la entidad por la infracción.</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182100"/>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119536" y="2556257"/>
            <a:ext cx="12101118" cy="571350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67. Pagos</a:t>
            </a:r>
          </a:p>
          <a:p>
            <a:pPr algn="just">
              <a:lnSpc>
                <a:spcPts val="3232"/>
              </a:lnSpc>
            </a:pPr>
            <a:r>
              <a:rPr lang="en-US" sz="2309">
                <a:solidFill>
                  <a:srgbClr val="000000"/>
                </a:solidFill>
                <a:latin typeface="TT Ramillas"/>
                <a:ea typeface="TT Ramillas"/>
                <a:cs typeface="TT Ramillas"/>
                <a:sym typeface="TT Ramillas"/>
              </a:rPr>
              <a:t>67.5. En caso de retraso en el pago por parte de la entidad contratante, salvo caso fortuito o de fuerza mayor, dicha entidad reconoce al contratista los intereses legales correspondientes, debiendo repetir contra los responsables de la demora injustificada. Igual derecho corresponde a la entidad contratante en caso sea la acreedora. </a:t>
            </a:r>
          </a:p>
          <a:p>
            <a:pPr algn="just">
              <a:lnSpc>
                <a:spcPts val="3232"/>
              </a:lnSpc>
            </a:pPr>
            <a:r>
              <a:rPr lang="en-US" sz="2309">
                <a:solidFill>
                  <a:srgbClr val="000000"/>
                </a:solidFill>
                <a:latin typeface="TT Ramillas"/>
                <a:ea typeface="TT Ramillas"/>
                <a:cs typeface="TT Ramillas"/>
                <a:sym typeface="TT Ramillas"/>
              </a:rPr>
              <a:t>67.6. El pago puede realizarse bajo la modalidad de pago por consumo. Los criterios para su uso son establecidos en el reglamento. </a:t>
            </a:r>
          </a:p>
          <a:p>
            <a:pPr algn="just">
              <a:lnSpc>
                <a:spcPts val="3232"/>
              </a:lnSpc>
            </a:pPr>
            <a:r>
              <a:rPr lang="en-US" sz="2309">
                <a:solidFill>
                  <a:srgbClr val="000000"/>
                </a:solidFill>
                <a:latin typeface="TT Ramillas"/>
                <a:ea typeface="TT Ramillas"/>
                <a:cs typeface="TT Ramillas"/>
                <a:sym typeface="TT Ramillas"/>
              </a:rPr>
              <a:t>67.7. Las micro y pequeñas empresas tienen la facultad de emitir facturas negociables por plazos diferidos no mayores de ciento ochenta días al contratar con el Estado. Las entidades contratantes tienen la obligación de reconocer al legítimo tenedor de dichas facturas. La reglamentación del uso de esta modalidad de pago se da a través de su régimen especial y bajo responsabilidad de los titulares que corresponda. </a:t>
            </a:r>
          </a:p>
          <a:p>
            <a:pPr algn="just">
              <a:lnSpc>
                <a:spcPts val="3232"/>
              </a:lnSpc>
            </a:pPr>
            <a:r>
              <a:rPr lang="en-US" sz="2309">
                <a:solidFill>
                  <a:srgbClr val="000000"/>
                </a:solidFill>
                <a:latin typeface="TT Ramillas"/>
                <a:ea typeface="TT Ramillas"/>
                <a:cs typeface="TT Ramillas"/>
                <a:sym typeface="TT Ramillas"/>
              </a:rPr>
              <a:t>67.8. El reglamento establece las condiciones para la utilización del fideicomiso como forma de pago. </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017254"/>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816880"/>
            <a:chOff x="0" y="0"/>
            <a:chExt cx="2664163" cy="290450"/>
          </a:xfrm>
        </p:grpSpPr>
        <p:sp>
          <p:nvSpPr>
            <p:cNvPr id="5" name="Freeform 5"/>
            <p:cNvSpPr/>
            <p:nvPr/>
          </p:nvSpPr>
          <p:spPr>
            <a:xfrm>
              <a:off x="0" y="0"/>
              <a:ext cx="2664163" cy="290450"/>
            </a:xfrm>
            <a:custGeom>
              <a:avLst/>
              <a:gdLst/>
              <a:ahLst/>
              <a:cxnLst/>
              <a:rect l="l" t="t" r="r" b="b"/>
              <a:pathLst>
                <a:path w="2664163" h="290450">
                  <a:moveTo>
                    <a:pt x="0" y="0"/>
                  </a:moveTo>
                  <a:lnTo>
                    <a:pt x="2664163" y="0"/>
                  </a:lnTo>
                  <a:lnTo>
                    <a:pt x="2664163" y="290450"/>
                  </a:lnTo>
                  <a:lnTo>
                    <a:pt x="0" y="290450"/>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32855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4"/>
          <a:srcRect/>
          <a:stretch>
            <a:fillRect/>
          </a:stretch>
        </p:blipFill>
        <p:spPr>
          <a:xfrm>
            <a:off x="9910433" y="6869832"/>
            <a:ext cx="3419393" cy="2963033"/>
          </a:xfrm>
          <a:prstGeom prst="rect">
            <a:avLst/>
          </a:prstGeom>
        </p:spPr>
      </p:pic>
      <p:sp>
        <p:nvSpPr>
          <p:cNvPr id="8" name="TextBox 8"/>
          <p:cNvSpPr txBox="1"/>
          <p:nvPr/>
        </p:nvSpPr>
        <p:spPr>
          <a:xfrm>
            <a:off x="3214815" y="515490"/>
            <a:ext cx="11858370"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CAPITULO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9" name="TextBox 9"/>
          <p:cNvSpPr txBox="1"/>
          <p:nvPr/>
        </p:nvSpPr>
        <p:spPr>
          <a:xfrm>
            <a:off x="1641226" y="3019272"/>
            <a:ext cx="6699831"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68. Resolución del contrato </a:t>
            </a:r>
          </a:p>
        </p:txBody>
      </p:sp>
      <p:sp>
        <p:nvSpPr>
          <p:cNvPr id="10" name="TextBox 10"/>
          <p:cNvSpPr txBox="1"/>
          <p:nvPr/>
        </p:nvSpPr>
        <p:spPr>
          <a:xfrm>
            <a:off x="1172704" y="9591819"/>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1" name="TextBox 11"/>
          <p:cNvSpPr txBox="1"/>
          <p:nvPr/>
        </p:nvSpPr>
        <p:spPr>
          <a:xfrm>
            <a:off x="1172704" y="3926696"/>
            <a:ext cx="7492871" cy="50159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68.1. Cualquiera de las partes puede resolver, total o parcialmente, el contrato en los siguientes supuestos: </a:t>
            </a:r>
          </a:p>
          <a:p>
            <a:pPr algn="just">
              <a:lnSpc>
                <a:spcPts val="3343"/>
              </a:lnSpc>
            </a:pPr>
            <a:endParaRPr lang="en-US" sz="2199">
              <a:solidFill>
                <a:srgbClr val="F5F3F3"/>
              </a:solidFill>
              <a:latin typeface="TT Ramillas"/>
              <a:ea typeface="TT Ramillas"/>
              <a:cs typeface="TT Ramillas"/>
              <a:sym typeface="TT Ramillas"/>
            </a:endParaRPr>
          </a:p>
          <a:p>
            <a:pPr algn="just">
              <a:lnSpc>
                <a:spcPts val="3343"/>
              </a:lnSpc>
            </a:pPr>
            <a:r>
              <a:rPr lang="en-US" sz="2199" b="1" i="1">
                <a:solidFill>
                  <a:srgbClr val="F5F3F3"/>
                </a:solidFill>
                <a:latin typeface="TT Ramillas Bold Italics"/>
                <a:ea typeface="TT Ramillas Bold Italics"/>
                <a:cs typeface="TT Ramillas Bold Italics"/>
                <a:sym typeface="TT Ramillas Bold Italics"/>
              </a:rPr>
              <a:t>a) Caso fortuito o fuerza mayor que imposibilite la continuación del contrato. </a:t>
            </a:r>
          </a:p>
          <a:p>
            <a:pPr algn="just">
              <a:lnSpc>
                <a:spcPts val="3343"/>
              </a:lnSpc>
            </a:pPr>
            <a:r>
              <a:rPr lang="en-US" sz="2199" b="1" i="1">
                <a:solidFill>
                  <a:srgbClr val="F5F3F3"/>
                </a:solidFill>
                <a:latin typeface="TT Ramillas Bold Italics"/>
                <a:ea typeface="TT Ramillas Bold Italics"/>
                <a:cs typeface="TT Ramillas Bold Italics"/>
                <a:sym typeface="TT Ramillas Bold Italics"/>
              </a:rPr>
              <a:t>b) Incumplimiento de obligaciones contractuales, por causa atribuible a la parte que incumple. </a:t>
            </a:r>
          </a:p>
          <a:p>
            <a:pPr algn="just">
              <a:lnSpc>
                <a:spcPts val="3343"/>
              </a:lnSpc>
            </a:pPr>
            <a:r>
              <a:rPr lang="en-US" sz="2199" b="1" i="1">
                <a:solidFill>
                  <a:srgbClr val="F5F3F3"/>
                </a:solidFill>
                <a:latin typeface="TT Ramillas Bold Italics"/>
                <a:ea typeface="TT Ramillas Bold Italics"/>
                <a:cs typeface="TT Ramillas Bold Italics"/>
                <a:sym typeface="TT Ramillas Bold Italics"/>
              </a:rPr>
              <a:t>c) Hecho sobreviniente al perfeccionamiento del contrato, de supuesto distinto al caso fortuito o fuerza mayor, no imputable a ninguna de las partes, que imposibilite la continuación del contrato. </a:t>
            </a:r>
          </a:p>
          <a:p>
            <a:pPr marL="0" lvl="0" indent="0" algn="just">
              <a:lnSpc>
                <a:spcPts val="3343"/>
              </a:lnSpc>
              <a:spcBef>
                <a:spcPct val="0"/>
              </a:spcBef>
            </a:pPr>
            <a:r>
              <a:rPr lang="en-US" sz="2199" b="1" i="1">
                <a:solidFill>
                  <a:srgbClr val="F5F3F3"/>
                </a:solidFill>
                <a:latin typeface="TT Ramillas Bold Italics"/>
                <a:ea typeface="TT Ramillas Bold Italics"/>
                <a:cs typeface="TT Ramillas Bold Italics"/>
                <a:sym typeface="TT Ramillas Bold Italics"/>
              </a:rPr>
              <a:t>d) Por incumplimiento de la cláusula anticorrupción. </a:t>
            </a:r>
          </a:p>
        </p:txBody>
      </p:sp>
      <p:sp>
        <p:nvSpPr>
          <p:cNvPr id="12" name="TextBox 12"/>
          <p:cNvSpPr txBox="1"/>
          <p:nvPr/>
        </p:nvSpPr>
        <p:spPr>
          <a:xfrm>
            <a:off x="9910433" y="3926696"/>
            <a:ext cx="7348867" cy="2501392"/>
          </a:xfrm>
          <a:prstGeom prst="rect">
            <a:avLst/>
          </a:prstGeom>
        </p:spPr>
        <p:txBody>
          <a:bodyPr lIns="0" tIns="0" rIns="0" bIns="0" rtlCol="0" anchor="t">
            <a:spAutoFit/>
          </a:bodyPr>
          <a:lstStyle/>
          <a:p>
            <a:pPr algn="just">
              <a:lnSpc>
                <a:spcPts val="3343"/>
              </a:lnSpc>
            </a:pPr>
            <a:r>
              <a:rPr lang="en-US" sz="2199" b="1" i="1">
                <a:solidFill>
                  <a:srgbClr val="F5F3F3"/>
                </a:solidFill>
                <a:latin typeface="TT Ramillas Bold Italics"/>
                <a:ea typeface="TT Ramillas Bold Italics"/>
                <a:cs typeface="TT Ramillas Bold Italics"/>
                <a:sym typeface="TT Ramillas Bold Italics"/>
              </a:rPr>
              <a:t>e) Por la presentación de documentación falsa o inexacta durante la ejecución contractual. </a:t>
            </a:r>
          </a:p>
          <a:p>
            <a:pPr marL="0" lvl="0" indent="0" algn="just">
              <a:lnSpc>
                <a:spcPts val="3343"/>
              </a:lnSpc>
              <a:spcBef>
                <a:spcPct val="0"/>
              </a:spcBef>
            </a:pPr>
            <a:r>
              <a:rPr lang="en-US" sz="2199" b="1" i="1">
                <a:solidFill>
                  <a:srgbClr val="F5F3F3"/>
                </a:solidFill>
                <a:latin typeface="TT Ramillas Bold Italics"/>
                <a:ea typeface="TT Ramillas Bold Italics"/>
                <a:cs typeface="TT Ramillas Bold Italics"/>
                <a:sym typeface="TT Ramillas Bold Italics"/>
              </a:rPr>
              <a:t>f) Configuración de la condición de terminación anticipada establecida en el contrato, de acuerdo con los supuestos que se establezcan en el reglamento para su aplicación.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816880"/>
            <a:chOff x="0" y="0"/>
            <a:chExt cx="2664163" cy="290450"/>
          </a:xfrm>
        </p:grpSpPr>
        <p:sp>
          <p:nvSpPr>
            <p:cNvPr id="5" name="Freeform 5"/>
            <p:cNvSpPr/>
            <p:nvPr/>
          </p:nvSpPr>
          <p:spPr>
            <a:xfrm>
              <a:off x="0" y="0"/>
              <a:ext cx="2664163" cy="290450"/>
            </a:xfrm>
            <a:custGeom>
              <a:avLst/>
              <a:gdLst/>
              <a:ahLst/>
              <a:cxnLst/>
              <a:rect l="l" t="t" r="r" b="b"/>
              <a:pathLst>
                <a:path w="2664163" h="290450">
                  <a:moveTo>
                    <a:pt x="0" y="0"/>
                  </a:moveTo>
                  <a:lnTo>
                    <a:pt x="2664163" y="0"/>
                  </a:lnTo>
                  <a:lnTo>
                    <a:pt x="2664163" y="290450"/>
                  </a:lnTo>
                  <a:lnTo>
                    <a:pt x="0" y="290450"/>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32855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6474190" y="7413314"/>
            <a:ext cx="5339620" cy="2873686"/>
          </a:xfrm>
          <a:custGeom>
            <a:avLst/>
            <a:gdLst/>
            <a:ahLst/>
            <a:cxnLst/>
            <a:rect l="l" t="t" r="r" b="b"/>
            <a:pathLst>
              <a:path w="5339620" h="2873686">
                <a:moveTo>
                  <a:pt x="0" y="0"/>
                </a:moveTo>
                <a:lnTo>
                  <a:pt x="5339620" y="0"/>
                </a:lnTo>
                <a:lnTo>
                  <a:pt x="5339620" y="2873686"/>
                </a:lnTo>
                <a:lnTo>
                  <a:pt x="0" y="287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a:p>
        </p:txBody>
      </p:sp>
      <p:sp>
        <p:nvSpPr>
          <p:cNvPr id="8" name="TextBox 8"/>
          <p:cNvSpPr txBox="1"/>
          <p:nvPr/>
        </p:nvSpPr>
        <p:spPr>
          <a:xfrm>
            <a:off x="3214815" y="515490"/>
            <a:ext cx="11858370"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CAPITULO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9" name="TextBox 9"/>
          <p:cNvSpPr txBox="1"/>
          <p:nvPr/>
        </p:nvSpPr>
        <p:spPr>
          <a:xfrm>
            <a:off x="1641226" y="3019272"/>
            <a:ext cx="6699831"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68. Resolución del contrato </a:t>
            </a:r>
          </a:p>
        </p:txBody>
      </p:sp>
      <p:sp>
        <p:nvSpPr>
          <p:cNvPr id="10" name="TextBox 10"/>
          <p:cNvSpPr txBox="1"/>
          <p:nvPr/>
        </p:nvSpPr>
        <p:spPr>
          <a:xfrm>
            <a:off x="1172704" y="9302214"/>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1" name="TextBox 11"/>
          <p:cNvSpPr txBox="1"/>
          <p:nvPr/>
        </p:nvSpPr>
        <p:spPr>
          <a:xfrm>
            <a:off x="1172704" y="3926696"/>
            <a:ext cx="7492871" cy="37586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68.2. Cuando la resolución del contrato se produce por causa imputable a una de las partes, corresponde resarcir los daños y perjuicios acreditados. </a:t>
            </a:r>
          </a:p>
          <a:p>
            <a:pPr algn="just">
              <a:lnSpc>
                <a:spcPts val="3343"/>
              </a:lnSpc>
            </a:pPr>
            <a:r>
              <a:rPr lang="en-US" sz="2199">
                <a:solidFill>
                  <a:srgbClr val="F5F3F3"/>
                </a:solidFill>
                <a:latin typeface="TT Ramillas"/>
                <a:ea typeface="TT Ramillas"/>
                <a:cs typeface="TT Ramillas"/>
                <a:sym typeface="TT Ramillas"/>
              </a:rPr>
              <a:t>68.3. En caso de corrupción de funcionarios o servidores no corresponde el pago de resarcimiento por daños y perjuicios al contratista, aun cuando este último no lo haya propiciado.</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68.4. El reglamento establece las condiciones y procedimientos para resolver los contratos. </a:t>
            </a:r>
          </a:p>
        </p:txBody>
      </p:sp>
      <p:sp>
        <p:nvSpPr>
          <p:cNvPr id="12" name="TextBox 12"/>
          <p:cNvSpPr txBox="1"/>
          <p:nvPr/>
        </p:nvSpPr>
        <p:spPr>
          <a:xfrm>
            <a:off x="9910433" y="3926696"/>
            <a:ext cx="7348867" cy="29204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5F3F3"/>
                </a:solidFill>
                <a:latin typeface="TT Ramillas"/>
                <a:ea typeface="TT Ramillas"/>
                <a:cs typeface="TT Ramillas"/>
                <a:sym typeface="TT Ramillas"/>
              </a:rPr>
              <a:t>68.5. En el caso de los mecanismos diferenciados de adquisición para la contratación de tecnologías sanitarias para el diagnóstico y tratamiento de enfermedades raras y huérfanas, enfermedades oncológicas y de enfermedades de alto costo y en los contratos estandarizados de ingeniería y construcción de uso internacional, rige lo establecido en los respectivos contratos.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1231273"/>
            <a:chOff x="0" y="0"/>
            <a:chExt cx="2664163" cy="437791"/>
          </a:xfrm>
        </p:grpSpPr>
        <p:sp>
          <p:nvSpPr>
            <p:cNvPr id="5" name="Freeform 5"/>
            <p:cNvSpPr/>
            <p:nvPr/>
          </p:nvSpPr>
          <p:spPr>
            <a:xfrm>
              <a:off x="0" y="0"/>
              <a:ext cx="2664163" cy="437791"/>
            </a:xfrm>
            <a:custGeom>
              <a:avLst/>
              <a:gdLst/>
              <a:ahLst/>
              <a:cxnLst/>
              <a:rect l="l" t="t" r="r" b="b"/>
              <a:pathLst>
                <a:path w="2664163" h="437791">
                  <a:moveTo>
                    <a:pt x="0" y="0"/>
                  </a:moveTo>
                  <a:lnTo>
                    <a:pt x="2664163" y="0"/>
                  </a:lnTo>
                  <a:lnTo>
                    <a:pt x="2664163" y="437791"/>
                  </a:lnTo>
                  <a:lnTo>
                    <a:pt x="0" y="437791"/>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475891"/>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SUBCAPÍTULO 3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INCUMPLIMIENTO DEL CONTRATO</a:t>
            </a:r>
          </a:p>
        </p:txBody>
      </p:sp>
      <p:sp>
        <p:nvSpPr>
          <p:cNvPr id="8" name="TextBox 8"/>
          <p:cNvSpPr txBox="1"/>
          <p:nvPr/>
        </p:nvSpPr>
        <p:spPr>
          <a:xfrm>
            <a:off x="1569224" y="2931194"/>
            <a:ext cx="6699831" cy="115036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122. Procedimiento de resolución de contrato</a:t>
            </a:r>
          </a:p>
        </p:txBody>
      </p:sp>
      <p:sp>
        <p:nvSpPr>
          <p:cNvPr id="9" name="TextBox 9"/>
          <p:cNvSpPr txBox="1"/>
          <p:nvPr/>
        </p:nvSpPr>
        <p:spPr>
          <a:xfrm>
            <a:off x="1172704" y="9302214"/>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*Reglamento de la Ley N° 32069</a:t>
            </a:r>
          </a:p>
        </p:txBody>
      </p:sp>
      <p:sp>
        <p:nvSpPr>
          <p:cNvPr id="10" name="TextBox 10"/>
          <p:cNvSpPr txBox="1"/>
          <p:nvPr/>
        </p:nvSpPr>
        <p:spPr>
          <a:xfrm>
            <a:off x="1172704" y="4426814"/>
            <a:ext cx="7492871" cy="45968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122.1. En el supuesto del literal b) del numeral 68.1 del artículo 68 de la Ley, la parte afectada por el incumplimiento observa el siguiente procedimiento.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a) La parte perjudicada requiere a la otra parte que ejecute la prestación materia de incumplimiento, bajo apercibimiento de resolver el contrato. El plazo para el cumplimiento de la prestación debe ser razonable y no debe ser menor del 10% del plazo del contrato, ítem, o entregable materia de incumplimiento, según corresponda, y en ningún caso puede superar el 15% del plazo del contrato, ítem o entregable materia de incumplimiento. </a:t>
            </a:r>
          </a:p>
        </p:txBody>
      </p:sp>
      <p:sp>
        <p:nvSpPr>
          <p:cNvPr id="11" name="TextBox 11"/>
          <p:cNvSpPr txBox="1"/>
          <p:nvPr/>
        </p:nvSpPr>
        <p:spPr>
          <a:xfrm>
            <a:off x="9910433" y="2862166"/>
            <a:ext cx="7348867" cy="50159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5F3F3"/>
                </a:solidFill>
                <a:latin typeface="TT Ramillas"/>
                <a:ea typeface="TT Ramillas"/>
                <a:cs typeface="TT Ramillas"/>
                <a:sym typeface="TT Ramillas"/>
              </a:rPr>
              <a:t>Cuando el plazo obtenido como resultado de la aplicación del porcentaje sea una cifra decimal, corresponde que la entidad contratante efectúe el redondeo a favor del contratista, computándose como un día completo adicional en dicho supuesto. En los casos en que el plazo del contrato, ítem o entregable materia de cumplimiento es menor a treinta días, se otorga tres días. En el caso el retraso esté referido al componente de ejecución de obras bajo sistemas de entrega de solo construcción o diseño y construcción, la entidad contratante otorga un plazo de quince días siempre que el plazo de la ejecución de la obra supere los 60 días.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1231273"/>
            <a:chOff x="0" y="0"/>
            <a:chExt cx="2664163" cy="437791"/>
          </a:xfrm>
        </p:grpSpPr>
        <p:sp>
          <p:nvSpPr>
            <p:cNvPr id="5" name="Freeform 5"/>
            <p:cNvSpPr/>
            <p:nvPr/>
          </p:nvSpPr>
          <p:spPr>
            <a:xfrm>
              <a:off x="0" y="0"/>
              <a:ext cx="2664163" cy="437791"/>
            </a:xfrm>
            <a:custGeom>
              <a:avLst/>
              <a:gdLst/>
              <a:ahLst/>
              <a:cxnLst/>
              <a:rect l="l" t="t" r="r" b="b"/>
              <a:pathLst>
                <a:path w="2664163" h="437791">
                  <a:moveTo>
                    <a:pt x="0" y="0"/>
                  </a:moveTo>
                  <a:lnTo>
                    <a:pt x="2664163" y="0"/>
                  </a:lnTo>
                  <a:lnTo>
                    <a:pt x="2664163" y="437791"/>
                  </a:lnTo>
                  <a:lnTo>
                    <a:pt x="0" y="437791"/>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475891"/>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SUBCAPÍTULO 3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INCUMPLIMIENTO DEL CONTRATO</a:t>
            </a:r>
          </a:p>
        </p:txBody>
      </p:sp>
      <p:sp>
        <p:nvSpPr>
          <p:cNvPr id="8" name="TextBox 8"/>
          <p:cNvSpPr txBox="1"/>
          <p:nvPr/>
        </p:nvSpPr>
        <p:spPr>
          <a:xfrm>
            <a:off x="1569224" y="2931194"/>
            <a:ext cx="6699831" cy="115036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122. Procedimiento de resolución de contrato</a:t>
            </a:r>
          </a:p>
        </p:txBody>
      </p:sp>
      <p:sp>
        <p:nvSpPr>
          <p:cNvPr id="9" name="TextBox 9"/>
          <p:cNvSpPr txBox="1"/>
          <p:nvPr/>
        </p:nvSpPr>
        <p:spPr>
          <a:xfrm>
            <a:off x="1172704" y="9614257"/>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*Reglamento de la Ley N° 32069</a:t>
            </a:r>
          </a:p>
        </p:txBody>
      </p:sp>
      <p:sp>
        <p:nvSpPr>
          <p:cNvPr id="10" name="TextBox 10"/>
          <p:cNvSpPr txBox="1"/>
          <p:nvPr/>
        </p:nvSpPr>
        <p:spPr>
          <a:xfrm>
            <a:off x="1172704" y="4426814"/>
            <a:ext cx="7492871" cy="50159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b) Vencidos los plazos establecidos en el literal precedente sin que la otra parte cumpla con la prestación correspondiente, la parte perjudicada puede resolver el contrato en forma total o parcial.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122.2. Este apercibimiento previo no es aplicable en caso se haya llegado a completar el monto máximo de penalidad al contratista o la entidad contratante sustente de manera objetiva que, la situación de incumplimiento ya no pueda ser revertida, de acuerdo con el pronunciamiento que emite el área usuaria. En estos casos, la entidad contratante notifica al contratista la resolución del contrato de forma parcial o total, según corresponda. </a:t>
            </a:r>
          </a:p>
        </p:txBody>
      </p:sp>
      <p:sp>
        <p:nvSpPr>
          <p:cNvPr id="11" name="TextBox 11"/>
          <p:cNvSpPr txBox="1"/>
          <p:nvPr/>
        </p:nvSpPr>
        <p:spPr>
          <a:xfrm>
            <a:off x="9910433" y="4426814"/>
            <a:ext cx="7348867" cy="41777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122.3. En los supuestos establecidos en los literales a) y c) del numeral 68.1 del artículo 68 de la Ley, la parte que resuelve debe justificar y acreditar que la situación que alega hace imposible la continuidad de la ejecución de las prestaciones a su cargo, de manera definitiva.</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122.4. En los supuestos señalados en los literales a), c), d), e) y f) del numeral 68.1 del artículo 68 de la Ley, las partes pueden resolver el contrato sin apercibimiento previo, quedando el contrato resuelto de pleno derecho a partir de la notificación.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1231273"/>
            <a:chOff x="0" y="0"/>
            <a:chExt cx="2664163" cy="437791"/>
          </a:xfrm>
        </p:grpSpPr>
        <p:sp>
          <p:nvSpPr>
            <p:cNvPr id="5" name="Freeform 5"/>
            <p:cNvSpPr/>
            <p:nvPr/>
          </p:nvSpPr>
          <p:spPr>
            <a:xfrm>
              <a:off x="0" y="0"/>
              <a:ext cx="2664163" cy="437791"/>
            </a:xfrm>
            <a:custGeom>
              <a:avLst/>
              <a:gdLst/>
              <a:ahLst/>
              <a:cxnLst/>
              <a:rect l="l" t="t" r="r" b="b"/>
              <a:pathLst>
                <a:path w="2664163" h="437791">
                  <a:moveTo>
                    <a:pt x="0" y="0"/>
                  </a:moveTo>
                  <a:lnTo>
                    <a:pt x="2664163" y="0"/>
                  </a:lnTo>
                  <a:lnTo>
                    <a:pt x="2664163" y="437791"/>
                  </a:lnTo>
                  <a:lnTo>
                    <a:pt x="0" y="437791"/>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475891"/>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0542147" y="3352183"/>
            <a:ext cx="5859750" cy="4794707"/>
          </a:xfrm>
          <a:custGeom>
            <a:avLst/>
            <a:gdLst/>
            <a:ahLst/>
            <a:cxnLst/>
            <a:rect l="l" t="t" r="r" b="b"/>
            <a:pathLst>
              <a:path w="5859750" h="4794707">
                <a:moveTo>
                  <a:pt x="0" y="0"/>
                </a:moveTo>
                <a:lnTo>
                  <a:pt x="5859750" y="0"/>
                </a:lnTo>
                <a:lnTo>
                  <a:pt x="5859750" y="4794707"/>
                </a:lnTo>
                <a:lnTo>
                  <a:pt x="0" y="4794707"/>
                </a:lnTo>
                <a:lnTo>
                  <a:pt x="0" y="0"/>
                </a:lnTo>
                <a:close/>
              </a:path>
            </a:pathLst>
          </a:custGeom>
          <a:blipFill>
            <a:blip r:embed="rId4"/>
            <a:stretch>
              <a:fillRect/>
            </a:stretch>
          </a:blipFill>
        </p:spPr>
        <p:txBody>
          <a:bodyPr/>
          <a:lstStyle/>
          <a:p>
            <a:endParaRPr lang="es-PE"/>
          </a:p>
        </p:txBody>
      </p:sp>
      <p:sp>
        <p:nvSpPr>
          <p:cNvPr id="8" name="TextBox 8"/>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SUBCAPÍTULO 3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INCUMPLIMIENTO DEL CONTRATO</a:t>
            </a:r>
          </a:p>
        </p:txBody>
      </p:sp>
      <p:sp>
        <p:nvSpPr>
          <p:cNvPr id="9" name="TextBox 9"/>
          <p:cNvSpPr txBox="1"/>
          <p:nvPr/>
        </p:nvSpPr>
        <p:spPr>
          <a:xfrm>
            <a:off x="1569224" y="2931194"/>
            <a:ext cx="6699831" cy="115036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122. Procedimiento de resolución de contrato</a:t>
            </a:r>
          </a:p>
        </p:txBody>
      </p:sp>
      <p:sp>
        <p:nvSpPr>
          <p:cNvPr id="10" name="TextBox 10"/>
          <p:cNvSpPr txBox="1"/>
          <p:nvPr/>
        </p:nvSpPr>
        <p:spPr>
          <a:xfrm>
            <a:off x="1172704" y="9793771"/>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*Reglamento de la Ley N° 32069</a:t>
            </a:r>
          </a:p>
        </p:txBody>
      </p:sp>
      <p:sp>
        <p:nvSpPr>
          <p:cNvPr id="11" name="TextBox 11"/>
          <p:cNvSpPr txBox="1"/>
          <p:nvPr/>
        </p:nvSpPr>
        <p:spPr>
          <a:xfrm>
            <a:off x="1172704" y="4263429"/>
            <a:ext cx="7492871" cy="54350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122.5. La resolución de contrato puede ser de forma total o parcial. La resolución parcial sólo involucra a aquella parte del contrato afectada por el incumplimiento y siempre que dicha parte sea cuantifi cable, separable e independiente del resto de las obligaciones contractuales. El apercibimiento previo y la resolución que se efectúe precisan con claridad qué parte del contrato queda resuelta, de no hacerse tal precisión, se entiende que la resolución es total.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122.6. La resolución del contrato por incumplimiento de la cláusula anticorrupción y antisoborno no impide el inicio de las acciones civiles, penales y administrativas a que hubiera lugar.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grpSp>
        <p:nvGrpSpPr>
          <p:cNvPr id="2" name="Group 2"/>
          <p:cNvGrpSpPr/>
          <p:nvPr/>
        </p:nvGrpSpPr>
        <p:grpSpPr>
          <a:xfrm>
            <a:off x="5002081" y="3994598"/>
            <a:ext cx="7636875" cy="888605"/>
            <a:chOff x="0" y="0"/>
            <a:chExt cx="2715365" cy="315952"/>
          </a:xfrm>
        </p:grpSpPr>
        <p:sp>
          <p:nvSpPr>
            <p:cNvPr id="3" name="Freeform 3"/>
            <p:cNvSpPr/>
            <p:nvPr/>
          </p:nvSpPr>
          <p:spPr>
            <a:xfrm>
              <a:off x="0" y="0"/>
              <a:ext cx="2715365" cy="315952"/>
            </a:xfrm>
            <a:custGeom>
              <a:avLst/>
              <a:gdLst/>
              <a:ahLst/>
              <a:cxnLst/>
              <a:rect l="l" t="t" r="r" b="b"/>
              <a:pathLst>
                <a:path w="2715365" h="315952">
                  <a:moveTo>
                    <a:pt x="0" y="0"/>
                  </a:moveTo>
                  <a:lnTo>
                    <a:pt x="2715365" y="0"/>
                  </a:lnTo>
                  <a:lnTo>
                    <a:pt x="2715365" y="315952"/>
                  </a:lnTo>
                  <a:lnTo>
                    <a:pt x="0" y="315952"/>
                  </a:lnTo>
                  <a:close/>
                </a:path>
              </a:pathLst>
            </a:custGeom>
            <a:solidFill>
              <a:srgbClr val="094C69"/>
            </a:solidFill>
            <a:ln cap="sq">
              <a:noFill/>
              <a:prstDash val="solid"/>
              <a:miter/>
            </a:ln>
          </p:spPr>
          <p:txBody>
            <a:bodyPr/>
            <a:lstStyle/>
            <a:p>
              <a:endParaRPr lang="es-PE"/>
            </a:p>
          </p:txBody>
        </p:sp>
        <p:sp>
          <p:nvSpPr>
            <p:cNvPr id="4" name="TextBox 4"/>
            <p:cNvSpPr txBox="1"/>
            <p:nvPr/>
          </p:nvSpPr>
          <p:spPr>
            <a:xfrm>
              <a:off x="0" y="-38100"/>
              <a:ext cx="2715365" cy="35405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46359" y="9657397"/>
            <a:ext cx="20580718" cy="1930377"/>
            <a:chOff x="0" y="0"/>
            <a:chExt cx="5420436" cy="508412"/>
          </a:xfrm>
        </p:grpSpPr>
        <p:sp>
          <p:nvSpPr>
            <p:cNvPr id="6" name="Freeform 6"/>
            <p:cNvSpPr/>
            <p:nvPr/>
          </p:nvSpPr>
          <p:spPr>
            <a:xfrm>
              <a:off x="0" y="0"/>
              <a:ext cx="5420436" cy="508412"/>
            </a:xfrm>
            <a:custGeom>
              <a:avLst/>
              <a:gdLst/>
              <a:ahLst/>
              <a:cxnLst/>
              <a:rect l="l" t="t" r="r" b="b"/>
              <a:pathLst>
                <a:path w="5420436" h="508412">
                  <a:moveTo>
                    <a:pt x="0" y="0"/>
                  </a:moveTo>
                  <a:lnTo>
                    <a:pt x="5420436" y="0"/>
                  </a:lnTo>
                  <a:lnTo>
                    <a:pt x="5420436" y="508412"/>
                  </a:lnTo>
                  <a:lnTo>
                    <a:pt x="0" y="508412"/>
                  </a:lnTo>
                  <a:close/>
                </a:path>
              </a:pathLst>
            </a:custGeom>
            <a:solidFill>
              <a:srgbClr val="094C69"/>
            </a:solidFill>
          </p:spPr>
          <p:txBody>
            <a:bodyPr/>
            <a:lstStyle/>
            <a:p>
              <a:endParaRPr lang="es-PE"/>
            </a:p>
          </p:txBody>
        </p:sp>
        <p:sp>
          <p:nvSpPr>
            <p:cNvPr id="7" name="TextBox 7"/>
            <p:cNvSpPr txBox="1"/>
            <p:nvPr/>
          </p:nvSpPr>
          <p:spPr>
            <a:xfrm>
              <a:off x="0" y="-38100"/>
              <a:ext cx="5420436" cy="54651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9" name="Freeform 9"/>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10" name="TextBox 10"/>
          <p:cNvSpPr txBox="1"/>
          <p:nvPr/>
        </p:nvSpPr>
        <p:spPr>
          <a:xfrm>
            <a:off x="3974631" y="910304"/>
            <a:ext cx="9691775" cy="2608044"/>
          </a:xfrm>
          <a:prstGeom prst="rect">
            <a:avLst/>
          </a:prstGeom>
        </p:spPr>
        <p:txBody>
          <a:bodyPr lIns="0" tIns="0" rIns="0" bIns="0" rtlCol="0" anchor="t">
            <a:spAutoFit/>
          </a:bodyPr>
          <a:lstStyle/>
          <a:p>
            <a:pPr algn="ctr">
              <a:lnSpc>
                <a:spcPts val="6854"/>
              </a:lnSpc>
            </a:pPr>
            <a:r>
              <a:rPr lang="en-US" sz="6012">
                <a:solidFill>
                  <a:srgbClr val="000000"/>
                </a:solidFill>
                <a:latin typeface="TT Ramillas"/>
                <a:ea typeface="TT Ramillas"/>
                <a:cs typeface="TT Ramillas"/>
                <a:sym typeface="TT Ramillas"/>
              </a:rPr>
              <a:t>TÍTULO IV</a:t>
            </a:r>
          </a:p>
          <a:p>
            <a:pPr marL="0" lvl="0" indent="0" algn="ctr">
              <a:lnSpc>
                <a:spcPts val="6854"/>
              </a:lnSpc>
              <a:spcBef>
                <a:spcPct val="0"/>
              </a:spcBef>
            </a:pPr>
            <a:r>
              <a:rPr lang="en-US" sz="6012">
                <a:solidFill>
                  <a:srgbClr val="000000"/>
                </a:solidFill>
                <a:latin typeface="TT Ramillas"/>
                <a:ea typeface="TT Ramillas"/>
                <a:cs typeface="TT Ramillas"/>
                <a:sym typeface="TT Ramillas"/>
              </a:rPr>
              <a:t>PROCESO DE CONTRATACIÓN PÚBLICA*</a:t>
            </a:r>
          </a:p>
        </p:txBody>
      </p:sp>
      <p:sp>
        <p:nvSpPr>
          <p:cNvPr id="11" name="TextBox 11"/>
          <p:cNvSpPr txBox="1"/>
          <p:nvPr/>
        </p:nvSpPr>
        <p:spPr>
          <a:xfrm>
            <a:off x="5002081" y="5067300"/>
            <a:ext cx="7636875" cy="3339592"/>
          </a:xfrm>
          <a:prstGeom prst="rect">
            <a:avLst/>
          </a:prstGeom>
        </p:spPr>
        <p:txBody>
          <a:bodyPr lIns="0" tIns="0" rIns="0" bIns="0" rtlCol="0" anchor="t">
            <a:spAutoFit/>
          </a:bodyPr>
          <a:lstStyle/>
          <a:p>
            <a:pPr algn="just">
              <a:lnSpc>
                <a:spcPts val="3343"/>
              </a:lnSpc>
            </a:pPr>
            <a:r>
              <a:rPr lang="en-US" sz="2199">
                <a:solidFill>
                  <a:srgbClr val="000000"/>
                </a:solidFill>
                <a:latin typeface="TT Ramillas"/>
                <a:ea typeface="TT Ramillas"/>
                <a:cs typeface="TT Ramillas"/>
                <a:sym typeface="TT Ramillas"/>
              </a:rPr>
              <a:t>El proceso de contratación es el conjunto de etapas, procedimientos y actividades desarrollados por las entidades contratantes con el objeto de abastecerse de bienes, servicios u obras. </a:t>
            </a:r>
          </a:p>
          <a:p>
            <a:pPr algn="just">
              <a:lnSpc>
                <a:spcPts val="3343"/>
              </a:lnSpc>
            </a:pPr>
            <a:r>
              <a:rPr lang="en-US" sz="2199">
                <a:solidFill>
                  <a:srgbClr val="000000"/>
                </a:solidFill>
                <a:latin typeface="TT Ramillas"/>
                <a:ea typeface="TT Ramillas"/>
                <a:cs typeface="TT Ramillas"/>
                <a:sym typeface="TT Ramillas"/>
              </a:rPr>
              <a:t>Este consta de tres fases: </a:t>
            </a:r>
          </a:p>
          <a:p>
            <a:pPr algn="l">
              <a:lnSpc>
                <a:spcPts val="3343"/>
              </a:lnSpc>
            </a:pPr>
            <a:r>
              <a:rPr lang="en-US" sz="2199">
                <a:solidFill>
                  <a:srgbClr val="000000"/>
                </a:solidFill>
                <a:latin typeface="TT Ramillas"/>
                <a:ea typeface="TT Ramillas"/>
                <a:cs typeface="TT Ramillas"/>
                <a:sym typeface="TT Ramillas"/>
              </a:rPr>
              <a:t>a) Actuaciones preparatorias. </a:t>
            </a:r>
          </a:p>
          <a:p>
            <a:pPr algn="just">
              <a:lnSpc>
                <a:spcPts val="3343"/>
              </a:lnSpc>
            </a:pPr>
            <a:r>
              <a:rPr lang="en-US" sz="2199">
                <a:solidFill>
                  <a:srgbClr val="000000"/>
                </a:solidFill>
                <a:latin typeface="TT Ramillas"/>
                <a:ea typeface="TT Ramillas"/>
                <a:cs typeface="TT Ramillas"/>
                <a:sym typeface="TT Ramillas"/>
              </a:rPr>
              <a:t>b) Selección. </a:t>
            </a:r>
          </a:p>
          <a:p>
            <a:pPr marL="0" lvl="0" indent="0" algn="just">
              <a:lnSpc>
                <a:spcPts val="3343"/>
              </a:lnSpc>
              <a:spcBef>
                <a:spcPct val="0"/>
              </a:spcBef>
            </a:pPr>
            <a:r>
              <a:rPr lang="en-US" sz="2199" b="1">
                <a:solidFill>
                  <a:srgbClr val="000000"/>
                </a:solidFill>
                <a:latin typeface="TT Ramillas Bold"/>
                <a:ea typeface="TT Ramillas Bold"/>
                <a:cs typeface="TT Ramillas Bold"/>
                <a:sym typeface="TT Ramillas Bold"/>
              </a:rPr>
              <a:t>c) Ejecución contractual.</a:t>
            </a:r>
          </a:p>
        </p:txBody>
      </p:sp>
      <p:sp>
        <p:nvSpPr>
          <p:cNvPr id="12" name="TextBox 12"/>
          <p:cNvSpPr txBox="1"/>
          <p:nvPr/>
        </p:nvSpPr>
        <p:spPr>
          <a:xfrm>
            <a:off x="5478319" y="4111367"/>
            <a:ext cx="6684400"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FFFFFF"/>
                </a:solidFill>
                <a:latin typeface="TT Ramillas Bold"/>
                <a:ea typeface="TT Ramillas Bold"/>
                <a:cs typeface="TT Ramillas Bold"/>
                <a:sym typeface="TT Ramillas Bold"/>
              </a:rPr>
              <a:t>Artículo 45. Proceso de contratación </a:t>
            </a:r>
          </a:p>
        </p:txBody>
      </p:sp>
      <p:sp>
        <p:nvSpPr>
          <p:cNvPr id="13" name="TextBox 13"/>
          <p:cNvSpPr txBox="1"/>
          <p:nvPr/>
        </p:nvSpPr>
        <p:spPr>
          <a:xfrm>
            <a:off x="1028700" y="9182100"/>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792877"/>
            <a:chOff x="0" y="0"/>
            <a:chExt cx="2664163" cy="281915"/>
          </a:xfrm>
        </p:grpSpPr>
        <p:sp>
          <p:nvSpPr>
            <p:cNvPr id="5" name="Freeform 5"/>
            <p:cNvSpPr/>
            <p:nvPr/>
          </p:nvSpPr>
          <p:spPr>
            <a:xfrm>
              <a:off x="0" y="0"/>
              <a:ext cx="2664163" cy="281915"/>
            </a:xfrm>
            <a:custGeom>
              <a:avLst/>
              <a:gdLst/>
              <a:ahLst/>
              <a:cxnLst/>
              <a:rect l="l" t="t" r="r" b="b"/>
              <a:pathLst>
                <a:path w="2664163" h="281915">
                  <a:moveTo>
                    <a:pt x="0" y="0"/>
                  </a:moveTo>
                  <a:lnTo>
                    <a:pt x="2664163" y="0"/>
                  </a:lnTo>
                  <a:lnTo>
                    <a:pt x="2664163" y="281915"/>
                  </a:lnTo>
                  <a:lnTo>
                    <a:pt x="0" y="281915"/>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320015"/>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SUBCAPÍTULO 3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INCUMPLIMIENTO DEL CONTRATO</a:t>
            </a:r>
          </a:p>
        </p:txBody>
      </p:sp>
      <p:sp>
        <p:nvSpPr>
          <p:cNvPr id="8" name="TextBox 8"/>
          <p:cNvSpPr txBox="1"/>
          <p:nvPr/>
        </p:nvSpPr>
        <p:spPr>
          <a:xfrm>
            <a:off x="1530081" y="2994186"/>
            <a:ext cx="6778116"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123. Efectos de la resolución</a:t>
            </a:r>
          </a:p>
        </p:txBody>
      </p:sp>
      <p:sp>
        <p:nvSpPr>
          <p:cNvPr id="9" name="TextBox 9"/>
          <p:cNvSpPr txBox="1"/>
          <p:nvPr/>
        </p:nvSpPr>
        <p:spPr>
          <a:xfrm>
            <a:off x="1172704" y="9429750"/>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*Reglamento de la Ley N° 32069</a:t>
            </a:r>
          </a:p>
        </p:txBody>
      </p:sp>
      <p:sp>
        <p:nvSpPr>
          <p:cNvPr id="10" name="TextBox 10"/>
          <p:cNvSpPr txBox="1"/>
          <p:nvPr/>
        </p:nvSpPr>
        <p:spPr>
          <a:xfrm>
            <a:off x="1172704" y="3983880"/>
            <a:ext cx="7492871" cy="50159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123.1. Si la parte perjudicada es la entidad contratante, ésta ejecuta las garantías que el contratista hubiera otorgado conforme lo dispuesto en el artículo 118, sin perjuicio de la indemnización por los daños y perjuicios que sean debidamente demostrados. </a:t>
            </a:r>
          </a:p>
          <a:p>
            <a:pPr algn="just">
              <a:lnSpc>
                <a:spcPts val="3343"/>
              </a:lnSpc>
            </a:pPr>
            <a:r>
              <a:rPr lang="en-US" sz="2199">
                <a:solidFill>
                  <a:srgbClr val="F5F3F3"/>
                </a:solidFill>
                <a:latin typeface="TT Ramillas"/>
                <a:ea typeface="TT Ramillas"/>
                <a:cs typeface="TT Ramillas"/>
                <a:sym typeface="TT Ramillas"/>
              </a:rPr>
              <a:t>123.2. Si la parte perjudicada es el contratista, la entidad contratante debe reconocer la respectiva indemnización por los daños y perjuicios debidamente acreditados.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123.3. En los contratos que hayan constituido un fideicomiso, es obligación de la parte que resuelve el contrato informar a la empresa fiduciaria, sobre la resolución del contrato.</a:t>
            </a:r>
          </a:p>
        </p:txBody>
      </p:sp>
      <p:sp>
        <p:nvSpPr>
          <p:cNvPr id="11" name="TextBox 11"/>
          <p:cNvSpPr txBox="1"/>
          <p:nvPr/>
        </p:nvSpPr>
        <p:spPr>
          <a:xfrm>
            <a:off x="9341504" y="2862166"/>
            <a:ext cx="7492871" cy="66923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123.4. La parte que comunica la resolución del contrato debe indicar, con al menos tres días hábiles de anticipación, la fecha y hora para realizar la constatación física e inventario en la obra. Este acto se lleva a cabo en presencia del supervisor y un notario o juez de paz, en el que se levanta un acta en la que se deje constancia del detalle los avances de obra, inventarios de materiales, insumos y equipamientos. Los bienes inventariados en la constatación física se encuentran bajo la responsabilidad del contratista hasta la culminación del acto. Culminado este acto, la obra queda bajo responsabilidad de la entidad contratante y se procede a su liquidación. Los gastos asociados a la tramitación de la resolución del contrato son asumidos por la parte que incurrió en la causal de resolución.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1920183"/>
            <a:chOff x="0" y="0"/>
            <a:chExt cx="2664163" cy="682740"/>
          </a:xfrm>
        </p:grpSpPr>
        <p:sp>
          <p:nvSpPr>
            <p:cNvPr id="5" name="Freeform 5"/>
            <p:cNvSpPr/>
            <p:nvPr/>
          </p:nvSpPr>
          <p:spPr>
            <a:xfrm>
              <a:off x="0" y="0"/>
              <a:ext cx="2664163" cy="682740"/>
            </a:xfrm>
            <a:custGeom>
              <a:avLst/>
              <a:gdLst/>
              <a:ahLst/>
              <a:cxnLst/>
              <a:rect l="l" t="t" r="r" b="b"/>
              <a:pathLst>
                <a:path w="2664163" h="682740">
                  <a:moveTo>
                    <a:pt x="0" y="0"/>
                  </a:moveTo>
                  <a:lnTo>
                    <a:pt x="2664163" y="0"/>
                  </a:lnTo>
                  <a:lnTo>
                    <a:pt x="2664163" y="682740"/>
                  </a:lnTo>
                  <a:lnTo>
                    <a:pt x="0" y="682740"/>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72084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CAPÍTULO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8" name="TextBox 8"/>
          <p:cNvSpPr txBox="1"/>
          <p:nvPr/>
        </p:nvSpPr>
        <p:spPr>
          <a:xfrm>
            <a:off x="1530081" y="2980374"/>
            <a:ext cx="6778116" cy="17409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69. Responsabilidades relacionadas con la ejecución contractual </a:t>
            </a:r>
          </a:p>
        </p:txBody>
      </p:sp>
      <p:sp>
        <p:nvSpPr>
          <p:cNvPr id="9" name="TextBox 9"/>
          <p:cNvSpPr txBox="1"/>
          <p:nvPr/>
        </p:nvSpPr>
        <p:spPr>
          <a:xfrm>
            <a:off x="1172704" y="9713545"/>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0" name="TextBox 10"/>
          <p:cNvSpPr txBox="1"/>
          <p:nvPr/>
        </p:nvSpPr>
        <p:spPr>
          <a:xfrm>
            <a:off x="9766429" y="2862166"/>
            <a:ext cx="7492871" cy="58541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b) En los contratos de ejecución de obra, se debe cumplir lo dispuesto en los numerales 2 y 3 del artículo 1774 del Código Civil, que regulan las obligaciones del contratista. El plazo de responsabilidad por vicios ocultos no puede ser inferior a siete años, contado a partir de la conformidad de la recepción total o parcial de la obra, según corresponda.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c) En los contratos de bienes y servicios, el contratista es responsable por la calidad ofrecida y por los vicios ocultos por un plazo no menor de un año contado a partir de la conformidad otorgada por la entidad contratante. El contrato puede establecer excepciones para bienes fungibles o perecibles, siempre que la naturaleza de estos no se adecue a este plazo, así se haya determinado en la estrategia de contratación. </a:t>
            </a:r>
          </a:p>
        </p:txBody>
      </p:sp>
      <p:sp>
        <p:nvSpPr>
          <p:cNvPr id="11" name="TextBox 11"/>
          <p:cNvSpPr txBox="1"/>
          <p:nvPr/>
        </p:nvSpPr>
        <p:spPr>
          <a:xfrm>
            <a:off x="1172704" y="4987601"/>
            <a:ext cx="7492871" cy="45968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69.1. La entidad contratante y el contratista son responsables de ejecutar correcta y oportunamente la totalidad de las obligaciones asumidas en el contrato. Para ello, deben realizar todas las acciones a su alcance, empleando la debida diligencia, orientadas al logro de los resultados acordados. </a:t>
            </a:r>
          </a:p>
          <a:p>
            <a:pPr algn="just">
              <a:lnSpc>
                <a:spcPts val="3343"/>
              </a:lnSpc>
            </a:pPr>
            <a:r>
              <a:rPr lang="en-US" sz="2199">
                <a:solidFill>
                  <a:srgbClr val="F5F3F3"/>
                </a:solidFill>
                <a:latin typeface="TT Ramillas"/>
                <a:ea typeface="TT Ramillas"/>
                <a:cs typeface="TT Ramillas"/>
                <a:sym typeface="TT Ramillas"/>
              </a:rPr>
              <a:t>69.2. Rigen las siguientes reglas en los supuestos que se detallan: </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a) En los casos de subcontratación, el contratista mantiene la responsabilidad por la ejecución total de su contrato frente a la entidad contratante.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2938366"/>
            <a:ext cx="7492871" cy="1920183"/>
            <a:chOff x="0" y="0"/>
            <a:chExt cx="2664163" cy="682740"/>
          </a:xfrm>
        </p:grpSpPr>
        <p:sp>
          <p:nvSpPr>
            <p:cNvPr id="5" name="Freeform 5"/>
            <p:cNvSpPr/>
            <p:nvPr/>
          </p:nvSpPr>
          <p:spPr>
            <a:xfrm>
              <a:off x="0" y="0"/>
              <a:ext cx="2664163" cy="682740"/>
            </a:xfrm>
            <a:custGeom>
              <a:avLst/>
              <a:gdLst/>
              <a:ahLst/>
              <a:cxnLst/>
              <a:rect l="l" t="t" r="r" b="b"/>
              <a:pathLst>
                <a:path w="2664163" h="682740">
                  <a:moveTo>
                    <a:pt x="0" y="0"/>
                  </a:moveTo>
                  <a:lnTo>
                    <a:pt x="2664163" y="0"/>
                  </a:lnTo>
                  <a:lnTo>
                    <a:pt x="2664163" y="682740"/>
                  </a:lnTo>
                  <a:lnTo>
                    <a:pt x="0" y="682740"/>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64163" cy="72084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9766429" y="6206848"/>
            <a:ext cx="3875070" cy="3910621"/>
          </a:xfrm>
          <a:custGeom>
            <a:avLst/>
            <a:gdLst/>
            <a:ahLst/>
            <a:cxnLst/>
            <a:rect l="l" t="t" r="r" b="b"/>
            <a:pathLst>
              <a:path w="3875070" h="3910621">
                <a:moveTo>
                  <a:pt x="0" y="0"/>
                </a:moveTo>
                <a:lnTo>
                  <a:pt x="3875070" y="0"/>
                </a:lnTo>
                <a:lnTo>
                  <a:pt x="3875070" y="3910621"/>
                </a:lnTo>
                <a:lnTo>
                  <a:pt x="0" y="3910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a:p>
        </p:txBody>
      </p:sp>
      <p:sp>
        <p:nvSpPr>
          <p:cNvPr id="8" name="TextBox 8"/>
          <p:cNvSpPr txBox="1"/>
          <p:nvPr/>
        </p:nvSpPr>
        <p:spPr>
          <a:xfrm>
            <a:off x="2547059" y="515549"/>
            <a:ext cx="13193883"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CAPÍTULO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9" name="TextBox 9"/>
          <p:cNvSpPr txBox="1"/>
          <p:nvPr/>
        </p:nvSpPr>
        <p:spPr>
          <a:xfrm>
            <a:off x="1530081" y="2980374"/>
            <a:ext cx="6778116" cy="17409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69. Responsabilidades relacionadas con la ejecución contractual </a:t>
            </a:r>
          </a:p>
        </p:txBody>
      </p:sp>
      <p:sp>
        <p:nvSpPr>
          <p:cNvPr id="10" name="TextBox 10"/>
          <p:cNvSpPr txBox="1"/>
          <p:nvPr/>
        </p:nvSpPr>
        <p:spPr>
          <a:xfrm>
            <a:off x="1172704" y="9711577"/>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1" name="TextBox 11"/>
          <p:cNvSpPr txBox="1"/>
          <p:nvPr/>
        </p:nvSpPr>
        <p:spPr>
          <a:xfrm>
            <a:off x="9766429" y="2862166"/>
            <a:ext cx="7492871" cy="29204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5F3F3"/>
                </a:solidFill>
                <a:latin typeface="TT Ramillas"/>
                <a:ea typeface="TT Ramillas"/>
                <a:cs typeface="TT Ramillas"/>
                <a:sym typeface="TT Ramillas"/>
              </a:rPr>
              <a:t>f) Para los contratos de ejecución de obra, los límites a la indemnización derivados de la responsabilidad por vicios ocultos o de cualquier incumplimiento del contratista o de la entidad contratante son establecidos en el contrato, en observancia de los documentos del procedimiento de selección y de la estrategia de contratación, conforme a los criterios señalados en el reglamento.</a:t>
            </a:r>
          </a:p>
        </p:txBody>
      </p:sp>
      <p:sp>
        <p:nvSpPr>
          <p:cNvPr id="12" name="TextBox 12"/>
          <p:cNvSpPr txBox="1"/>
          <p:nvPr/>
        </p:nvSpPr>
        <p:spPr>
          <a:xfrm>
            <a:off x="1172704" y="4986617"/>
            <a:ext cx="7492871" cy="4596892"/>
          </a:xfrm>
          <a:prstGeom prst="rect">
            <a:avLst/>
          </a:prstGeom>
        </p:spPr>
        <p:txBody>
          <a:bodyPr lIns="0" tIns="0" rIns="0" bIns="0" rtlCol="0" anchor="t">
            <a:spAutoFit/>
          </a:bodyPr>
          <a:lstStyle/>
          <a:p>
            <a:pPr algn="just">
              <a:lnSpc>
                <a:spcPts val="3343"/>
              </a:lnSpc>
            </a:pPr>
            <a:r>
              <a:rPr lang="en-US" sz="2199">
                <a:solidFill>
                  <a:srgbClr val="F5F3F3"/>
                </a:solidFill>
                <a:latin typeface="TT Ramillas"/>
                <a:ea typeface="TT Ramillas"/>
                <a:cs typeface="TT Ramillas"/>
                <a:sym typeface="TT Ramillas"/>
              </a:rPr>
              <a:t>d) En los contratos de consultoría para elaborar los expedientes técnicos de obra, el contratista es responsable por errores, defi ciencias o por vicios ocultos, los cuales pueden ser reclamados por la entidad contratante en un plazo no menor de tres años después de la conformidad de obra.</a:t>
            </a:r>
          </a:p>
          <a:p>
            <a:pPr marL="0" lvl="0" indent="0" algn="just">
              <a:lnSpc>
                <a:spcPts val="3343"/>
              </a:lnSpc>
              <a:spcBef>
                <a:spcPct val="0"/>
              </a:spcBef>
            </a:pPr>
            <a:r>
              <a:rPr lang="en-US" sz="2199">
                <a:solidFill>
                  <a:srgbClr val="F5F3F3"/>
                </a:solidFill>
                <a:latin typeface="TT Ramillas"/>
                <a:ea typeface="TT Ramillas"/>
                <a:cs typeface="TT Ramillas"/>
                <a:sym typeface="TT Ramillas"/>
              </a:rPr>
              <a:t>e) En los contratos de consultoría para la supervisión de obra, la responsabilidad por defectos en la prestación del servicio no puede ser inferior a la cantidad de años de responsabilidad para el contratista bajo el contrato de obra sobre el que se realizó la supervisión.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5338704" y="4673163"/>
            <a:ext cx="7610591" cy="1915100"/>
          </a:xfrm>
          <a:prstGeom prst="rect">
            <a:avLst/>
          </a:prstGeom>
        </p:spPr>
        <p:txBody>
          <a:bodyPr lIns="0" tIns="0" rIns="0" bIns="0" rtlCol="0" anchor="t">
            <a:spAutoFit/>
          </a:bodyPr>
          <a:lstStyle/>
          <a:p>
            <a:pPr marL="0" lvl="0" indent="0" algn="ctr">
              <a:lnSpc>
                <a:spcPts val="7444"/>
              </a:lnSpc>
              <a:spcBef>
                <a:spcPct val="0"/>
              </a:spcBef>
            </a:pPr>
            <a:r>
              <a:rPr lang="en-US" sz="6957" b="1">
                <a:solidFill>
                  <a:srgbClr val="094C69"/>
                </a:solidFill>
                <a:latin typeface="TT Ramillas Bold"/>
                <a:ea typeface="TT Ramillas Bold"/>
                <a:cs typeface="TT Ramillas Bold"/>
                <a:sym typeface="TT Ramillas Bold"/>
              </a:rPr>
              <a:t>Muchas gracias por su atención</a:t>
            </a:r>
          </a:p>
        </p:txBody>
      </p:sp>
      <p:sp>
        <p:nvSpPr>
          <p:cNvPr id="3" name="Freeform 3"/>
          <p:cNvSpPr/>
          <p:nvPr/>
        </p:nvSpPr>
        <p:spPr>
          <a:xfrm>
            <a:off x="7918632" y="3157556"/>
            <a:ext cx="2450737" cy="1234559"/>
          </a:xfrm>
          <a:custGeom>
            <a:avLst/>
            <a:gdLst/>
            <a:ahLst/>
            <a:cxnLst/>
            <a:rect l="l" t="t" r="r" b="b"/>
            <a:pathLst>
              <a:path w="2450737" h="1234559">
                <a:moveTo>
                  <a:pt x="0" y="0"/>
                </a:moveTo>
                <a:lnTo>
                  <a:pt x="2450736" y="0"/>
                </a:lnTo>
                <a:lnTo>
                  <a:pt x="2450736" y="1234559"/>
                </a:lnTo>
                <a:lnTo>
                  <a:pt x="0" y="123455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5801693" y="7478191"/>
            <a:ext cx="6684613" cy="564786"/>
            <a:chOff x="0" y="0"/>
            <a:chExt cx="2371596" cy="200377"/>
          </a:xfrm>
        </p:grpSpPr>
        <p:sp>
          <p:nvSpPr>
            <p:cNvPr id="5" name="Freeform 5"/>
            <p:cNvSpPr/>
            <p:nvPr/>
          </p:nvSpPr>
          <p:spPr>
            <a:xfrm>
              <a:off x="0" y="0"/>
              <a:ext cx="2371596" cy="200377"/>
            </a:xfrm>
            <a:custGeom>
              <a:avLst/>
              <a:gdLst/>
              <a:ahLst/>
              <a:cxnLst/>
              <a:rect l="l" t="t" r="r" b="b"/>
              <a:pathLst>
                <a:path w="2371596" h="200377">
                  <a:moveTo>
                    <a:pt x="0" y="0"/>
                  </a:moveTo>
                  <a:lnTo>
                    <a:pt x="2371596" y="0"/>
                  </a:lnTo>
                  <a:lnTo>
                    <a:pt x="2371596" y="200377"/>
                  </a:lnTo>
                  <a:lnTo>
                    <a:pt x="0" y="200377"/>
                  </a:lnTo>
                  <a:close/>
                </a:path>
              </a:pathLst>
            </a:custGeom>
            <a:solidFill>
              <a:srgbClr val="094C69"/>
            </a:solidFill>
            <a:ln cap="sq">
              <a:noFill/>
              <a:prstDash val="solid"/>
              <a:miter/>
            </a:ln>
          </p:spPr>
          <p:txBody>
            <a:bodyPr/>
            <a:lstStyle/>
            <a:p>
              <a:endParaRPr lang="es-PE"/>
            </a:p>
          </p:txBody>
        </p:sp>
        <p:sp>
          <p:nvSpPr>
            <p:cNvPr id="6" name="TextBox 6"/>
            <p:cNvSpPr txBox="1"/>
            <p:nvPr/>
          </p:nvSpPr>
          <p:spPr>
            <a:xfrm>
              <a:off x="0" y="-38100"/>
              <a:ext cx="2371596" cy="23847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038475" y="7479339"/>
            <a:ext cx="6211050" cy="505340"/>
          </a:xfrm>
          <a:prstGeom prst="rect">
            <a:avLst/>
          </a:prstGeom>
        </p:spPr>
        <p:txBody>
          <a:bodyPr lIns="0" tIns="0" rIns="0" bIns="0" rtlCol="0" anchor="t">
            <a:spAutoFit/>
          </a:bodyPr>
          <a:lstStyle/>
          <a:p>
            <a:pPr algn="ctr">
              <a:lnSpc>
                <a:spcPts val="4171"/>
              </a:lnSpc>
              <a:spcBef>
                <a:spcPct val="0"/>
              </a:spcBef>
            </a:pPr>
            <a:r>
              <a:rPr lang="en-US" sz="2979" i="1">
                <a:solidFill>
                  <a:srgbClr val="F5F3F3"/>
                </a:solidFill>
                <a:latin typeface="TT Ramillas Italics"/>
                <a:ea typeface="TT Ramillas Italics"/>
                <a:cs typeface="TT Ramillas Italics"/>
                <a:sym typeface="TT Ramillas Italics"/>
              </a:rPr>
              <a:t>Ponente: Dr. Jorge Abel Ruiz Bautista</a:t>
            </a:r>
          </a:p>
        </p:txBody>
      </p:sp>
      <p:sp>
        <p:nvSpPr>
          <p:cNvPr id="8" name="TextBox 8"/>
          <p:cNvSpPr txBox="1"/>
          <p:nvPr/>
        </p:nvSpPr>
        <p:spPr>
          <a:xfrm>
            <a:off x="4972872" y="8871652"/>
            <a:ext cx="8342256" cy="505340"/>
          </a:xfrm>
          <a:prstGeom prst="rect">
            <a:avLst/>
          </a:prstGeom>
        </p:spPr>
        <p:txBody>
          <a:bodyPr lIns="0" tIns="0" rIns="0" bIns="0" rtlCol="0" anchor="t">
            <a:spAutoFit/>
          </a:bodyPr>
          <a:lstStyle/>
          <a:p>
            <a:pPr algn="ctr">
              <a:lnSpc>
                <a:spcPts val="4171"/>
              </a:lnSpc>
              <a:spcBef>
                <a:spcPct val="0"/>
              </a:spcBef>
            </a:pPr>
            <a:r>
              <a:rPr lang="en-US" sz="2979" i="1">
                <a:solidFill>
                  <a:srgbClr val="000000"/>
                </a:solidFill>
                <a:latin typeface="TT Ramillas Italics"/>
                <a:ea typeface="TT Ramillas Italics"/>
                <a:cs typeface="TT Ramillas Italics"/>
                <a:sym typeface="TT Ramillas Italics"/>
              </a:rPr>
              <a:t>Correo electrónico: </a:t>
            </a:r>
            <a:r>
              <a:rPr lang="en-US" sz="2979" i="1">
                <a:solidFill>
                  <a:srgbClr val="000000"/>
                </a:solidFill>
                <a:latin typeface="TT Ramillas Italics"/>
                <a:ea typeface="TT Ramillas Italics"/>
                <a:cs typeface="TT Ramillas Italics"/>
                <a:sym typeface="TT Ramillas Italics"/>
                <a:hlinkClick r:id="rId4" tooltip="mailto:directorgeneral@caeperu.com"/>
              </a:rPr>
              <a:t>directorgeneral@caeperu.com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957480" y="4249770"/>
            <a:ext cx="10373041" cy="2438880"/>
          </a:xfrm>
          <a:prstGeom prst="rect">
            <a:avLst/>
          </a:prstGeom>
        </p:spPr>
        <p:txBody>
          <a:bodyPr lIns="0" tIns="0" rIns="0" bIns="0" rtlCol="0" anchor="t">
            <a:spAutoFit/>
          </a:bodyPr>
          <a:lstStyle/>
          <a:p>
            <a:pPr algn="ctr">
              <a:lnSpc>
                <a:spcPts val="7766"/>
              </a:lnSpc>
            </a:pPr>
            <a:r>
              <a:rPr lang="en-US" sz="6812">
                <a:solidFill>
                  <a:srgbClr val="000000"/>
                </a:solidFill>
                <a:latin typeface="TT Ramillas"/>
                <a:ea typeface="TT Ramillas"/>
                <a:cs typeface="TT Ramillas"/>
                <a:sym typeface="TT Ramillas"/>
              </a:rPr>
              <a:t>EJECUCIÓN CONTRACTUAL</a:t>
            </a:r>
          </a:p>
          <a:p>
            <a:pPr marL="0" lvl="0" indent="0" algn="ctr">
              <a:lnSpc>
                <a:spcPts val="3776"/>
              </a:lnSpc>
              <a:spcBef>
                <a:spcPct val="0"/>
              </a:spcBef>
            </a:pPr>
            <a:r>
              <a:rPr lang="en-US" sz="3313" i="1">
                <a:solidFill>
                  <a:srgbClr val="000000"/>
                </a:solidFill>
                <a:latin typeface="TT Ramillas Italics"/>
                <a:ea typeface="TT Ramillas Italics"/>
                <a:cs typeface="TT Ramillas Italics"/>
                <a:sym typeface="TT Ramillas Italics"/>
              </a:rPr>
              <a:t>LEY N° 32069 Y REGLAMENTO</a:t>
            </a:r>
          </a:p>
        </p:txBody>
      </p:sp>
      <p:sp>
        <p:nvSpPr>
          <p:cNvPr id="3" name="Freeform 3"/>
          <p:cNvSpPr/>
          <p:nvPr/>
        </p:nvSpPr>
        <p:spPr>
          <a:xfrm>
            <a:off x="7920072" y="2628385"/>
            <a:ext cx="2450737" cy="1234559"/>
          </a:xfrm>
          <a:custGeom>
            <a:avLst/>
            <a:gdLst/>
            <a:ahLst/>
            <a:cxnLst/>
            <a:rect l="l" t="t" r="r" b="b"/>
            <a:pathLst>
              <a:path w="2450737" h="1234559">
                <a:moveTo>
                  <a:pt x="0" y="0"/>
                </a:moveTo>
                <a:lnTo>
                  <a:pt x="2450736" y="0"/>
                </a:lnTo>
                <a:lnTo>
                  <a:pt x="2450736" y="1234559"/>
                </a:lnTo>
                <a:lnTo>
                  <a:pt x="0" y="123455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3070938"/>
            <a:ext cx="7348867" cy="700027"/>
            <a:chOff x="0" y="0"/>
            <a:chExt cx="2612961" cy="248901"/>
          </a:xfrm>
        </p:grpSpPr>
        <p:sp>
          <p:nvSpPr>
            <p:cNvPr id="5" name="Freeform 5"/>
            <p:cNvSpPr/>
            <p:nvPr/>
          </p:nvSpPr>
          <p:spPr>
            <a:xfrm>
              <a:off x="0" y="0"/>
              <a:ext cx="2612961" cy="248901"/>
            </a:xfrm>
            <a:custGeom>
              <a:avLst/>
              <a:gdLst/>
              <a:ahLst/>
              <a:cxnLst/>
              <a:rect l="l" t="t" r="r" b="b"/>
              <a:pathLst>
                <a:path w="2612961" h="248901">
                  <a:moveTo>
                    <a:pt x="0" y="0"/>
                  </a:moveTo>
                  <a:lnTo>
                    <a:pt x="2612961" y="0"/>
                  </a:lnTo>
                  <a:lnTo>
                    <a:pt x="2612961" y="248901"/>
                  </a:lnTo>
                  <a:lnTo>
                    <a:pt x="0" y="248901"/>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12961" cy="287001"/>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214815" y="617904"/>
            <a:ext cx="11858370"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CAPITULO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8" name="TextBox 8"/>
          <p:cNvSpPr txBox="1"/>
          <p:nvPr/>
        </p:nvSpPr>
        <p:spPr>
          <a:xfrm>
            <a:off x="1504938" y="3081698"/>
            <a:ext cx="6684400"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58. Contratos </a:t>
            </a:r>
          </a:p>
        </p:txBody>
      </p:sp>
      <p:sp>
        <p:nvSpPr>
          <p:cNvPr id="9" name="TextBox 9"/>
          <p:cNvSpPr txBox="1"/>
          <p:nvPr/>
        </p:nvSpPr>
        <p:spPr>
          <a:xfrm>
            <a:off x="1028700" y="9441570"/>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0" name="TextBox 10"/>
          <p:cNvSpPr txBox="1"/>
          <p:nvPr/>
        </p:nvSpPr>
        <p:spPr>
          <a:xfrm>
            <a:off x="1172704" y="4029564"/>
            <a:ext cx="7348867" cy="5172456"/>
          </a:xfrm>
          <a:prstGeom prst="rect">
            <a:avLst/>
          </a:prstGeom>
        </p:spPr>
        <p:txBody>
          <a:bodyPr lIns="0" tIns="0" rIns="0" bIns="0" rtlCol="0" anchor="t">
            <a:spAutoFit/>
          </a:bodyPr>
          <a:lstStyle/>
          <a:p>
            <a:pPr algn="just">
              <a:lnSpc>
                <a:spcPts val="3192"/>
              </a:lnSpc>
            </a:pPr>
            <a:r>
              <a:rPr lang="en-US" sz="2100">
                <a:solidFill>
                  <a:srgbClr val="F5F3F3"/>
                </a:solidFill>
                <a:latin typeface="TT Ramillas"/>
                <a:ea typeface="TT Ramillas"/>
                <a:cs typeface="TT Ramillas"/>
                <a:sym typeface="TT Ramillas"/>
              </a:rPr>
              <a:t>58.1. Los contratos regulados por la presente Ley son aquellos celebrados entre una entidad contratante y un proveedor, con el fin de asumir obligaciones recíprocas para abastecer a la entidad contratante de bienes, servicios u obras. El reglamento establece el procedimiento para su perfeccionamiento. </a:t>
            </a:r>
          </a:p>
          <a:p>
            <a:pPr marL="0" lvl="0" indent="0" algn="just">
              <a:lnSpc>
                <a:spcPts val="3192"/>
              </a:lnSpc>
              <a:spcBef>
                <a:spcPct val="0"/>
              </a:spcBef>
            </a:pPr>
            <a:r>
              <a:rPr lang="en-US" sz="2100">
                <a:solidFill>
                  <a:srgbClr val="F5F3F3"/>
                </a:solidFill>
                <a:latin typeface="TT Ramillas"/>
                <a:ea typeface="TT Ramillas"/>
                <a:cs typeface="TT Ramillas"/>
                <a:sym typeface="TT Ramillas"/>
              </a:rPr>
              <a:t>58.2. Cuando se trate de obras y consultoría de obras, operación y mantenimiento, las entidades contratantes utilizan los sistemas de entrega establecidos en el reglamento, los cuales pueden considerar la metodología de ejecución que permite iniciar los trabajos de construcción paralelamente al diseño, conforme al tipo, cuantía de las contrataciones y condiciones establecidas en el reglamento.</a:t>
            </a:r>
          </a:p>
        </p:txBody>
      </p:sp>
      <p:sp>
        <p:nvSpPr>
          <p:cNvPr id="11" name="TextBox 11"/>
          <p:cNvSpPr txBox="1"/>
          <p:nvPr/>
        </p:nvSpPr>
        <p:spPr>
          <a:xfrm>
            <a:off x="9910433" y="3013788"/>
            <a:ext cx="7348867" cy="4772406"/>
          </a:xfrm>
          <a:prstGeom prst="rect">
            <a:avLst/>
          </a:prstGeom>
        </p:spPr>
        <p:txBody>
          <a:bodyPr lIns="0" tIns="0" rIns="0" bIns="0" rtlCol="0" anchor="t">
            <a:spAutoFit/>
          </a:bodyPr>
          <a:lstStyle/>
          <a:p>
            <a:pPr algn="just">
              <a:lnSpc>
                <a:spcPts val="3192"/>
              </a:lnSpc>
            </a:pPr>
            <a:r>
              <a:rPr lang="en-US" sz="2100">
                <a:solidFill>
                  <a:srgbClr val="F5F3F3"/>
                </a:solidFill>
                <a:latin typeface="TT Ramillas"/>
                <a:ea typeface="TT Ramillas"/>
                <a:cs typeface="TT Ramillas"/>
                <a:sym typeface="TT Ramillas"/>
              </a:rPr>
              <a:t>58.3. La entidad contratante verifica si el proveedor tiene multas impagas por la comisión de infracciones establecidas en esta ley. En tales casos, antes de suscribir el contrato, se incorpora una cláusula de compromiso de pago de la multa, la que se efectúa a través de la retención del monto adeudado. El procedimiento de retención se establece en el reglamento. </a:t>
            </a:r>
          </a:p>
          <a:p>
            <a:pPr marL="0" lvl="0" indent="0" algn="just">
              <a:lnSpc>
                <a:spcPts val="3192"/>
              </a:lnSpc>
              <a:spcBef>
                <a:spcPct val="0"/>
              </a:spcBef>
            </a:pPr>
            <a:r>
              <a:rPr lang="en-US" sz="2100">
                <a:solidFill>
                  <a:srgbClr val="F5F3F3"/>
                </a:solidFill>
                <a:latin typeface="TT Ramillas"/>
                <a:ea typeface="TT Ramillas"/>
                <a:cs typeface="TT Ramillas"/>
                <a:sym typeface="TT Ramillas"/>
              </a:rPr>
              <a:t>58.4. En los contratos de ejecución de obras, el reglamento incorpora la obligación de realizar liquidaciones parciales, según el plazo de ejecución, así como las condiciones, excepciones, contenido y la posibilidad de aplicar penalidades por su incumplimiento.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grpSp>
        <p:nvGrpSpPr>
          <p:cNvPr id="4" name="Group 4"/>
          <p:cNvGrpSpPr/>
          <p:nvPr/>
        </p:nvGrpSpPr>
        <p:grpSpPr>
          <a:xfrm>
            <a:off x="1172704" y="3070938"/>
            <a:ext cx="7348867" cy="894862"/>
            <a:chOff x="0" y="0"/>
            <a:chExt cx="2612961" cy="318177"/>
          </a:xfrm>
        </p:grpSpPr>
        <p:sp>
          <p:nvSpPr>
            <p:cNvPr id="5" name="Freeform 5"/>
            <p:cNvSpPr/>
            <p:nvPr/>
          </p:nvSpPr>
          <p:spPr>
            <a:xfrm>
              <a:off x="0" y="0"/>
              <a:ext cx="2612961" cy="318177"/>
            </a:xfrm>
            <a:custGeom>
              <a:avLst/>
              <a:gdLst/>
              <a:ahLst/>
              <a:cxnLst/>
              <a:rect l="l" t="t" r="r" b="b"/>
              <a:pathLst>
                <a:path w="2612961" h="318177">
                  <a:moveTo>
                    <a:pt x="0" y="0"/>
                  </a:moveTo>
                  <a:lnTo>
                    <a:pt x="2612961" y="0"/>
                  </a:lnTo>
                  <a:lnTo>
                    <a:pt x="2612961" y="318177"/>
                  </a:lnTo>
                  <a:lnTo>
                    <a:pt x="0" y="318177"/>
                  </a:lnTo>
                  <a:close/>
                </a:path>
              </a:pathLst>
            </a:custGeom>
            <a:solidFill>
              <a:srgbClr val="FFFEF7"/>
            </a:solidFill>
            <a:ln cap="sq">
              <a:noFill/>
              <a:prstDash val="solid"/>
              <a:miter/>
            </a:ln>
          </p:spPr>
          <p:txBody>
            <a:bodyPr/>
            <a:lstStyle/>
            <a:p>
              <a:endParaRPr lang="es-PE"/>
            </a:p>
          </p:txBody>
        </p:sp>
        <p:sp>
          <p:nvSpPr>
            <p:cNvPr id="6" name="TextBox 6"/>
            <p:cNvSpPr txBox="1"/>
            <p:nvPr/>
          </p:nvSpPr>
          <p:spPr>
            <a:xfrm>
              <a:off x="0" y="-38100"/>
              <a:ext cx="2612961" cy="35627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214815" y="617904"/>
            <a:ext cx="11858370"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CAPITULO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sp>
        <p:nvSpPr>
          <p:cNvPr id="8" name="TextBox 8"/>
          <p:cNvSpPr txBox="1"/>
          <p:nvPr/>
        </p:nvSpPr>
        <p:spPr>
          <a:xfrm>
            <a:off x="1354059" y="3190836"/>
            <a:ext cx="6994325"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59. Contratos estandarizados</a:t>
            </a:r>
          </a:p>
        </p:txBody>
      </p:sp>
      <p:sp>
        <p:nvSpPr>
          <p:cNvPr id="9" name="TextBox 9"/>
          <p:cNvSpPr txBox="1"/>
          <p:nvPr/>
        </p:nvSpPr>
        <p:spPr>
          <a:xfrm>
            <a:off x="1172704" y="9557356"/>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10" name="TextBox 10"/>
          <p:cNvSpPr txBox="1"/>
          <p:nvPr/>
        </p:nvSpPr>
        <p:spPr>
          <a:xfrm>
            <a:off x="1180872" y="4184875"/>
            <a:ext cx="7340699" cy="5172456"/>
          </a:xfrm>
          <a:prstGeom prst="rect">
            <a:avLst/>
          </a:prstGeom>
        </p:spPr>
        <p:txBody>
          <a:bodyPr lIns="0" tIns="0" rIns="0" bIns="0" rtlCol="0" anchor="t">
            <a:spAutoFit/>
          </a:bodyPr>
          <a:lstStyle/>
          <a:p>
            <a:pPr algn="just">
              <a:lnSpc>
                <a:spcPts val="3192"/>
              </a:lnSpc>
            </a:pPr>
            <a:r>
              <a:rPr lang="en-US" sz="2100">
                <a:solidFill>
                  <a:srgbClr val="F5F3F3"/>
                </a:solidFill>
                <a:latin typeface="TT Ramillas"/>
                <a:ea typeface="TT Ramillas"/>
                <a:cs typeface="TT Ramillas"/>
                <a:sym typeface="TT Ramillas"/>
              </a:rPr>
              <a:t>59.1. Los contratos estandarizados de ingeniería y construcción de uso internacional son modelos contractuales creados por organizaciones internacionales del sector de construcción, reconocidos como tales por la DGA mediante resolución directoral. </a:t>
            </a:r>
          </a:p>
          <a:p>
            <a:pPr marL="0" lvl="0" indent="0" algn="just">
              <a:lnSpc>
                <a:spcPts val="3192"/>
              </a:lnSpc>
              <a:spcBef>
                <a:spcPct val="0"/>
              </a:spcBef>
            </a:pPr>
            <a:r>
              <a:rPr lang="en-US" sz="2100">
                <a:solidFill>
                  <a:srgbClr val="F5F3F3"/>
                </a:solidFill>
                <a:latin typeface="TT Ramillas"/>
                <a:ea typeface="TT Ramillas"/>
                <a:cs typeface="TT Ramillas"/>
                <a:sym typeface="TT Ramillas"/>
              </a:rPr>
              <a:t>59.2. Para el caso de consultoría de obras, ejecución de obras y gestión de instalaciones, las entidades contratantes pueden utilizar contratos estandarizados de ingeniería y construcción de uso internacional, siempre que así lo determine la estrategia de contratación. La ejecución de estos contratos se somete a control gubernamental simultáneo y posterior a cargo de la Contraloría General de la República y demás órganos del Sistema Nacional de Control. </a:t>
            </a:r>
          </a:p>
        </p:txBody>
      </p:sp>
      <p:sp>
        <p:nvSpPr>
          <p:cNvPr id="11" name="TextBox 11"/>
          <p:cNvSpPr txBox="1"/>
          <p:nvPr/>
        </p:nvSpPr>
        <p:spPr>
          <a:xfrm>
            <a:off x="9910433" y="3013788"/>
            <a:ext cx="7348867" cy="4772406"/>
          </a:xfrm>
          <a:prstGeom prst="rect">
            <a:avLst/>
          </a:prstGeom>
        </p:spPr>
        <p:txBody>
          <a:bodyPr lIns="0" tIns="0" rIns="0" bIns="0" rtlCol="0" anchor="t">
            <a:spAutoFit/>
          </a:bodyPr>
          <a:lstStyle/>
          <a:p>
            <a:pPr algn="just">
              <a:lnSpc>
                <a:spcPts val="3192"/>
              </a:lnSpc>
            </a:pPr>
            <a:r>
              <a:rPr lang="en-US" sz="2100">
                <a:solidFill>
                  <a:srgbClr val="F5F3F3"/>
                </a:solidFill>
                <a:latin typeface="TT Ramillas"/>
                <a:ea typeface="TT Ramillas"/>
                <a:cs typeface="TT Ramillas"/>
                <a:sym typeface="TT Ramillas"/>
              </a:rPr>
              <a:t>59.3. La ejecución contractual de los contratos estandarizados de ingeniería y construcción de uso internacional se rigen por lo dispuesto en los propios contratos y conforme a las disposiciones de la ley y su reglamento.</a:t>
            </a:r>
          </a:p>
          <a:p>
            <a:pPr marL="0" lvl="0" indent="0" algn="just">
              <a:lnSpc>
                <a:spcPts val="3192"/>
              </a:lnSpc>
              <a:spcBef>
                <a:spcPct val="0"/>
              </a:spcBef>
            </a:pPr>
            <a:r>
              <a:rPr lang="en-US" sz="2100">
                <a:solidFill>
                  <a:srgbClr val="F5F3F3"/>
                </a:solidFill>
                <a:latin typeface="TT Ramillas"/>
                <a:ea typeface="TT Ramillas"/>
                <a:cs typeface="TT Ramillas"/>
                <a:sym typeface="TT Ramillas"/>
              </a:rPr>
              <a:t>59.4. Cuando los contratos estandarizados de ingeniería y construcción de uso internacional establezcan que el incumplimiento del plazo para presentar reclamaciones sobre el plazo y el monto del contrato es sancionado con la pérdida del derecho a modificarlos o con el no reconocimiento de la reclamación, el referido plazo es considerado como uno de caducidad.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4C69"/>
        </a:solidFill>
        <a:effectLst/>
      </p:bgPr>
    </p:bg>
    <p:spTree>
      <p:nvGrpSpPr>
        <p:cNvPr id="1" name=""/>
        <p:cNvGrpSpPr/>
        <p:nvPr/>
      </p:nvGrpSpPr>
      <p:grpSpPr>
        <a:xfrm>
          <a:off x="0" y="0"/>
          <a:ext cx="0" cy="0"/>
          <a:chOff x="0" y="0"/>
          <a:chExt cx="0" cy="0"/>
        </a:xfrm>
      </p:grpSpPr>
      <p:sp>
        <p:nvSpPr>
          <p:cNvPr id="2" name="Freeform 2"/>
          <p:cNvSpPr/>
          <p:nvPr/>
        </p:nvSpPr>
        <p:spPr>
          <a:xfrm>
            <a:off x="14144369" y="8469828"/>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3" name="Freeform 3"/>
          <p:cNvSpPr/>
          <p:nvPr/>
        </p:nvSpPr>
        <p:spPr>
          <a:xfrm rot="-10800000">
            <a:off x="848639" y="-35485"/>
            <a:ext cx="3607289" cy="1817172"/>
          </a:xfrm>
          <a:custGeom>
            <a:avLst/>
            <a:gdLst/>
            <a:ahLst/>
            <a:cxnLst/>
            <a:rect l="l" t="t" r="r" b="b"/>
            <a:pathLst>
              <a:path w="3607289" h="1817172">
                <a:moveTo>
                  <a:pt x="0" y="0"/>
                </a:moveTo>
                <a:lnTo>
                  <a:pt x="3607289" y="0"/>
                </a:lnTo>
                <a:lnTo>
                  <a:pt x="3607289" y="1817172"/>
                </a:lnTo>
                <a:lnTo>
                  <a:pt x="0" y="1817172"/>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4" name="TextBox 4"/>
          <p:cNvSpPr txBox="1"/>
          <p:nvPr/>
        </p:nvSpPr>
        <p:spPr>
          <a:xfrm>
            <a:off x="1172704" y="9393753"/>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FFFFFF"/>
                </a:solidFill>
                <a:latin typeface="TT Ramillas"/>
                <a:ea typeface="TT Ramillas"/>
                <a:cs typeface="TT Ramillas"/>
                <a:sym typeface="TT Ramillas"/>
              </a:rPr>
              <a:t>*Ley N° 32069</a:t>
            </a:r>
          </a:p>
        </p:txBody>
      </p:sp>
      <p:sp>
        <p:nvSpPr>
          <p:cNvPr id="5" name="TextBox 5"/>
          <p:cNvSpPr txBox="1"/>
          <p:nvPr/>
        </p:nvSpPr>
        <p:spPr>
          <a:xfrm>
            <a:off x="3214815" y="617904"/>
            <a:ext cx="11858370" cy="2175167"/>
          </a:xfrm>
          <a:prstGeom prst="rect">
            <a:avLst/>
          </a:prstGeom>
        </p:spPr>
        <p:txBody>
          <a:bodyPr lIns="0" tIns="0" rIns="0" bIns="0" rtlCol="0" anchor="t">
            <a:spAutoFit/>
          </a:bodyPr>
          <a:lstStyle/>
          <a:p>
            <a:pPr algn="ctr">
              <a:lnSpc>
                <a:spcPts val="8834"/>
              </a:lnSpc>
            </a:pPr>
            <a:r>
              <a:rPr lang="en-US" sz="6009">
                <a:solidFill>
                  <a:srgbClr val="FFFFFF"/>
                </a:solidFill>
                <a:latin typeface="TT Ramillas"/>
                <a:ea typeface="TT Ramillas"/>
                <a:cs typeface="TT Ramillas"/>
                <a:sym typeface="TT Ramillas"/>
              </a:rPr>
              <a:t>CAPITULO III </a:t>
            </a:r>
          </a:p>
          <a:p>
            <a:pPr marL="0" lvl="0" indent="0" algn="ctr">
              <a:lnSpc>
                <a:spcPts val="8834"/>
              </a:lnSpc>
              <a:spcBef>
                <a:spcPct val="0"/>
              </a:spcBef>
            </a:pPr>
            <a:r>
              <a:rPr lang="en-US" sz="6009">
                <a:solidFill>
                  <a:srgbClr val="FFFFFF"/>
                </a:solidFill>
                <a:latin typeface="TT Ramillas"/>
                <a:ea typeface="TT Ramillas"/>
                <a:cs typeface="TT Ramillas"/>
                <a:sym typeface="TT Ramillas"/>
              </a:rPr>
              <a:t>EJECUCIÓN CONTRACTUAL*</a:t>
            </a:r>
          </a:p>
        </p:txBody>
      </p:sp>
      <p:grpSp>
        <p:nvGrpSpPr>
          <p:cNvPr id="6" name="Group 6"/>
          <p:cNvGrpSpPr/>
          <p:nvPr/>
        </p:nvGrpSpPr>
        <p:grpSpPr>
          <a:xfrm>
            <a:off x="1172704" y="3070938"/>
            <a:ext cx="7348867" cy="1270265"/>
            <a:chOff x="0" y="0"/>
            <a:chExt cx="2612961" cy="451655"/>
          </a:xfrm>
        </p:grpSpPr>
        <p:sp>
          <p:nvSpPr>
            <p:cNvPr id="7" name="Freeform 7"/>
            <p:cNvSpPr/>
            <p:nvPr/>
          </p:nvSpPr>
          <p:spPr>
            <a:xfrm>
              <a:off x="0" y="0"/>
              <a:ext cx="2612961" cy="451655"/>
            </a:xfrm>
            <a:custGeom>
              <a:avLst/>
              <a:gdLst/>
              <a:ahLst/>
              <a:cxnLst/>
              <a:rect l="l" t="t" r="r" b="b"/>
              <a:pathLst>
                <a:path w="2612961" h="451655">
                  <a:moveTo>
                    <a:pt x="0" y="0"/>
                  </a:moveTo>
                  <a:lnTo>
                    <a:pt x="2612961" y="0"/>
                  </a:lnTo>
                  <a:lnTo>
                    <a:pt x="2612961" y="451655"/>
                  </a:lnTo>
                  <a:lnTo>
                    <a:pt x="0" y="451655"/>
                  </a:lnTo>
                  <a:close/>
                </a:path>
              </a:pathLst>
            </a:custGeom>
            <a:solidFill>
              <a:srgbClr val="FFFEF7"/>
            </a:solidFill>
            <a:ln cap="sq">
              <a:noFill/>
              <a:prstDash val="solid"/>
              <a:miter/>
            </a:ln>
          </p:spPr>
          <p:txBody>
            <a:bodyPr/>
            <a:lstStyle/>
            <a:p>
              <a:endParaRPr lang="es-PE"/>
            </a:p>
          </p:txBody>
        </p:sp>
        <p:sp>
          <p:nvSpPr>
            <p:cNvPr id="8" name="TextBox 8"/>
            <p:cNvSpPr txBox="1"/>
            <p:nvPr/>
          </p:nvSpPr>
          <p:spPr>
            <a:xfrm>
              <a:off x="0" y="-38100"/>
              <a:ext cx="2612961" cy="48975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49975" y="3083262"/>
            <a:ext cx="6994325" cy="115036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Artículo 60. Cláusulas obligatorias en contratos</a:t>
            </a:r>
          </a:p>
        </p:txBody>
      </p:sp>
      <p:sp>
        <p:nvSpPr>
          <p:cNvPr id="10" name="TextBox 10"/>
          <p:cNvSpPr txBox="1"/>
          <p:nvPr/>
        </p:nvSpPr>
        <p:spPr>
          <a:xfrm>
            <a:off x="1172704" y="4572461"/>
            <a:ext cx="7348867" cy="1171956"/>
          </a:xfrm>
          <a:prstGeom prst="rect">
            <a:avLst/>
          </a:prstGeom>
        </p:spPr>
        <p:txBody>
          <a:bodyPr lIns="0" tIns="0" rIns="0" bIns="0" rtlCol="0" anchor="t">
            <a:spAutoFit/>
          </a:bodyPr>
          <a:lstStyle/>
          <a:p>
            <a:pPr marL="0" lvl="0" indent="0" algn="just">
              <a:lnSpc>
                <a:spcPts val="3192"/>
              </a:lnSpc>
              <a:spcBef>
                <a:spcPct val="0"/>
              </a:spcBef>
            </a:pPr>
            <a:r>
              <a:rPr lang="en-US" sz="2100">
                <a:solidFill>
                  <a:srgbClr val="F5F3F3"/>
                </a:solidFill>
                <a:latin typeface="TT Ramillas"/>
                <a:ea typeface="TT Ramillas"/>
                <a:cs typeface="TT Ramillas"/>
                <a:sym typeface="TT Ramillas"/>
              </a:rPr>
              <a:t>Los contratos regulados por la presente ley incluyen obligatoriamente, y bajo responsabilidad, como mínimo, las siguientes cláusulas:</a:t>
            </a:r>
          </a:p>
        </p:txBody>
      </p:sp>
      <p:grpSp>
        <p:nvGrpSpPr>
          <p:cNvPr id="11" name="Group 11"/>
          <p:cNvGrpSpPr/>
          <p:nvPr/>
        </p:nvGrpSpPr>
        <p:grpSpPr>
          <a:xfrm>
            <a:off x="1920488" y="6144467"/>
            <a:ext cx="935487" cy="93548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7"/>
            </a:solidFill>
          </p:spPr>
          <p:txBody>
            <a:bodyPr/>
            <a:lstStyle/>
            <a:p>
              <a:endParaRPr lang="es-PE"/>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920488" y="7534341"/>
            <a:ext cx="935487" cy="9354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7"/>
            </a:solidFill>
          </p:spPr>
          <p:txBody>
            <a:bodyPr/>
            <a:lstStyle/>
            <a:p>
              <a:endParaRPr lang="es-PE"/>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1165202" y="3238327"/>
            <a:ext cx="935487" cy="93548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7"/>
            </a:solidFill>
          </p:spPr>
          <p:txBody>
            <a:bodyPr/>
            <a:lstStyle/>
            <a:p>
              <a:endParaRPr lang="es-PE"/>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165202" y="5386334"/>
            <a:ext cx="935487" cy="93548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7"/>
            </a:solidFill>
          </p:spPr>
          <p:txBody>
            <a:bodyPr/>
            <a:lstStyle/>
            <a:p>
              <a:endParaRPr lang="es-PE"/>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165202" y="7534341"/>
            <a:ext cx="935487" cy="93548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7"/>
            </a:solidFill>
          </p:spPr>
          <p:txBody>
            <a:bodyPr/>
            <a:lstStyle/>
            <a:p>
              <a:endParaRPr lang="es-PE"/>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265550" y="6284677"/>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1</a:t>
            </a:r>
          </a:p>
        </p:txBody>
      </p:sp>
      <p:sp>
        <p:nvSpPr>
          <p:cNvPr id="27" name="TextBox 27"/>
          <p:cNvSpPr txBox="1"/>
          <p:nvPr/>
        </p:nvSpPr>
        <p:spPr>
          <a:xfrm>
            <a:off x="2265550" y="7674551"/>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2</a:t>
            </a:r>
          </a:p>
        </p:txBody>
      </p:sp>
      <p:sp>
        <p:nvSpPr>
          <p:cNvPr id="28" name="TextBox 28"/>
          <p:cNvSpPr txBox="1"/>
          <p:nvPr/>
        </p:nvSpPr>
        <p:spPr>
          <a:xfrm>
            <a:off x="11510265" y="3378537"/>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3</a:t>
            </a:r>
          </a:p>
        </p:txBody>
      </p:sp>
      <p:sp>
        <p:nvSpPr>
          <p:cNvPr id="29" name="TextBox 29"/>
          <p:cNvSpPr txBox="1"/>
          <p:nvPr/>
        </p:nvSpPr>
        <p:spPr>
          <a:xfrm>
            <a:off x="11510265" y="5526544"/>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4</a:t>
            </a:r>
          </a:p>
        </p:txBody>
      </p:sp>
      <p:sp>
        <p:nvSpPr>
          <p:cNvPr id="30" name="TextBox 30"/>
          <p:cNvSpPr txBox="1"/>
          <p:nvPr/>
        </p:nvSpPr>
        <p:spPr>
          <a:xfrm>
            <a:off x="11510265" y="7674551"/>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000000"/>
                </a:solidFill>
                <a:latin typeface="TT Ramillas Bold"/>
                <a:ea typeface="TT Ramillas Bold"/>
                <a:cs typeface="TT Ramillas Bold"/>
                <a:sym typeface="TT Ramillas Bold"/>
              </a:rPr>
              <a:t>5</a:t>
            </a:r>
          </a:p>
        </p:txBody>
      </p:sp>
      <p:sp>
        <p:nvSpPr>
          <p:cNvPr id="31" name="TextBox 31"/>
          <p:cNvSpPr txBox="1"/>
          <p:nvPr/>
        </p:nvSpPr>
        <p:spPr>
          <a:xfrm>
            <a:off x="3214815" y="6397708"/>
            <a:ext cx="1292304" cy="371856"/>
          </a:xfrm>
          <a:prstGeom prst="rect">
            <a:avLst/>
          </a:prstGeom>
        </p:spPr>
        <p:txBody>
          <a:bodyPr lIns="0" tIns="0" rIns="0" bIns="0" rtlCol="0" anchor="t">
            <a:spAutoFit/>
          </a:bodyPr>
          <a:lstStyle/>
          <a:p>
            <a:pPr marL="0" lvl="0" indent="0" algn="just">
              <a:lnSpc>
                <a:spcPts val="3192"/>
              </a:lnSpc>
              <a:spcBef>
                <a:spcPct val="0"/>
              </a:spcBef>
            </a:pPr>
            <a:r>
              <a:rPr lang="en-US" sz="2100">
                <a:solidFill>
                  <a:srgbClr val="F5F3F3"/>
                </a:solidFill>
                <a:latin typeface="TT Ramillas"/>
                <a:ea typeface="TT Ramillas"/>
                <a:cs typeface="TT Ramillas"/>
                <a:sym typeface="TT Ramillas"/>
              </a:rPr>
              <a:t>Garantías</a:t>
            </a:r>
          </a:p>
        </p:txBody>
      </p:sp>
      <p:sp>
        <p:nvSpPr>
          <p:cNvPr id="32" name="TextBox 32"/>
          <p:cNvSpPr txBox="1"/>
          <p:nvPr/>
        </p:nvSpPr>
        <p:spPr>
          <a:xfrm>
            <a:off x="3214815" y="7551489"/>
            <a:ext cx="4058953" cy="824992"/>
          </a:xfrm>
          <a:prstGeom prst="rect">
            <a:avLst/>
          </a:prstGeom>
        </p:spPr>
        <p:txBody>
          <a:bodyPr lIns="0" tIns="0" rIns="0" bIns="0" rtlCol="0" anchor="t">
            <a:spAutoFit/>
          </a:bodyPr>
          <a:lstStyle/>
          <a:p>
            <a:pPr marL="0" lvl="0" indent="0" algn="l">
              <a:lnSpc>
                <a:spcPts val="3343"/>
              </a:lnSpc>
              <a:spcBef>
                <a:spcPct val="0"/>
              </a:spcBef>
            </a:pPr>
            <a:r>
              <a:rPr lang="en-US" sz="2199">
                <a:solidFill>
                  <a:srgbClr val="F5F3F3"/>
                </a:solidFill>
                <a:latin typeface="TT Ramillas"/>
                <a:ea typeface="TT Ramillas"/>
                <a:cs typeface="TT Ramillas"/>
                <a:sym typeface="TT Ramillas"/>
              </a:rPr>
              <a:t>Cláusula anticorrupción y antisoborno</a:t>
            </a:r>
          </a:p>
        </p:txBody>
      </p:sp>
      <p:sp>
        <p:nvSpPr>
          <p:cNvPr id="33" name="TextBox 33"/>
          <p:cNvSpPr txBox="1"/>
          <p:nvPr/>
        </p:nvSpPr>
        <p:spPr>
          <a:xfrm>
            <a:off x="12429660" y="3291542"/>
            <a:ext cx="1714710" cy="771906"/>
          </a:xfrm>
          <a:prstGeom prst="rect">
            <a:avLst/>
          </a:prstGeom>
        </p:spPr>
        <p:txBody>
          <a:bodyPr lIns="0" tIns="0" rIns="0" bIns="0" rtlCol="0" anchor="t">
            <a:spAutoFit/>
          </a:bodyPr>
          <a:lstStyle/>
          <a:p>
            <a:pPr marL="0" lvl="0" indent="0" algn="l">
              <a:lnSpc>
                <a:spcPts val="3192"/>
              </a:lnSpc>
              <a:spcBef>
                <a:spcPct val="0"/>
              </a:spcBef>
            </a:pPr>
            <a:r>
              <a:rPr lang="en-US" sz="2100">
                <a:solidFill>
                  <a:srgbClr val="F5F3F3"/>
                </a:solidFill>
                <a:latin typeface="TT Ramillas"/>
                <a:ea typeface="TT Ramillas"/>
                <a:cs typeface="TT Ramillas"/>
                <a:sym typeface="TT Ramillas"/>
              </a:rPr>
              <a:t>Solución de controversias</a:t>
            </a:r>
          </a:p>
        </p:txBody>
      </p:sp>
      <p:sp>
        <p:nvSpPr>
          <p:cNvPr id="34" name="TextBox 34"/>
          <p:cNvSpPr txBox="1"/>
          <p:nvPr/>
        </p:nvSpPr>
        <p:spPr>
          <a:xfrm>
            <a:off x="12429660" y="5439550"/>
            <a:ext cx="3173929" cy="771906"/>
          </a:xfrm>
          <a:prstGeom prst="rect">
            <a:avLst/>
          </a:prstGeom>
        </p:spPr>
        <p:txBody>
          <a:bodyPr lIns="0" tIns="0" rIns="0" bIns="0" rtlCol="0" anchor="t">
            <a:spAutoFit/>
          </a:bodyPr>
          <a:lstStyle/>
          <a:p>
            <a:pPr marL="0" lvl="0" indent="0" algn="l">
              <a:lnSpc>
                <a:spcPts val="3192"/>
              </a:lnSpc>
              <a:spcBef>
                <a:spcPct val="0"/>
              </a:spcBef>
            </a:pPr>
            <a:r>
              <a:rPr lang="en-US" sz="2100">
                <a:solidFill>
                  <a:srgbClr val="F5F3F3"/>
                </a:solidFill>
                <a:latin typeface="TT Ramillas"/>
                <a:ea typeface="TT Ramillas"/>
                <a:cs typeface="TT Ramillas"/>
                <a:sym typeface="TT Ramillas"/>
              </a:rPr>
              <a:t>Resolución de contrato por incumplimiento</a:t>
            </a:r>
          </a:p>
        </p:txBody>
      </p:sp>
      <p:sp>
        <p:nvSpPr>
          <p:cNvPr id="35" name="TextBox 35"/>
          <p:cNvSpPr txBox="1"/>
          <p:nvPr/>
        </p:nvSpPr>
        <p:spPr>
          <a:xfrm>
            <a:off x="12429660" y="7787582"/>
            <a:ext cx="3173929" cy="371856"/>
          </a:xfrm>
          <a:prstGeom prst="rect">
            <a:avLst/>
          </a:prstGeom>
        </p:spPr>
        <p:txBody>
          <a:bodyPr lIns="0" tIns="0" rIns="0" bIns="0" rtlCol="0" anchor="t">
            <a:spAutoFit/>
          </a:bodyPr>
          <a:lstStyle/>
          <a:p>
            <a:pPr marL="0" lvl="0" indent="0" algn="l">
              <a:lnSpc>
                <a:spcPts val="3192"/>
              </a:lnSpc>
              <a:spcBef>
                <a:spcPct val="0"/>
              </a:spcBef>
            </a:pPr>
            <a:r>
              <a:rPr lang="en-US" sz="2100">
                <a:solidFill>
                  <a:srgbClr val="F5F3F3"/>
                </a:solidFill>
                <a:latin typeface="TT Ramillas"/>
                <a:ea typeface="TT Ramillas"/>
                <a:cs typeface="TT Ramillas"/>
                <a:sym typeface="TT Ramillas"/>
              </a:rPr>
              <a:t>Gestión de riesgos</a:t>
            </a:r>
          </a:p>
        </p:txBody>
      </p:sp>
      <p:sp>
        <p:nvSpPr>
          <p:cNvPr id="36" name="Freeform 36"/>
          <p:cNvSpPr/>
          <p:nvPr/>
        </p:nvSpPr>
        <p:spPr>
          <a:xfrm>
            <a:off x="7273768" y="6769564"/>
            <a:ext cx="3225467" cy="3451375"/>
          </a:xfrm>
          <a:custGeom>
            <a:avLst/>
            <a:gdLst/>
            <a:ahLst/>
            <a:cxnLst/>
            <a:rect l="l" t="t" r="r" b="b"/>
            <a:pathLst>
              <a:path w="3225467" h="3451375">
                <a:moveTo>
                  <a:pt x="0" y="0"/>
                </a:moveTo>
                <a:lnTo>
                  <a:pt x="3225467" y="0"/>
                </a:lnTo>
                <a:lnTo>
                  <a:pt x="3225467" y="3451375"/>
                </a:lnTo>
                <a:lnTo>
                  <a:pt x="0" y="3451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119536" y="2269652"/>
            <a:ext cx="12101118" cy="243690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61. Garantías</a:t>
            </a:r>
          </a:p>
          <a:p>
            <a:pPr algn="just">
              <a:lnSpc>
                <a:spcPts val="3232"/>
              </a:lnSpc>
            </a:pPr>
            <a:r>
              <a:rPr lang="en-US" sz="2309">
                <a:solidFill>
                  <a:srgbClr val="000000"/>
                </a:solidFill>
                <a:latin typeface="TT Ramillas"/>
                <a:ea typeface="TT Ramillas"/>
                <a:cs typeface="TT Ramillas"/>
                <a:sym typeface="TT Ramillas"/>
              </a:rPr>
              <a:t>61.1. El cumplimiento de las obligaciones de los contratistas debe ser garantizado a través de los mecanismos establecidos en la presente ley, a fin de cubrir el adelanto de pago, y el fiel cumplimiento del contrato, así como el fiel cumplimiento de las prestaciones accesorias. </a:t>
            </a:r>
          </a:p>
          <a:p>
            <a:pPr algn="just">
              <a:lnSpc>
                <a:spcPts val="3232"/>
              </a:lnSpc>
            </a:pPr>
            <a:r>
              <a:rPr lang="en-US" sz="2309">
                <a:solidFill>
                  <a:srgbClr val="000000"/>
                </a:solidFill>
                <a:latin typeface="TT Ramillas"/>
                <a:ea typeface="TT Ramillas"/>
                <a:cs typeface="TT Ramillas"/>
                <a:sym typeface="TT Ramillas"/>
              </a:rPr>
              <a:t>61.2. Los mecanismos de garantía son los siguientes:</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535398"/>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grpSp>
        <p:nvGrpSpPr>
          <p:cNvPr id="10" name="Group 10"/>
          <p:cNvGrpSpPr/>
          <p:nvPr/>
        </p:nvGrpSpPr>
        <p:grpSpPr>
          <a:xfrm>
            <a:off x="3353570" y="5396831"/>
            <a:ext cx="935487" cy="9354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4C69"/>
            </a:solidFill>
          </p:spPr>
          <p:txBody>
            <a:bodyPr/>
            <a:lstStyle/>
            <a:p>
              <a:endParaRPr lang="es-PE"/>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353570" y="7504214"/>
            <a:ext cx="935487" cy="9354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4C69"/>
            </a:solidFill>
          </p:spPr>
          <p:txBody>
            <a:bodyPr/>
            <a:lstStyle/>
            <a:p>
              <a:endParaRPr lang="es-PE"/>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891517" y="5396831"/>
            <a:ext cx="935487" cy="9354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4C69"/>
            </a:solidFill>
          </p:spPr>
          <p:txBody>
            <a:bodyPr/>
            <a:lstStyle/>
            <a:p>
              <a:endParaRPr lang="es-PE"/>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91517" y="7275107"/>
            <a:ext cx="935487" cy="93548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4C69"/>
            </a:solidFill>
          </p:spPr>
          <p:txBody>
            <a:bodyPr/>
            <a:lstStyle/>
            <a:p>
              <a:endParaRPr lang="es-PE"/>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698632" y="5537040"/>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FFFFFF"/>
                </a:solidFill>
                <a:latin typeface="TT Ramillas Bold"/>
                <a:ea typeface="TT Ramillas Bold"/>
                <a:cs typeface="TT Ramillas Bold"/>
                <a:sym typeface="TT Ramillas Bold"/>
              </a:rPr>
              <a:t>a</a:t>
            </a:r>
          </a:p>
        </p:txBody>
      </p:sp>
      <p:sp>
        <p:nvSpPr>
          <p:cNvPr id="23" name="TextBox 23"/>
          <p:cNvSpPr txBox="1"/>
          <p:nvPr/>
        </p:nvSpPr>
        <p:spPr>
          <a:xfrm>
            <a:off x="3698632" y="7647600"/>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FFFFFF"/>
                </a:solidFill>
                <a:latin typeface="TT Ramillas Bold"/>
                <a:ea typeface="TT Ramillas Bold"/>
                <a:cs typeface="TT Ramillas Bold"/>
                <a:sym typeface="TT Ramillas Bold"/>
              </a:rPr>
              <a:t>b</a:t>
            </a:r>
          </a:p>
        </p:txBody>
      </p:sp>
      <p:sp>
        <p:nvSpPr>
          <p:cNvPr id="24" name="TextBox 24"/>
          <p:cNvSpPr txBox="1"/>
          <p:nvPr/>
        </p:nvSpPr>
        <p:spPr>
          <a:xfrm>
            <a:off x="11236579" y="5537040"/>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FFFFFF"/>
                </a:solidFill>
                <a:latin typeface="TT Ramillas Bold"/>
                <a:ea typeface="TT Ramillas Bold"/>
                <a:cs typeface="TT Ramillas Bold"/>
                <a:sym typeface="TT Ramillas Bold"/>
              </a:rPr>
              <a:t>c</a:t>
            </a:r>
          </a:p>
        </p:txBody>
      </p:sp>
      <p:sp>
        <p:nvSpPr>
          <p:cNvPr id="25" name="TextBox 25"/>
          <p:cNvSpPr txBox="1"/>
          <p:nvPr/>
        </p:nvSpPr>
        <p:spPr>
          <a:xfrm>
            <a:off x="11236579" y="7408964"/>
            <a:ext cx="245362" cy="559817"/>
          </a:xfrm>
          <a:prstGeom prst="rect">
            <a:avLst/>
          </a:prstGeom>
        </p:spPr>
        <p:txBody>
          <a:bodyPr lIns="0" tIns="0" rIns="0" bIns="0" rtlCol="0" anchor="t">
            <a:spAutoFit/>
          </a:bodyPr>
          <a:lstStyle/>
          <a:p>
            <a:pPr marL="0" lvl="0" indent="0" algn="ctr">
              <a:lnSpc>
                <a:spcPts val="4711"/>
              </a:lnSpc>
              <a:spcBef>
                <a:spcPct val="0"/>
              </a:spcBef>
            </a:pPr>
            <a:r>
              <a:rPr lang="en-US" sz="3099" b="1">
                <a:solidFill>
                  <a:srgbClr val="FFFFFF"/>
                </a:solidFill>
                <a:latin typeface="TT Ramillas Bold"/>
                <a:ea typeface="TT Ramillas Bold"/>
                <a:cs typeface="TT Ramillas Bold"/>
                <a:sym typeface="TT Ramillas Bold"/>
              </a:rPr>
              <a:t>d</a:t>
            </a:r>
          </a:p>
        </p:txBody>
      </p:sp>
      <p:sp>
        <p:nvSpPr>
          <p:cNvPr id="26" name="TextBox 26"/>
          <p:cNvSpPr txBox="1"/>
          <p:nvPr/>
        </p:nvSpPr>
        <p:spPr>
          <a:xfrm>
            <a:off x="4630094" y="5204428"/>
            <a:ext cx="5383771" cy="12440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El fideicomiso, constituido tanto para el adelanto de pago como para el fiel cumplimiento del contrato. </a:t>
            </a:r>
          </a:p>
        </p:txBody>
      </p:sp>
      <p:sp>
        <p:nvSpPr>
          <p:cNvPr id="27" name="TextBox 27"/>
          <p:cNvSpPr txBox="1"/>
          <p:nvPr/>
        </p:nvSpPr>
        <p:spPr>
          <a:xfrm>
            <a:off x="4630094" y="6892712"/>
            <a:ext cx="5383771" cy="20822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La carta fianza financiera, otorgada como garantía de adelanto de pago, de fiel cumplimiento del contrato y de fiel cumplimiento de las prestaciones accesorias. </a:t>
            </a:r>
          </a:p>
        </p:txBody>
      </p:sp>
      <p:sp>
        <p:nvSpPr>
          <p:cNvPr id="28" name="TextBox 28"/>
          <p:cNvSpPr txBox="1"/>
          <p:nvPr/>
        </p:nvSpPr>
        <p:spPr>
          <a:xfrm>
            <a:off x="12156615" y="4853736"/>
            <a:ext cx="5089397" cy="20822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El contrato de seguro, otorgado como garantía de adelanto de pago, de fiel cumplimiento del contrato y de fiel cumplimiento de las prestaciones accesorias. </a:t>
            </a:r>
          </a:p>
        </p:txBody>
      </p:sp>
      <p:sp>
        <p:nvSpPr>
          <p:cNvPr id="29" name="TextBox 29"/>
          <p:cNvSpPr txBox="1"/>
          <p:nvPr/>
        </p:nvSpPr>
        <p:spPr>
          <a:xfrm>
            <a:off x="12156615" y="7105438"/>
            <a:ext cx="5085783" cy="16631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La retención de pago, otorgado como garantía de fiel cumplimiento del contrato y de fiel cumplimiento de las prestaciones accesorias.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093441" y="2556257"/>
            <a:ext cx="12101118" cy="571350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61. Garantías</a:t>
            </a:r>
          </a:p>
          <a:p>
            <a:pPr algn="just">
              <a:lnSpc>
                <a:spcPts val="3232"/>
              </a:lnSpc>
            </a:pPr>
            <a:r>
              <a:rPr lang="en-US" sz="2309">
                <a:solidFill>
                  <a:srgbClr val="000000"/>
                </a:solidFill>
                <a:latin typeface="TT Ramillas"/>
                <a:ea typeface="TT Ramillas"/>
                <a:cs typeface="TT Ramillas"/>
                <a:sym typeface="TT Ramillas"/>
              </a:rPr>
              <a:t>61.3. Las entidades contratantes aceptan el fideicomiso a propuesta del proveedor. En el caso de la retención de pago a propuesta del proveedor de acuerdo con la cuantía de la contratación establecida en el reglamento. En el caso de las micro y pequeñas empresas estas pueden otorgar como garantía de fiel cumplimiento la retención de pago por parte de la entidad contratante.</a:t>
            </a:r>
          </a:p>
          <a:p>
            <a:pPr algn="just">
              <a:lnSpc>
                <a:spcPts val="3232"/>
              </a:lnSpc>
            </a:pPr>
            <a:r>
              <a:rPr lang="en-US" sz="2309">
                <a:solidFill>
                  <a:srgbClr val="000000"/>
                </a:solidFill>
                <a:latin typeface="TT Ramillas"/>
                <a:ea typeface="TT Ramillas"/>
                <a:cs typeface="TT Ramillas"/>
                <a:sym typeface="TT Ramillas"/>
              </a:rPr>
              <a:t>61.4. En el caso de las garantías financieras, estas deben ser incondicionales, solidarias, irrevocables y de realización automática en el país, al solo requerimiento de la respectiva entidad contratante bajo responsabilidad de las empresas que las emiten. </a:t>
            </a:r>
          </a:p>
          <a:p>
            <a:pPr algn="just">
              <a:lnSpc>
                <a:spcPts val="3232"/>
              </a:lnSpc>
            </a:pPr>
            <a:r>
              <a:rPr lang="en-US" sz="2309">
                <a:solidFill>
                  <a:srgbClr val="000000"/>
                </a:solidFill>
                <a:latin typeface="TT Ramillas"/>
                <a:ea typeface="TT Ramillas"/>
                <a:cs typeface="TT Ramillas"/>
                <a:sym typeface="TT Ramillas"/>
              </a:rPr>
              <a:t>61.5. Las empresas que emitan garantías financieras deben encontrarse bajo la supervisión directa de la Superintendencia de Banca, Seguros y Administradoras Privadas de Fondos de Pensiones, contar con clasificación de riesgo B o superior, y deben estar autorizadas para emitir garantías o estar consideradas en la última lista de bancos extranjeros de primera categoría que periódicamente publica el Banco Central de Reserva del Perú.</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535398"/>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Box 2"/>
          <p:cNvSpPr txBox="1"/>
          <p:nvPr/>
        </p:nvSpPr>
        <p:spPr>
          <a:xfrm>
            <a:off x="3119536" y="698988"/>
            <a:ext cx="11581777" cy="1418562"/>
          </a:xfrm>
          <a:prstGeom prst="rect">
            <a:avLst/>
          </a:prstGeom>
        </p:spPr>
        <p:txBody>
          <a:bodyPr lIns="0" tIns="0" rIns="0" bIns="0" rtlCol="0" anchor="t">
            <a:spAutoFit/>
          </a:bodyPr>
          <a:lstStyle/>
          <a:p>
            <a:pPr algn="l">
              <a:lnSpc>
                <a:spcPts val="5600"/>
              </a:lnSpc>
            </a:pPr>
            <a:r>
              <a:rPr lang="en-US" sz="4913">
                <a:solidFill>
                  <a:srgbClr val="000000"/>
                </a:solidFill>
                <a:latin typeface="TT Ramillas"/>
                <a:ea typeface="TT Ramillas"/>
                <a:cs typeface="TT Ramillas"/>
                <a:sym typeface="TT Ramillas"/>
              </a:rPr>
              <a:t>CAPITULO III </a:t>
            </a:r>
          </a:p>
          <a:p>
            <a:pPr marL="0" lvl="0" indent="0" algn="l">
              <a:lnSpc>
                <a:spcPts val="5600"/>
              </a:lnSpc>
              <a:spcBef>
                <a:spcPct val="0"/>
              </a:spcBef>
            </a:pPr>
            <a:r>
              <a:rPr lang="en-US" sz="4913">
                <a:solidFill>
                  <a:srgbClr val="000000"/>
                </a:solidFill>
                <a:latin typeface="TT Ramillas"/>
                <a:ea typeface="TT Ramillas"/>
                <a:cs typeface="TT Ramillas"/>
                <a:sym typeface="TT Ramillas"/>
              </a:rPr>
              <a:t>EJECUCIÓN CONTRACTUAL*</a:t>
            </a:r>
          </a:p>
        </p:txBody>
      </p:sp>
      <p:sp>
        <p:nvSpPr>
          <p:cNvPr id="3" name="TextBox 3"/>
          <p:cNvSpPr txBox="1"/>
          <p:nvPr/>
        </p:nvSpPr>
        <p:spPr>
          <a:xfrm>
            <a:off x="3093441" y="2556257"/>
            <a:ext cx="12101118" cy="6532650"/>
          </a:xfrm>
          <a:prstGeom prst="rect">
            <a:avLst/>
          </a:prstGeom>
        </p:spPr>
        <p:txBody>
          <a:bodyPr lIns="0" tIns="0" rIns="0" bIns="0" rtlCol="0" anchor="t">
            <a:spAutoFit/>
          </a:bodyPr>
          <a:lstStyle/>
          <a:p>
            <a:pPr algn="just">
              <a:lnSpc>
                <a:spcPts val="3232"/>
              </a:lnSpc>
            </a:pPr>
            <a:r>
              <a:rPr lang="en-US" sz="2309" b="1">
                <a:solidFill>
                  <a:srgbClr val="000000"/>
                </a:solidFill>
                <a:latin typeface="TT Ramillas Bold"/>
                <a:ea typeface="TT Ramillas Bold"/>
                <a:cs typeface="TT Ramillas Bold"/>
                <a:sym typeface="TT Ramillas Bold"/>
              </a:rPr>
              <a:t>Artículo 61. Garantías</a:t>
            </a:r>
          </a:p>
          <a:p>
            <a:pPr algn="just">
              <a:lnSpc>
                <a:spcPts val="3232"/>
              </a:lnSpc>
            </a:pPr>
            <a:r>
              <a:rPr lang="en-US" sz="2309">
                <a:solidFill>
                  <a:srgbClr val="000000"/>
                </a:solidFill>
                <a:latin typeface="TT Ramillas"/>
                <a:ea typeface="TT Ramillas"/>
                <a:cs typeface="TT Ramillas"/>
                <a:sym typeface="TT Ramillas"/>
              </a:rPr>
              <a:t>61.6. En virtud de la realización automática, a primera solicitud, las empresas emisoras no pueden oponer excusión alguna a la ejecución de las garantías, debiendo limitarse a honrarlas de inmediato dentro del plazo máximo de tres días hábiles. Toda demora genera responsabilidad solidaria para el emisor de la garantía y para el postor o contratista, y ocasiona el pago de intereses legales en favor de la entidad contratante.</a:t>
            </a:r>
          </a:p>
          <a:p>
            <a:pPr algn="just">
              <a:lnSpc>
                <a:spcPts val="3232"/>
              </a:lnSpc>
            </a:pPr>
            <a:r>
              <a:rPr lang="en-US" sz="2309">
                <a:solidFill>
                  <a:srgbClr val="000000"/>
                </a:solidFill>
                <a:latin typeface="TT Ramillas"/>
                <a:ea typeface="TT Ramillas"/>
                <a:cs typeface="TT Ramillas"/>
                <a:sym typeface="TT Ramillas"/>
              </a:rPr>
              <a:t>61.7. Las entidades financieras que emitan garantías a las que se refiere la presente norma, facilitan su verificación a las entidades públicas beneficiarias y a la Contraloría General de la República. Para ello, deben implementar los mecanismos correspondientes que permitan la aplicación de la presente disposición.</a:t>
            </a:r>
          </a:p>
          <a:p>
            <a:pPr algn="just">
              <a:lnSpc>
                <a:spcPts val="3232"/>
              </a:lnSpc>
            </a:pPr>
            <a:r>
              <a:rPr lang="en-US" sz="2309">
                <a:solidFill>
                  <a:srgbClr val="000000"/>
                </a:solidFill>
                <a:latin typeface="TT Ramillas"/>
                <a:ea typeface="TT Ramillas"/>
                <a:cs typeface="TT Ramillas"/>
                <a:sym typeface="TT Ramillas"/>
              </a:rPr>
              <a:t>61.8 Las entidades contratantes pueden establecer que el proveedor tenga la facultad de optar, como mecanismo alternativo, la retención del monto total de la garantía correspondiente. La retención debe efectuarse durante la primera mitad del número total de pagos a realizarse de forma prorrateada en cada pago, con cargo a ser devuelto al finalizar el contrato.</a:t>
            </a:r>
          </a:p>
          <a:p>
            <a:pPr algn="just">
              <a:lnSpc>
                <a:spcPts val="3232"/>
              </a:lnSpc>
            </a:pPr>
            <a:r>
              <a:rPr lang="en-US" sz="2309">
                <a:solidFill>
                  <a:srgbClr val="000000"/>
                </a:solidFill>
                <a:latin typeface="TT Ramillas"/>
                <a:ea typeface="TT Ramillas"/>
                <a:cs typeface="TT Ramillas"/>
                <a:sym typeface="TT Ramillas"/>
              </a:rPr>
              <a:t>(...)</a:t>
            </a:r>
          </a:p>
        </p:txBody>
      </p:sp>
      <p:grpSp>
        <p:nvGrpSpPr>
          <p:cNvPr id="4" name="Group 4"/>
          <p:cNvGrpSpPr/>
          <p:nvPr/>
        </p:nvGrpSpPr>
        <p:grpSpPr>
          <a:xfrm>
            <a:off x="-1307930" y="-535143"/>
            <a:ext cx="3020465" cy="11934400"/>
            <a:chOff x="0" y="0"/>
            <a:chExt cx="795514" cy="3143216"/>
          </a:xfrm>
        </p:grpSpPr>
        <p:sp>
          <p:nvSpPr>
            <p:cNvPr id="5" name="Freeform 5"/>
            <p:cNvSpPr/>
            <p:nvPr/>
          </p:nvSpPr>
          <p:spPr>
            <a:xfrm>
              <a:off x="0" y="0"/>
              <a:ext cx="795514" cy="3143216"/>
            </a:xfrm>
            <a:custGeom>
              <a:avLst/>
              <a:gdLst/>
              <a:ahLst/>
              <a:cxnLst/>
              <a:rect l="l" t="t" r="r" b="b"/>
              <a:pathLst>
                <a:path w="795514" h="3143216">
                  <a:moveTo>
                    <a:pt x="0" y="0"/>
                  </a:moveTo>
                  <a:lnTo>
                    <a:pt x="795514" y="0"/>
                  </a:lnTo>
                  <a:lnTo>
                    <a:pt x="795514" y="3143216"/>
                  </a:lnTo>
                  <a:lnTo>
                    <a:pt x="0" y="3143216"/>
                  </a:lnTo>
                  <a:close/>
                </a:path>
              </a:pathLst>
            </a:custGeom>
            <a:solidFill>
              <a:srgbClr val="094C69"/>
            </a:solidFill>
          </p:spPr>
          <p:txBody>
            <a:bodyPr/>
            <a:lstStyle/>
            <a:p>
              <a:endParaRPr lang="es-PE"/>
            </a:p>
          </p:txBody>
        </p:sp>
        <p:sp>
          <p:nvSpPr>
            <p:cNvPr id="6" name="TextBox 6"/>
            <p:cNvSpPr txBox="1"/>
            <p:nvPr/>
          </p:nvSpPr>
          <p:spPr>
            <a:xfrm>
              <a:off x="0" y="-38100"/>
              <a:ext cx="795514" cy="318131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0800000">
            <a:off x="15452394" y="-293807"/>
            <a:ext cx="2339986" cy="3677778"/>
          </a:xfrm>
          <a:custGeom>
            <a:avLst/>
            <a:gdLst/>
            <a:ahLst/>
            <a:cxnLst/>
            <a:rect l="l" t="t" r="r" b="b"/>
            <a:pathLst>
              <a:path w="2339986" h="3677778">
                <a:moveTo>
                  <a:pt x="0" y="0"/>
                </a:moveTo>
                <a:lnTo>
                  <a:pt x="2339986" y="0"/>
                </a:lnTo>
                <a:lnTo>
                  <a:pt x="2339986" y="3677778"/>
                </a:lnTo>
                <a:lnTo>
                  <a:pt x="0" y="36777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PE"/>
          </a:p>
        </p:txBody>
      </p:sp>
      <p:sp>
        <p:nvSpPr>
          <p:cNvPr id="8" name="Freeform 8"/>
          <p:cNvSpPr/>
          <p:nvPr/>
        </p:nvSpPr>
        <p:spPr>
          <a:xfrm>
            <a:off x="14068362" y="-215044"/>
            <a:ext cx="2304584" cy="1760126"/>
          </a:xfrm>
          <a:custGeom>
            <a:avLst/>
            <a:gdLst/>
            <a:ahLst/>
            <a:cxnLst/>
            <a:rect l="l" t="t" r="r" b="b"/>
            <a:pathLst>
              <a:path w="2304584" h="1760126">
                <a:moveTo>
                  <a:pt x="0" y="0"/>
                </a:moveTo>
                <a:lnTo>
                  <a:pt x="2304584" y="0"/>
                </a:lnTo>
                <a:lnTo>
                  <a:pt x="2304584" y="1760126"/>
                </a:lnTo>
                <a:lnTo>
                  <a:pt x="0" y="1760126"/>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PE"/>
          </a:p>
        </p:txBody>
      </p:sp>
      <p:sp>
        <p:nvSpPr>
          <p:cNvPr id="9" name="TextBox 9"/>
          <p:cNvSpPr txBox="1"/>
          <p:nvPr/>
        </p:nvSpPr>
        <p:spPr>
          <a:xfrm>
            <a:off x="3119536" y="9535398"/>
            <a:ext cx="7636875" cy="405892"/>
          </a:xfrm>
          <a:prstGeom prst="rect">
            <a:avLst/>
          </a:prstGeom>
        </p:spPr>
        <p:txBody>
          <a:bodyPr lIns="0" tIns="0" rIns="0" bIns="0" rtlCol="0" anchor="t">
            <a:spAutoFit/>
          </a:bodyPr>
          <a:lstStyle/>
          <a:p>
            <a:pPr marL="0" lvl="0" indent="0" algn="just">
              <a:lnSpc>
                <a:spcPts val="3343"/>
              </a:lnSpc>
              <a:spcBef>
                <a:spcPct val="0"/>
              </a:spcBef>
            </a:pPr>
            <a:r>
              <a:rPr lang="en-US" sz="2199">
                <a:solidFill>
                  <a:srgbClr val="000000"/>
                </a:solidFill>
                <a:latin typeface="TT Ramillas"/>
                <a:ea typeface="TT Ramillas"/>
                <a:cs typeface="TT Ramillas"/>
                <a:sym typeface="TT Ramillas"/>
              </a:rPr>
              <a:t>*Ley N° 32069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3844</Words>
  <Application>Microsoft Office PowerPoint</Application>
  <PresentationFormat>Personalizado</PresentationFormat>
  <Paragraphs>193</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Arimo Bold Italics</vt:lpstr>
      <vt:lpstr>TT Ramillas Bold</vt:lpstr>
      <vt:lpstr>Raleway Medium</vt:lpstr>
      <vt:lpstr>TT Ramillas</vt:lpstr>
      <vt:lpstr>TT Ramillas Italics</vt:lpstr>
      <vt:lpstr>Calibri</vt:lpstr>
      <vt:lpstr>Arial</vt:lpstr>
      <vt:lpstr>TT Ramillas Bold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Etapas de Los Procedimientos de Selección – La Junta de Prevención y Resolución de Disputas: Una revisión técnica y práctica</dc:title>
  <dc:creator>Estudio Juridico Rui</dc:creator>
  <cp:lastModifiedBy>Estudio Ruiz</cp:lastModifiedBy>
  <cp:revision>1</cp:revision>
  <dcterms:created xsi:type="dcterms:W3CDTF">2006-08-16T00:00:00Z</dcterms:created>
  <dcterms:modified xsi:type="dcterms:W3CDTF">2025-01-28T21:14:04Z</dcterms:modified>
  <dc:identifier>DAGc16djNWY</dc:identifier>
</cp:coreProperties>
</file>