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547" r:id="rId6"/>
    <p:sldId id="549" r:id="rId7"/>
    <p:sldId id="548" r:id="rId8"/>
    <p:sldId id="550" r:id="rId9"/>
    <p:sldId id="551" r:id="rId10"/>
    <p:sldId id="334" r:id="rId11"/>
    <p:sldId id="553" r:id="rId12"/>
    <p:sldId id="554" r:id="rId13"/>
    <p:sldId id="555" r:id="rId14"/>
    <p:sldId id="556" r:id="rId15"/>
    <p:sldId id="557" r:id="rId16"/>
    <p:sldId id="558" r:id="rId17"/>
    <p:sldId id="559" r:id="rId18"/>
    <p:sldId id="560" r:id="rId19"/>
    <p:sldId id="561" r:id="rId20"/>
    <p:sldId id="562" r:id="rId21"/>
    <p:sldId id="563" r:id="rId22"/>
    <p:sldId id="564" r:id="rId23"/>
    <p:sldId id="566" r:id="rId24"/>
    <p:sldId id="567" r:id="rId25"/>
    <p:sldId id="568" r:id="rId26"/>
    <p:sldId id="569" r:id="rId27"/>
    <p:sldId id="552" r:id="rId28"/>
    <p:sldId id="565" r:id="rId29"/>
    <p:sldId id="368" r:id="rId30"/>
    <p:sldId id="597" r:id="rId31"/>
    <p:sldId id="596" r:id="rId32"/>
    <p:sldId id="570" r:id="rId33"/>
    <p:sldId id="584" r:id="rId34"/>
    <p:sldId id="585" r:id="rId35"/>
    <p:sldId id="586" r:id="rId36"/>
    <p:sldId id="587" r:id="rId37"/>
    <p:sldId id="588" r:id="rId38"/>
    <p:sldId id="271" r:id="rId39"/>
    <p:sldId id="589" r:id="rId40"/>
    <p:sldId id="590" r:id="rId41"/>
    <p:sldId id="591" r:id="rId42"/>
    <p:sldId id="592" r:id="rId43"/>
    <p:sldId id="594" r:id="rId44"/>
    <p:sldId id="593" r:id="rId45"/>
    <p:sldId id="595" r:id="rId46"/>
  </p:sldIdLst>
  <p:sldSz cx="12192000" cy="6858000"/>
  <p:notesSz cx="12192000" cy="6858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850"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011929" y="601167"/>
            <a:ext cx="4168140" cy="63690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Calibri Light"/>
                <a:cs typeface="Calibri Light"/>
              </a:defRPr>
            </a:lvl1pPr>
          </a:lstStyle>
          <a:p>
            <a:endParaRPr/>
          </a:p>
        </p:txBody>
      </p:sp>
      <p:sp>
        <p:nvSpPr>
          <p:cNvPr id="3" name="Holder 3"/>
          <p:cNvSpPr>
            <a:spLocks noGrp="1"/>
          </p:cNvSpPr>
          <p:nvPr>
            <p:ph sz="half" idx="2"/>
          </p:nvPr>
        </p:nvSpPr>
        <p:spPr>
          <a:xfrm>
            <a:off x="547217" y="2548255"/>
            <a:ext cx="5050790" cy="3599179"/>
          </a:xfrm>
          <a:prstGeom prst="rect">
            <a:avLst/>
          </a:prstGeom>
        </p:spPr>
        <p:txBody>
          <a:bodyPr wrap="square" lIns="0" tIns="0" rIns="0" bIns="0">
            <a:spAutoFit/>
          </a:bodyPr>
          <a:lstStyle>
            <a:lvl1pPr>
              <a:defRPr sz="2000" b="1" i="0">
                <a:solidFill>
                  <a:schemeClr val="tx1"/>
                </a:solidFill>
                <a:latin typeface="Calibri"/>
                <a:cs typeface="Calibri"/>
              </a:defRPr>
            </a:lvl1pPr>
          </a:lstStyle>
          <a:p>
            <a:endParaRPr/>
          </a:p>
        </p:txBody>
      </p:sp>
      <p:sp>
        <p:nvSpPr>
          <p:cNvPr id="4" name="Holder 4"/>
          <p:cNvSpPr>
            <a:spLocks noGrp="1"/>
          </p:cNvSpPr>
          <p:nvPr>
            <p:ph sz="half" idx="3"/>
          </p:nvPr>
        </p:nvSpPr>
        <p:spPr>
          <a:xfrm>
            <a:off x="6242050" y="2707385"/>
            <a:ext cx="5150484" cy="3641090"/>
          </a:xfrm>
          <a:prstGeom prst="rect">
            <a:avLst/>
          </a:prstGeom>
        </p:spPr>
        <p:txBody>
          <a:bodyPr wrap="square" lIns="0" tIns="0" rIns="0" bIns="0">
            <a:spAutoFit/>
          </a:bodyPr>
          <a:lstStyle>
            <a:lvl1pPr>
              <a:defRPr sz="2400" b="1" i="0">
                <a:solidFill>
                  <a:srgbClr val="585858"/>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2BA8B1-9CEC-25A4-8830-DD2E49DBE2A9}"/>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D9ED76AD-C72C-2392-C2CC-DA9AD43EB472}"/>
              </a:ext>
            </a:extLst>
          </p:cNvPr>
          <p:cNvSpPr>
            <a:spLocks noGrp="1"/>
          </p:cNvSpPr>
          <p:nvPr>
            <p:ph type="dt" sz="half" idx="10"/>
          </p:nvPr>
        </p:nvSpPr>
        <p:spPr>
          <a:xfrm>
            <a:off x="838200" y="6356350"/>
            <a:ext cx="2743200" cy="365125"/>
          </a:xfrm>
          <a:prstGeom prst="rect">
            <a:avLst/>
          </a:prstGeom>
        </p:spPr>
        <p:txBody>
          <a:bodyPr/>
          <a:lstStyle/>
          <a:p>
            <a:fld id="{FCCD70A9-9F3A-42DE-BECF-50E6972DD46E}" type="datetimeFigureOut">
              <a:rPr lang="es-ES" smtClean="0"/>
              <a:t>15/11/2024</a:t>
            </a:fld>
            <a:endParaRPr lang="es-ES" dirty="0"/>
          </a:p>
        </p:txBody>
      </p:sp>
      <p:sp>
        <p:nvSpPr>
          <p:cNvPr id="4" name="Marcador de pie de página 3">
            <a:extLst>
              <a:ext uri="{FF2B5EF4-FFF2-40B4-BE49-F238E27FC236}">
                <a16:creationId xmlns:a16="http://schemas.microsoft.com/office/drawing/2014/main" id="{9162D51F-4DBB-0CCA-5E3A-21A09668C491}"/>
              </a:ext>
            </a:extLst>
          </p:cNvPr>
          <p:cNvSpPr>
            <a:spLocks noGrp="1"/>
          </p:cNvSpPr>
          <p:nvPr>
            <p:ph type="ftr" sz="quarter" idx="11"/>
          </p:nvPr>
        </p:nvSpPr>
        <p:spPr>
          <a:xfrm>
            <a:off x="4038600" y="6356350"/>
            <a:ext cx="4114800" cy="365125"/>
          </a:xfrm>
          <a:prstGeom prst="rect">
            <a:avLst/>
          </a:prstGeom>
        </p:spPr>
        <p:txBody>
          <a:bodyPr/>
          <a:lstStyle/>
          <a:p>
            <a:endParaRPr lang="es-ES" dirty="0"/>
          </a:p>
        </p:txBody>
      </p:sp>
      <p:sp>
        <p:nvSpPr>
          <p:cNvPr id="5" name="Marcador de número de diapositiva 4">
            <a:extLst>
              <a:ext uri="{FF2B5EF4-FFF2-40B4-BE49-F238E27FC236}">
                <a16:creationId xmlns:a16="http://schemas.microsoft.com/office/drawing/2014/main" id="{DB77FB1F-BBF5-73BA-79D4-21F08ADB3E5C}"/>
              </a:ext>
            </a:extLst>
          </p:cNvPr>
          <p:cNvSpPr>
            <a:spLocks noGrp="1"/>
          </p:cNvSpPr>
          <p:nvPr>
            <p:ph type="sldNum" sz="quarter" idx="12"/>
          </p:nvPr>
        </p:nvSpPr>
        <p:spPr>
          <a:xfrm>
            <a:off x="8610600" y="6415768"/>
            <a:ext cx="2743200" cy="365125"/>
          </a:xfrm>
          <a:prstGeom prst="rect">
            <a:avLst/>
          </a:prstGeom>
        </p:spPr>
        <p:txBody>
          <a:bodyPr/>
          <a:lstStyle/>
          <a:p>
            <a:fld id="{7D07BA05-4ADE-4A78-82DF-36F14097BCBB}" type="slidenum">
              <a:rPr lang="es-ES" smtClean="0"/>
              <a:t>‹Nº›</a:t>
            </a:fld>
            <a:endParaRPr lang="es-ES" dirty="0"/>
          </a:p>
        </p:txBody>
      </p:sp>
    </p:spTree>
    <p:extLst>
      <p:ext uri="{BB962C8B-B14F-4D97-AF65-F5344CB8AC3E}">
        <p14:creationId xmlns:p14="http://schemas.microsoft.com/office/powerpoint/2010/main" val="369819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EF22652-FFD3-2B61-075B-568F9374BB49}"/>
              </a:ext>
            </a:extLst>
          </p:cNvPr>
          <p:cNvSpPr>
            <a:spLocks noGrp="1"/>
          </p:cNvSpPr>
          <p:nvPr>
            <p:ph type="dt" sz="half" idx="10"/>
          </p:nvPr>
        </p:nvSpPr>
        <p:spPr>
          <a:xfrm>
            <a:off x="838200" y="6356350"/>
            <a:ext cx="2743200" cy="365125"/>
          </a:xfrm>
          <a:prstGeom prst="rect">
            <a:avLst/>
          </a:prstGeom>
        </p:spPr>
        <p:txBody>
          <a:bodyPr/>
          <a:lstStyle/>
          <a:p>
            <a:fld id="{D85DC6DD-0D90-4EBE-A168-D2867F6637C7}" type="datetimeFigureOut">
              <a:rPr lang="es-ES" smtClean="0"/>
              <a:t>15/11/2024</a:t>
            </a:fld>
            <a:endParaRPr lang="es-ES" dirty="0"/>
          </a:p>
        </p:txBody>
      </p:sp>
      <p:sp>
        <p:nvSpPr>
          <p:cNvPr id="3" name="Marcador de pie de página 2">
            <a:extLst>
              <a:ext uri="{FF2B5EF4-FFF2-40B4-BE49-F238E27FC236}">
                <a16:creationId xmlns:a16="http://schemas.microsoft.com/office/drawing/2014/main" id="{20D54944-4E4C-0C41-911C-4D6DBA8A5B20}"/>
              </a:ext>
            </a:extLst>
          </p:cNvPr>
          <p:cNvSpPr>
            <a:spLocks noGrp="1"/>
          </p:cNvSpPr>
          <p:nvPr>
            <p:ph type="ftr" sz="quarter" idx="11"/>
          </p:nvPr>
        </p:nvSpPr>
        <p:spPr>
          <a:xfrm>
            <a:off x="4038600" y="6356350"/>
            <a:ext cx="4114800" cy="365125"/>
          </a:xfrm>
          <a:prstGeom prst="rect">
            <a:avLst/>
          </a:prstGeom>
        </p:spPr>
        <p:txBody>
          <a:bodyPr/>
          <a:lstStyle/>
          <a:p>
            <a:endParaRPr lang="es-ES" dirty="0"/>
          </a:p>
        </p:txBody>
      </p:sp>
      <p:sp>
        <p:nvSpPr>
          <p:cNvPr id="4" name="Marcador de número de diapositiva 3">
            <a:extLst>
              <a:ext uri="{FF2B5EF4-FFF2-40B4-BE49-F238E27FC236}">
                <a16:creationId xmlns:a16="http://schemas.microsoft.com/office/drawing/2014/main" id="{E2390D51-1EED-C21F-76D2-2D56C50D53A3}"/>
              </a:ext>
            </a:extLst>
          </p:cNvPr>
          <p:cNvSpPr>
            <a:spLocks noGrp="1"/>
          </p:cNvSpPr>
          <p:nvPr>
            <p:ph type="sldNum" sz="quarter" idx="12"/>
          </p:nvPr>
        </p:nvSpPr>
        <p:spPr>
          <a:xfrm>
            <a:off x="8610600" y="6448425"/>
            <a:ext cx="2743200" cy="365125"/>
          </a:xfrm>
          <a:prstGeom prst="rect">
            <a:avLst/>
          </a:prstGeom>
        </p:spPr>
        <p:txBody>
          <a:bodyPr/>
          <a:lstStyle/>
          <a:p>
            <a:fld id="{310B068B-23C3-421F-B73D-7673A00FA6B2}" type="slidenum">
              <a:rPr lang="es-ES" smtClean="0"/>
              <a:t>‹Nº›</a:t>
            </a:fld>
            <a:endParaRPr lang="es-ES" dirty="0"/>
          </a:p>
        </p:txBody>
      </p:sp>
    </p:spTree>
    <p:extLst>
      <p:ext uri="{BB962C8B-B14F-4D97-AF65-F5344CB8AC3E}">
        <p14:creationId xmlns:p14="http://schemas.microsoft.com/office/powerpoint/2010/main" val="332953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9" cstate="print"/>
          <a:stretch>
            <a:fillRect/>
          </a:stretch>
        </p:blipFill>
        <p:spPr>
          <a:xfrm>
            <a:off x="0" y="621791"/>
            <a:ext cx="12192000" cy="6236205"/>
          </a:xfrm>
          <a:prstGeom prst="rect">
            <a:avLst/>
          </a:prstGeom>
        </p:spPr>
      </p:pic>
      <p:sp>
        <p:nvSpPr>
          <p:cNvPr id="2" name="Holder 2"/>
          <p:cNvSpPr>
            <a:spLocks noGrp="1"/>
          </p:cNvSpPr>
          <p:nvPr>
            <p:ph type="title"/>
          </p:nvPr>
        </p:nvSpPr>
        <p:spPr>
          <a:xfrm>
            <a:off x="715772" y="308305"/>
            <a:ext cx="10760455" cy="1246505"/>
          </a:xfrm>
          <a:prstGeom prst="rect">
            <a:avLst/>
          </a:prstGeom>
        </p:spPr>
        <p:txBody>
          <a:bodyPr wrap="square" lIns="0" tIns="0" rIns="0" bIns="0">
            <a:spAutoFit/>
          </a:bodyPr>
          <a:lstStyle>
            <a:lvl1pPr>
              <a:defRPr sz="4000" b="0" i="0" u="heavy">
                <a:solidFill>
                  <a:schemeClr val="tx1"/>
                </a:solidFill>
                <a:latin typeface="Calibri Light"/>
                <a:cs typeface="Calibri Light"/>
              </a:defRPr>
            </a:lvl1pPr>
          </a:lstStyle>
          <a:p>
            <a:endParaRPr/>
          </a:p>
        </p:txBody>
      </p:sp>
      <p:sp>
        <p:nvSpPr>
          <p:cNvPr id="3" name="Holder 3"/>
          <p:cNvSpPr>
            <a:spLocks noGrp="1"/>
          </p:cNvSpPr>
          <p:nvPr>
            <p:ph type="body" idx="1"/>
          </p:nvPr>
        </p:nvSpPr>
        <p:spPr>
          <a:xfrm>
            <a:off x="3716528" y="2507106"/>
            <a:ext cx="5832475" cy="185420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11/15/2024</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44804" y="2583127"/>
            <a:ext cx="10502392" cy="1643655"/>
          </a:xfrm>
          <a:prstGeom prst="rect">
            <a:avLst/>
          </a:prstGeom>
        </p:spPr>
        <p:txBody>
          <a:bodyPr vert="horz" wrap="square" lIns="0" tIns="47625" rIns="0" bIns="0" rtlCol="0">
            <a:spAutoFit/>
          </a:bodyPr>
          <a:lstStyle/>
          <a:p>
            <a:pPr marL="12065" marR="5080" algn="ctr">
              <a:lnSpc>
                <a:spcPct val="95800"/>
              </a:lnSpc>
              <a:spcBef>
                <a:spcPts val="375"/>
              </a:spcBef>
            </a:pPr>
            <a:r>
              <a:rPr sz="5400" b="1" u="none" spc="-75" dirty="0"/>
              <a:t>U</a:t>
            </a:r>
            <a:r>
              <a:rPr sz="5400" b="1" u="none" spc="-90" dirty="0"/>
              <a:t>N</a:t>
            </a:r>
            <a:r>
              <a:rPr sz="5400" b="1" u="none" spc="-75" dirty="0"/>
              <a:t>I</a:t>
            </a:r>
            <a:r>
              <a:rPr sz="5400" b="1" u="none" spc="-160" dirty="0"/>
              <a:t>D</a:t>
            </a:r>
            <a:r>
              <a:rPr sz="5400" b="1" u="none" spc="-120" dirty="0"/>
              <a:t>A</a:t>
            </a:r>
            <a:r>
              <a:rPr sz="5400" b="1" u="none" dirty="0"/>
              <a:t>D</a:t>
            </a:r>
            <a:r>
              <a:rPr sz="5400" b="1" u="none" spc="-325" dirty="0"/>
              <a:t> </a:t>
            </a:r>
            <a:r>
              <a:rPr lang="es-PE" sz="5400" b="1" u="none" spc="-50" dirty="0"/>
              <a:t>3</a:t>
            </a:r>
            <a:r>
              <a:rPr sz="5400" b="1" u="none" dirty="0"/>
              <a:t>:</a:t>
            </a:r>
            <a:r>
              <a:rPr sz="5400" b="1" u="none" spc="-120" dirty="0"/>
              <a:t> </a:t>
            </a:r>
            <a:br>
              <a:rPr lang="es-ES" sz="5400" b="1" u="none" spc="-120" dirty="0"/>
            </a:br>
            <a:r>
              <a:rPr lang="es-PE" sz="5400" b="1" u="none" spc="-55" dirty="0"/>
              <a:t>CONTRATO Y SU EJECUCIÓN</a:t>
            </a:r>
            <a:endParaRPr sz="5400" b="1" dirty="0"/>
          </a:p>
        </p:txBody>
      </p:sp>
      <p:sp>
        <p:nvSpPr>
          <p:cNvPr id="4" name="object 4"/>
          <p:cNvSpPr txBox="1"/>
          <p:nvPr/>
        </p:nvSpPr>
        <p:spPr>
          <a:xfrm>
            <a:off x="3471545" y="4724400"/>
            <a:ext cx="5248910" cy="958215"/>
          </a:xfrm>
          <a:prstGeom prst="rect">
            <a:avLst/>
          </a:prstGeom>
        </p:spPr>
        <p:txBody>
          <a:bodyPr vert="horz" wrap="square" lIns="0" tIns="112395" rIns="0" bIns="0" rtlCol="0">
            <a:spAutoFit/>
          </a:bodyPr>
          <a:lstStyle/>
          <a:p>
            <a:pPr marL="12700">
              <a:lnSpc>
                <a:spcPct val="100000"/>
              </a:lnSpc>
              <a:spcBef>
                <a:spcPts val="885"/>
              </a:spcBef>
              <a:tabLst>
                <a:tab pos="1649730" algn="l"/>
              </a:tabLst>
            </a:pPr>
            <a:r>
              <a:rPr sz="2400" b="1" spc="-15" dirty="0">
                <a:latin typeface="Calibri"/>
                <a:cs typeface="Calibri"/>
              </a:rPr>
              <a:t>Asignatura:	</a:t>
            </a:r>
            <a:r>
              <a:rPr sz="2400" spc="-5" dirty="0">
                <a:latin typeface="Calibri"/>
                <a:cs typeface="Calibri"/>
              </a:rPr>
              <a:t>Co</a:t>
            </a:r>
            <a:r>
              <a:rPr sz="2400" b="1" spc="-5" dirty="0">
                <a:latin typeface="Calibri"/>
                <a:cs typeface="Calibri"/>
              </a:rPr>
              <a:t>n</a:t>
            </a:r>
            <a:r>
              <a:rPr sz="2400" spc="-5" dirty="0">
                <a:latin typeface="Calibri"/>
                <a:cs typeface="Calibri"/>
              </a:rPr>
              <a:t>trataciones</a:t>
            </a:r>
            <a:r>
              <a:rPr sz="2400" spc="-40" dirty="0">
                <a:latin typeface="Calibri"/>
                <a:cs typeface="Calibri"/>
              </a:rPr>
              <a:t> </a:t>
            </a:r>
            <a:r>
              <a:rPr sz="2400" spc="-15" dirty="0">
                <a:latin typeface="Calibri"/>
                <a:cs typeface="Calibri"/>
              </a:rPr>
              <a:t>con</a:t>
            </a:r>
            <a:r>
              <a:rPr sz="2400" dirty="0">
                <a:latin typeface="Calibri"/>
                <a:cs typeface="Calibri"/>
              </a:rPr>
              <a:t> el</a:t>
            </a:r>
            <a:r>
              <a:rPr sz="2400" spc="-10" dirty="0">
                <a:latin typeface="Calibri"/>
                <a:cs typeface="Calibri"/>
              </a:rPr>
              <a:t> Estado</a:t>
            </a:r>
            <a:endParaRPr sz="2400" dirty="0">
              <a:latin typeface="Calibri"/>
              <a:cs typeface="Calibri"/>
            </a:endParaRPr>
          </a:p>
          <a:p>
            <a:pPr marL="12700">
              <a:lnSpc>
                <a:spcPct val="100000"/>
              </a:lnSpc>
              <a:spcBef>
                <a:spcPts val="795"/>
              </a:spcBef>
            </a:pPr>
            <a:r>
              <a:rPr sz="2400" b="1" spc="-10" dirty="0">
                <a:latin typeface="Calibri"/>
                <a:cs typeface="Calibri"/>
              </a:rPr>
              <a:t>Docente:</a:t>
            </a:r>
            <a:r>
              <a:rPr sz="2400" b="1" spc="-105" dirty="0">
                <a:latin typeface="Calibri"/>
                <a:cs typeface="Calibri"/>
              </a:rPr>
              <a:t> </a:t>
            </a:r>
            <a:r>
              <a:rPr sz="2400" dirty="0">
                <a:latin typeface="Calibri"/>
                <a:cs typeface="Calibri"/>
              </a:rPr>
              <a:t>Mg.</a:t>
            </a:r>
            <a:r>
              <a:rPr sz="2400" spc="-20" dirty="0">
                <a:latin typeface="Calibri"/>
                <a:cs typeface="Calibri"/>
              </a:rPr>
              <a:t> </a:t>
            </a:r>
            <a:r>
              <a:rPr sz="2400" spc="-30" dirty="0">
                <a:latin typeface="Calibri"/>
                <a:cs typeface="Calibri"/>
              </a:rPr>
              <a:t>Jorge</a:t>
            </a:r>
            <a:r>
              <a:rPr sz="2400" spc="-40" dirty="0">
                <a:latin typeface="Calibri"/>
                <a:cs typeface="Calibri"/>
              </a:rPr>
              <a:t> </a:t>
            </a:r>
            <a:r>
              <a:rPr sz="2400" dirty="0">
                <a:latin typeface="Calibri"/>
                <a:cs typeface="Calibri"/>
              </a:rPr>
              <a:t>Abel</a:t>
            </a:r>
            <a:r>
              <a:rPr sz="2400" spc="-10" dirty="0">
                <a:latin typeface="Calibri"/>
                <a:cs typeface="Calibri"/>
              </a:rPr>
              <a:t> </a:t>
            </a:r>
            <a:r>
              <a:rPr sz="2400" spc="-5" dirty="0">
                <a:latin typeface="Calibri"/>
                <a:cs typeface="Calibri"/>
              </a:rPr>
              <a:t>Ruiz</a:t>
            </a:r>
            <a:r>
              <a:rPr sz="2400" spc="-75" dirty="0">
                <a:latin typeface="Calibri"/>
                <a:cs typeface="Calibri"/>
              </a:rPr>
              <a:t> </a:t>
            </a:r>
            <a:r>
              <a:rPr sz="2400" spc="-15" dirty="0">
                <a:latin typeface="Calibri"/>
                <a:cs typeface="Calibri"/>
              </a:rPr>
              <a:t>Bautista</a:t>
            </a:r>
            <a:endParaRPr sz="2400" dirty="0">
              <a:latin typeface="Calibri"/>
              <a:cs typeface="Calibri"/>
            </a:endParaRPr>
          </a:p>
        </p:txBody>
      </p:sp>
      <p:pic>
        <p:nvPicPr>
          <p:cNvPr id="6" name="Picture 2" descr="Somos - Círculo de Arbitraje con el Estado">
            <a:extLst>
              <a:ext uri="{FF2B5EF4-FFF2-40B4-BE49-F238E27FC236}">
                <a16:creationId xmlns:a16="http://schemas.microsoft.com/office/drawing/2014/main" id="{B125EC24-1AE2-E800-E02C-CE7566BEE43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197315" y="367871"/>
            <a:ext cx="4263206" cy="19921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9400" y="2792095"/>
            <a:ext cx="7620000" cy="636905"/>
          </a:xfrm>
          <a:prstGeom prst="rect">
            <a:avLst/>
          </a:prstGeom>
        </p:spPr>
        <p:txBody>
          <a:bodyPr vert="horz" wrap="square" lIns="0" tIns="13970" rIns="0" bIns="0" rtlCol="0">
            <a:spAutoFit/>
          </a:bodyPr>
          <a:lstStyle/>
          <a:p>
            <a:pPr marL="12700">
              <a:lnSpc>
                <a:spcPct val="100000"/>
              </a:lnSpc>
              <a:spcBef>
                <a:spcPts val="110"/>
              </a:spcBef>
            </a:pPr>
            <a:r>
              <a:rPr lang="es-PE" b="1" spc="-25" dirty="0">
                <a:solidFill>
                  <a:srgbClr val="C00000"/>
                </a:solidFill>
              </a:rPr>
              <a:t>MODIFICACIÓN DE LOS CONTRATOS</a:t>
            </a:r>
            <a:endParaRPr b="1" spc="-25" dirty="0">
              <a:solidFill>
                <a:srgbClr val="C00000"/>
              </a:solidFill>
            </a:endParaRPr>
          </a:p>
        </p:txBody>
      </p:sp>
      <p:pic>
        <p:nvPicPr>
          <p:cNvPr id="3" name="Picture 2" descr="Somos - Círculo de Arbitraje con el Estado">
            <a:extLst>
              <a:ext uri="{FF2B5EF4-FFF2-40B4-BE49-F238E27FC236}">
                <a16:creationId xmlns:a16="http://schemas.microsoft.com/office/drawing/2014/main" id="{B0A77ACC-71DB-6110-9941-CFD630AC5018}"/>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7915951" y="2626442"/>
            <a:ext cx="3523554"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507836" y="1823887"/>
            <a:ext cx="6784258" cy="39487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Es posible efectuar modificaciones contractuales en caso de prestaciones adicionales o reducciones, ampliación de plazo, por modificaciones convencionales a los contratos y cuando el contratista ofrezcas bienes y/o servicios con iguales</a:t>
            </a:r>
          </a:p>
          <a:p>
            <a:pPr algn="just"/>
            <a:r>
              <a:rPr lang="es-MX" sz="2800" dirty="0"/>
              <a:t>o mejores características técnicas.</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082385" y="3290452"/>
            <a:ext cx="2214880" cy="1323439"/>
          </a:xfrm>
          <a:prstGeom prst="rect">
            <a:avLst/>
          </a:prstGeom>
          <a:noFill/>
        </p:spPr>
        <p:txBody>
          <a:bodyPr wrap="square" rtlCol="0">
            <a:spAutoFit/>
          </a:bodyPr>
          <a:lstStyle/>
          <a:p>
            <a:pPr algn="just"/>
            <a:r>
              <a:rPr lang="es-PE" sz="2000" b="1" dirty="0">
                <a:solidFill>
                  <a:schemeClr val="bg1"/>
                </a:solidFill>
              </a:rPr>
              <a:t>¿Cuáles son los supuestos de modificación contractual</a:t>
            </a:r>
            <a:r>
              <a:rPr lang="es-PE" b="1" dirty="0">
                <a:solidFill>
                  <a:schemeClr val="bg1"/>
                </a:solidFill>
              </a:rPr>
              <a:t>?</a:t>
            </a:r>
          </a:p>
        </p:txBody>
      </p:sp>
      <p:pic>
        <p:nvPicPr>
          <p:cNvPr id="2" name="Picture 2" descr="Somos - Círculo de Arbitraje con el Estado">
            <a:extLst>
              <a:ext uri="{FF2B5EF4-FFF2-40B4-BE49-F238E27FC236}">
                <a16:creationId xmlns:a16="http://schemas.microsoft.com/office/drawing/2014/main" id="{352C43C2-7AC7-787C-9CB9-B26572E0535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986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900160" y="2593309"/>
            <a:ext cx="3034564"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199922" y="1596235"/>
            <a:ext cx="8432964" cy="494673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En cuanto a las prestaciones adicionales o reducciones, se establece la potestad de la entidad de ordenar al contratista la ejecución de prestaciones adicionales, así como de reducciones, siempre que sean indispensables para alcanzar la finalidad del contrato. En el caso de bienes, servicios y consultorías podrán ser hasta por el 25 % del monto del contrato original; y, en el caso de obras, este tope es de 15 %. No obstante, en obras puede llegar hasta el 50 %, pero para ello es necesario contar con la aprobación de la Contraloría General de la República.</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736722" y="3290450"/>
            <a:ext cx="2214880" cy="1323439"/>
          </a:xfrm>
          <a:prstGeom prst="rect">
            <a:avLst/>
          </a:prstGeom>
          <a:noFill/>
        </p:spPr>
        <p:txBody>
          <a:bodyPr wrap="square" rtlCol="0">
            <a:spAutoFit/>
          </a:bodyPr>
          <a:lstStyle/>
          <a:p>
            <a:pPr algn="just"/>
            <a:r>
              <a:rPr lang="es-PE" sz="2000" b="1" dirty="0">
                <a:solidFill>
                  <a:schemeClr val="bg1"/>
                </a:solidFill>
              </a:rPr>
              <a:t>¿Cuándo se puede dar modificaciones por adicionales o reducciones</a:t>
            </a:r>
            <a:r>
              <a:rPr lang="es-PE" b="1" dirty="0">
                <a:solidFill>
                  <a:schemeClr val="bg1"/>
                </a:solidFill>
              </a:rPr>
              <a:t>?</a:t>
            </a:r>
          </a:p>
        </p:txBody>
      </p:sp>
      <p:pic>
        <p:nvPicPr>
          <p:cNvPr id="2" name="Picture 2" descr="Somos - Círculo de Arbitraje con el Estado">
            <a:extLst>
              <a:ext uri="{FF2B5EF4-FFF2-40B4-BE49-F238E27FC236}">
                <a16:creationId xmlns:a16="http://schemas.microsoft.com/office/drawing/2014/main" id="{FD63DB3B-2592-4663-F12B-1902D2E6164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7200" y="1524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2942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7162800" y="1148022"/>
            <a:ext cx="4504650" cy="204114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252362" y="1676400"/>
            <a:ext cx="6377038" cy="147734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Para la aprobación de las prestaciones adicionales se requiere la resolución previa del titular de la entidad.</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8632886" y="1812759"/>
            <a:ext cx="3034564" cy="707886"/>
          </a:xfrm>
          <a:prstGeom prst="rect">
            <a:avLst/>
          </a:prstGeom>
          <a:noFill/>
        </p:spPr>
        <p:txBody>
          <a:bodyPr wrap="square" rtlCol="0">
            <a:spAutoFit/>
          </a:bodyPr>
          <a:lstStyle/>
          <a:p>
            <a:pPr algn="just"/>
            <a:r>
              <a:rPr lang="es-PE" sz="2000" b="1" dirty="0">
                <a:solidFill>
                  <a:schemeClr val="bg1"/>
                </a:solidFill>
              </a:rPr>
              <a:t>¿Quién aprueba las prestaciones adicionales</a:t>
            </a:r>
            <a:r>
              <a:rPr lang="es-PE" b="1" dirty="0">
                <a:solidFill>
                  <a:schemeClr val="bg1"/>
                </a:solidFill>
              </a:rPr>
              <a:t>?</a:t>
            </a:r>
          </a:p>
        </p:txBody>
      </p:sp>
      <p:sp>
        <p:nvSpPr>
          <p:cNvPr id="2" name="Flecha: a la derecha 1">
            <a:extLst>
              <a:ext uri="{FF2B5EF4-FFF2-40B4-BE49-F238E27FC236}">
                <a16:creationId xmlns:a16="http://schemas.microsoft.com/office/drawing/2014/main" id="{59A7CC92-034E-778E-551F-8452A126F9B9}"/>
              </a:ext>
            </a:extLst>
          </p:cNvPr>
          <p:cNvSpPr/>
          <p:nvPr/>
        </p:nvSpPr>
        <p:spPr>
          <a:xfrm rot="10800000">
            <a:off x="7162800" y="3713461"/>
            <a:ext cx="4504650" cy="204114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6" name="Rectángulo: esquinas redondeadas 5">
            <a:extLst>
              <a:ext uri="{FF2B5EF4-FFF2-40B4-BE49-F238E27FC236}">
                <a16:creationId xmlns:a16="http://schemas.microsoft.com/office/drawing/2014/main" id="{8001209A-F30B-C32E-BF38-B07AB695410F}"/>
              </a:ext>
            </a:extLst>
          </p:cNvPr>
          <p:cNvSpPr/>
          <p:nvPr/>
        </p:nvSpPr>
        <p:spPr>
          <a:xfrm>
            <a:off x="199922" y="3704256"/>
            <a:ext cx="6429478" cy="288081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Esta facultad es delegable, aunque, para el caso de ejecución de obras, la delegación solo puede efectuarse al siguiente nivel de decisión. Por ejemplo, en el caso de un ministerio, el ministro lo podría delegar al secretario general.</a:t>
            </a:r>
            <a:endParaRPr lang="es-PE" sz="2800" dirty="0"/>
          </a:p>
        </p:txBody>
      </p:sp>
      <p:sp>
        <p:nvSpPr>
          <p:cNvPr id="7" name="CuadroTexto 6">
            <a:extLst>
              <a:ext uri="{FF2B5EF4-FFF2-40B4-BE49-F238E27FC236}">
                <a16:creationId xmlns:a16="http://schemas.microsoft.com/office/drawing/2014/main" id="{B3CEB27B-E0AB-9C10-B2BB-DF59943D0505}"/>
              </a:ext>
            </a:extLst>
          </p:cNvPr>
          <p:cNvSpPr txBox="1"/>
          <p:nvPr/>
        </p:nvSpPr>
        <p:spPr>
          <a:xfrm>
            <a:off x="8632886" y="4380090"/>
            <a:ext cx="2797114" cy="707886"/>
          </a:xfrm>
          <a:prstGeom prst="rect">
            <a:avLst/>
          </a:prstGeom>
          <a:noFill/>
        </p:spPr>
        <p:txBody>
          <a:bodyPr wrap="square" rtlCol="0">
            <a:spAutoFit/>
          </a:bodyPr>
          <a:lstStyle/>
          <a:p>
            <a:pPr algn="just"/>
            <a:r>
              <a:rPr lang="es-PE" sz="2000" b="1" dirty="0">
                <a:solidFill>
                  <a:schemeClr val="bg1"/>
                </a:solidFill>
              </a:rPr>
              <a:t>¿Esta facultad puede ser delegada</a:t>
            </a:r>
            <a:r>
              <a:rPr lang="es-PE" b="1" dirty="0">
                <a:solidFill>
                  <a:schemeClr val="bg1"/>
                </a:solidFill>
              </a:rPr>
              <a:t>?</a:t>
            </a:r>
          </a:p>
        </p:txBody>
      </p:sp>
      <p:pic>
        <p:nvPicPr>
          <p:cNvPr id="8" name="Picture 2" descr="Somos - Círculo de Arbitraje con el Estado">
            <a:extLst>
              <a:ext uri="{FF2B5EF4-FFF2-40B4-BE49-F238E27FC236}">
                <a16:creationId xmlns:a16="http://schemas.microsoft.com/office/drawing/2014/main" id="{0B8B292E-767F-DD95-F1E2-20A8BC1E406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236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632886" y="2070141"/>
            <a:ext cx="3359192"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199922" y="2011380"/>
            <a:ext cx="8182078" cy="333613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Para la emisión de la resolución de aprobación:</a:t>
            </a:r>
          </a:p>
          <a:p>
            <a:pPr algn="just"/>
            <a:endParaRPr lang="es-MX" sz="2800" dirty="0"/>
          </a:p>
          <a:p>
            <a:pPr marL="457200" indent="-457200" algn="just">
              <a:buFont typeface="Arial" panose="020B0604020202020204" pitchFamily="34" charset="0"/>
              <a:buChar char="•"/>
            </a:pPr>
            <a:r>
              <a:rPr lang="es-MX" sz="2800" dirty="0"/>
              <a:t> El área usuaria debe justificar la necesidad y pertinencia de las prestaciones adicionales.</a:t>
            </a:r>
          </a:p>
          <a:p>
            <a:pPr marL="457200" indent="-457200" algn="just">
              <a:buFont typeface="Arial" panose="020B0604020202020204" pitchFamily="34" charset="0"/>
              <a:buChar char="•"/>
            </a:pPr>
            <a:r>
              <a:rPr lang="es-MX" sz="2800" dirty="0"/>
              <a:t> La Oficina de Presupuesto debe emitir la certificación presupuestal.</a:t>
            </a:r>
          </a:p>
          <a:p>
            <a:pPr marL="457200" indent="-457200" algn="just">
              <a:buFont typeface="Arial" panose="020B0604020202020204" pitchFamily="34" charset="0"/>
              <a:buChar char="•"/>
            </a:pPr>
            <a:r>
              <a:rPr lang="es-MX" sz="2800" dirty="0"/>
              <a:t>La Oficina de Asesoría Jurídica, el informe legal de procedencia de adicional.</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777198" y="2767279"/>
            <a:ext cx="2214880" cy="1323439"/>
          </a:xfrm>
          <a:prstGeom prst="rect">
            <a:avLst/>
          </a:prstGeom>
          <a:noFill/>
        </p:spPr>
        <p:txBody>
          <a:bodyPr wrap="square" rtlCol="0">
            <a:spAutoFit/>
          </a:bodyPr>
          <a:lstStyle/>
          <a:p>
            <a:pPr algn="just"/>
            <a:r>
              <a:rPr lang="es-PE" sz="2000" b="1" dirty="0">
                <a:solidFill>
                  <a:schemeClr val="bg1"/>
                </a:solidFill>
              </a:rPr>
              <a:t>¿Cuál seria la justificación para aprobar el adicional</a:t>
            </a:r>
            <a:r>
              <a:rPr lang="es-PE" b="1" dirty="0">
                <a:solidFill>
                  <a:schemeClr val="bg1"/>
                </a:solidFill>
              </a:rPr>
              <a:t>?</a:t>
            </a:r>
          </a:p>
        </p:txBody>
      </p:sp>
      <p:pic>
        <p:nvPicPr>
          <p:cNvPr id="2" name="Picture 2" descr="Somos - Círculo de Arbitraje con el Estado">
            <a:extLst>
              <a:ext uri="{FF2B5EF4-FFF2-40B4-BE49-F238E27FC236}">
                <a16:creationId xmlns:a16="http://schemas.microsoft.com/office/drawing/2014/main" id="{040FB8A5-1616-7582-FBA1-E66C019A7FD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8718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820547" y="2070139"/>
            <a:ext cx="3359192"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199922" y="1676400"/>
            <a:ext cx="8432964" cy="476890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La determinación del costo de los adicionales se realiza sobre la base de las especificaciones técnicas o términos de referencia y de las condiciones y precios pactados en el contrato; en defecto de referencia a precios pactados en el contrato, el costo se determina por acuerdo entre las partes. Así también, la prestación adicional o la reducción puede conllevar a la ampliación o reducción del plazo y también de la garantía, siendo que esta última debe ser actualizada en un plazo máximo de ocho días hábiles.</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921166"/>
            <a:ext cx="2214880" cy="1015663"/>
          </a:xfrm>
          <a:prstGeom prst="rect">
            <a:avLst/>
          </a:prstGeom>
          <a:noFill/>
        </p:spPr>
        <p:txBody>
          <a:bodyPr wrap="square" rtlCol="0">
            <a:spAutoFit/>
          </a:bodyPr>
          <a:lstStyle/>
          <a:p>
            <a:pPr algn="just"/>
            <a:r>
              <a:rPr lang="es-PE" sz="2000" b="1" dirty="0">
                <a:solidFill>
                  <a:schemeClr val="bg1"/>
                </a:solidFill>
              </a:rPr>
              <a:t>¿Cómo se determina el costo de los adicionales</a:t>
            </a:r>
            <a:r>
              <a:rPr lang="es-PE" b="1" dirty="0">
                <a:solidFill>
                  <a:schemeClr val="bg1"/>
                </a:solidFill>
              </a:rPr>
              <a:t>?</a:t>
            </a:r>
          </a:p>
        </p:txBody>
      </p:sp>
      <p:pic>
        <p:nvPicPr>
          <p:cNvPr id="2" name="Picture 2" descr="Somos - Círculo de Arbitraje con el Estado">
            <a:extLst>
              <a:ext uri="{FF2B5EF4-FFF2-40B4-BE49-F238E27FC236}">
                <a16:creationId xmlns:a16="http://schemas.microsoft.com/office/drawing/2014/main" id="{30AA1F13-E8FD-8268-E249-1B0DBB8F517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5763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702943" y="1732547"/>
            <a:ext cx="3359192"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387583" y="1752600"/>
            <a:ext cx="7765817" cy="27177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Es básicamente un procedimiento que debe efectuar el contratista para extender el plazo contractual ante un atraso o una paralización no imputable al contratista, o como consecuencia de la aprobación de un adicional que afecte el plazo.</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847255" y="2603627"/>
            <a:ext cx="2214880" cy="1015663"/>
          </a:xfrm>
          <a:prstGeom prst="rect">
            <a:avLst/>
          </a:prstGeom>
          <a:noFill/>
        </p:spPr>
        <p:txBody>
          <a:bodyPr wrap="square" rtlCol="0">
            <a:spAutoFit/>
          </a:bodyPr>
          <a:lstStyle/>
          <a:p>
            <a:pPr algn="just"/>
            <a:r>
              <a:rPr lang="es-PE" sz="2000" b="1" dirty="0">
                <a:solidFill>
                  <a:schemeClr val="bg1"/>
                </a:solidFill>
              </a:rPr>
              <a:t>¿Qué es la ampliación de plazo?</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8EA7B861-55A1-90F2-F783-75C9502B8EA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8388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820547" y="1428357"/>
            <a:ext cx="3359192"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199922" y="1596236"/>
            <a:ext cx="8432964" cy="48762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En el caso de bienes y servicios, es necesario que el</a:t>
            </a:r>
          </a:p>
          <a:p>
            <a:pPr algn="just"/>
            <a:r>
              <a:rPr lang="es-MX" sz="2800" dirty="0"/>
              <a:t>contratista solicite a la entidad la ampliación de plazo dentro de los siete días hábiles de finalizado el hecho que genera el atraso o la paralización, y la entidad debe pronunciarse (positiva o negativamente) dentro de los diez días hábiles siguientes. </a:t>
            </a:r>
          </a:p>
          <a:p>
            <a:pPr algn="just"/>
            <a:endParaRPr lang="es-MX" sz="2800" dirty="0"/>
          </a:p>
          <a:p>
            <a:pPr algn="just"/>
            <a:r>
              <a:rPr lang="es-MX" sz="2800" dirty="0"/>
              <a:t>En el caso de que la entidad no se pronuncie dentro del plazo, se configurará el llamado “silencio positivo”, pero solo para el caso de bienes y servicios, con la responsabilidad que ello implica.</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433272"/>
            <a:ext cx="2214880" cy="707886"/>
          </a:xfrm>
          <a:prstGeom prst="rect">
            <a:avLst/>
          </a:prstGeom>
          <a:noFill/>
        </p:spPr>
        <p:txBody>
          <a:bodyPr wrap="square" rtlCol="0">
            <a:spAutoFit/>
          </a:bodyPr>
          <a:lstStyle/>
          <a:p>
            <a:pPr algn="just"/>
            <a:r>
              <a:rPr lang="es-PE" sz="2000" b="1" dirty="0">
                <a:solidFill>
                  <a:schemeClr val="bg1"/>
                </a:solidFill>
              </a:rPr>
              <a:t>¿Cuál es el proceso?</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ED717D98-7C69-BAD5-F643-B91B8C81913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928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820547" y="1428357"/>
            <a:ext cx="3359192"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199922" y="1596236"/>
            <a:ext cx="8432964" cy="48762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Adicionalmente, se contempla la posibilidad de que las partes puedan acordar modificaciones al contrato, diferentes a las ampliaciones, adicionales o reducciones; pero tales modificaciones deben sustentarse en la concurrencia de las siguientes condiciones, las cuales deben estar incluidas en un informe técnico legal:</a:t>
            </a:r>
          </a:p>
          <a:p>
            <a:pPr algn="just"/>
            <a:endParaRPr lang="es-MX" sz="2000" dirty="0"/>
          </a:p>
          <a:p>
            <a:pPr marL="514350" indent="-514350" algn="just">
              <a:buAutoNum type="alphaLcParenR"/>
            </a:pPr>
            <a:r>
              <a:rPr lang="es-MX" sz="2000" dirty="0"/>
              <a:t>Que se deriven de hechos sobrevinientes a la presentación de ofertas no imputables a las partes.</a:t>
            </a:r>
          </a:p>
          <a:p>
            <a:pPr marL="514350" indent="-514350" algn="just">
              <a:buAutoNum type="alphaLcParenR"/>
            </a:pPr>
            <a:endParaRPr lang="es-MX" sz="2000" dirty="0"/>
          </a:p>
          <a:p>
            <a:pPr marL="514350" indent="-514350" algn="just">
              <a:buAutoNum type="alphaLcParenR"/>
            </a:pPr>
            <a:r>
              <a:rPr lang="es-MX" sz="2000" dirty="0"/>
              <a:t>Que esta modificación permita alcanzar la finalidad del contrato de manera oportuna y eficiente.</a:t>
            </a:r>
          </a:p>
          <a:p>
            <a:pPr marL="514350" indent="-514350" algn="just">
              <a:buAutoNum type="alphaLcParenR"/>
            </a:pPr>
            <a:endParaRPr lang="es-MX" sz="2000" dirty="0"/>
          </a:p>
          <a:p>
            <a:pPr marL="514350" indent="-514350" algn="just">
              <a:buAutoNum type="alphaLcParenR"/>
            </a:pPr>
            <a:r>
              <a:rPr lang="es-MX" sz="2000" dirty="0"/>
              <a:t>Que no cambien los elementos esenciales del objeto del contrato.</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433272"/>
            <a:ext cx="2214880" cy="707886"/>
          </a:xfrm>
          <a:prstGeom prst="rect">
            <a:avLst/>
          </a:prstGeom>
          <a:noFill/>
        </p:spPr>
        <p:txBody>
          <a:bodyPr wrap="square" rtlCol="0">
            <a:spAutoFit/>
          </a:bodyPr>
          <a:lstStyle/>
          <a:p>
            <a:pPr algn="just"/>
            <a:r>
              <a:rPr lang="es-PE" sz="2000" b="1" dirty="0">
                <a:solidFill>
                  <a:schemeClr val="bg1"/>
                </a:solidFill>
              </a:rPr>
              <a:t>¿Existen otras modificaciones?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037FDBEE-CE50-CC7C-8724-6FA77F9CD4B3}"/>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2285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458200" y="2851456"/>
            <a:ext cx="3721539" cy="271771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304800" y="3189064"/>
            <a:ext cx="7706949" cy="20425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En los casos de contratos que cuenten con supervisión de su</a:t>
            </a:r>
          </a:p>
          <a:p>
            <a:pPr algn="just"/>
            <a:r>
              <a:rPr lang="es-MX" sz="2000" dirty="0"/>
              <a:t>ejecución por tercero, como ocurre con la ejecución de obras, previamente a la modificación contractual se requiere contar con la opinión favorable de este tercero supervisor.</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48817" y="3702483"/>
            <a:ext cx="2214880" cy="1015663"/>
          </a:xfrm>
          <a:prstGeom prst="rect">
            <a:avLst/>
          </a:prstGeom>
          <a:noFill/>
        </p:spPr>
        <p:txBody>
          <a:bodyPr wrap="square" rtlCol="0">
            <a:spAutoFit/>
          </a:bodyPr>
          <a:lstStyle/>
          <a:p>
            <a:pPr algn="just"/>
            <a:r>
              <a:rPr lang="es-PE" sz="2000" b="1" dirty="0">
                <a:solidFill>
                  <a:schemeClr val="bg1"/>
                </a:solidFill>
              </a:rPr>
              <a:t>¿Cómo se aplica en las contrataciones de obras?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66169C7A-0779-E4EC-D4B8-6D6D539B3CB0}"/>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968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359153" y="3567747"/>
            <a:ext cx="1184910" cy="636905"/>
          </a:xfrm>
          <a:prstGeom prst="rect">
            <a:avLst/>
          </a:prstGeom>
        </p:spPr>
        <p:txBody>
          <a:bodyPr vert="horz" wrap="square" lIns="0" tIns="13970" rIns="0" bIns="0" rtlCol="0">
            <a:spAutoFit/>
          </a:bodyPr>
          <a:lstStyle/>
          <a:p>
            <a:pPr marL="12700">
              <a:lnSpc>
                <a:spcPct val="100000"/>
              </a:lnSpc>
              <a:spcBef>
                <a:spcPts val="110"/>
              </a:spcBef>
            </a:pPr>
            <a:r>
              <a:rPr sz="4000" dirty="0">
                <a:latin typeface="Calibri Light"/>
                <a:cs typeface="Calibri Light"/>
              </a:rPr>
              <a:t>Logro</a:t>
            </a:r>
          </a:p>
        </p:txBody>
      </p:sp>
      <p:sp>
        <p:nvSpPr>
          <p:cNvPr id="4" name="object 4"/>
          <p:cNvSpPr txBox="1"/>
          <p:nvPr/>
        </p:nvSpPr>
        <p:spPr>
          <a:xfrm>
            <a:off x="3796147" y="3018012"/>
            <a:ext cx="6967544" cy="1736373"/>
          </a:xfrm>
          <a:prstGeom prst="rect">
            <a:avLst/>
          </a:prstGeom>
        </p:spPr>
        <p:txBody>
          <a:bodyPr vert="horz" wrap="square" lIns="0" tIns="12700" rIns="0" bIns="0" rtlCol="0">
            <a:spAutoFit/>
          </a:bodyPr>
          <a:lstStyle/>
          <a:p>
            <a:pPr marL="355600" marR="5080" indent="-1588" algn="just">
              <a:lnSpc>
                <a:spcPct val="100000"/>
              </a:lnSpc>
              <a:spcBef>
                <a:spcPts val="100"/>
              </a:spcBef>
            </a:pPr>
            <a:r>
              <a:rPr sz="2800" dirty="0">
                <a:latin typeface="Calibri"/>
                <a:cs typeface="Calibri"/>
              </a:rPr>
              <a:t>El</a:t>
            </a:r>
            <a:r>
              <a:rPr sz="2800" spc="5" dirty="0">
                <a:latin typeface="Calibri"/>
                <a:cs typeface="Calibri"/>
              </a:rPr>
              <a:t> </a:t>
            </a:r>
            <a:r>
              <a:rPr lang="es-PE" sz="2800" spc="-10" dirty="0">
                <a:latin typeface="Calibri"/>
                <a:cs typeface="Calibri"/>
              </a:rPr>
              <a:t>estudiante  será capaz de aplicar las condiciones administrativas y legales para el logro de una contratación y ejecución contractual sostenible</a:t>
            </a:r>
            <a:r>
              <a:rPr sz="2800" spc="-5" dirty="0">
                <a:latin typeface="Calibri"/>
                <a:cs typeface="Calibri"/>
              </a:rPr>
              <a:t>.</a:t>
            </a:r>
            <a:endParaRPr sz="2800" dirty="0">
              <a:latin typeface="Calibri"/>
              <a:cs typeface="Calibri"/>
            </a:endParaRPr>
          </a:p>
        </p:txBody>
      </p:sp>
      <p:sp>
        <p:nvSpPr>
          <p:cNvPr id="6" name="object 6"/>
          <p:cNvSpPr/>
          <p:nvPr/>
        </p:nvSpPr>
        <p:spPr>
          <a:xfrm>
            <a:off x="3035668" y="2438400"/>
            <a:ext cx="685800" cy="2895600"/>
          </a:xfrm>
          <a:custGeom>
            <a:avLst/>
            <a:gdLst/>
            <a:ahLst/>
            <a:cxnLst/>
            <a:rect l="l" t="t" r="r" b="b"/>
            <a:pathLst>
              <a:path w="685800" h="2463165">
                <a:moveTo>
                  <a:pt x="685800" y="2462784"/>
                </a:moveTo>
                <a:lnTo>
                  <a:pt x="607182" y="2461277"/>
                </a:lnTo>
                <a:lnTo>
                  <a:pt x="535010" y="2456985"/>
                </a:lnTo>
                <a:lnTo>
                  <a:pt x="471342" y="2450247"/>
                </a:lnTo>
                <a:lnTo>
                  <a:pt x="418238" y="2441403"/>
                </a:lnTo>
                <a:lnTo>
                  <a:pt x="377756" y="2430793"/>
                </a:lnTo>
                <a:lnTo>
                  <a:pt x="342900" y="2405634"/>
                </a:lnTo>
                <a:lnTo>
                  <a:pt x="342900" y="1288542"/>
                </a:lnTo>
                <a:lnTo>
                  <a:pt x="333842" y="1275419"/>
                </a:lnTo>
                <a:lnTo>
                  <a:pt x="267561" y="1252772"/>
                </a:lnTo>
                <a:lnTo>
                  <a:pt x="214457" y="1243928"/>
                </a:lnTo>
                <a:lnTo>
                  <a:pt x="150789" y="1237190"/>
                </a:lnTo>
                <a:lnTo>
                  <a:pt x="78617" y="1232898"/>
                </a:lnTo>
                <a:lnTo>
                  <a:pt x="0" y="1231392"/>
                </a:lnTo>
                <a:lnTo>
                  <a:pt x="78617" y="1229885"/>
                </a:lnTo>
                <a:lnTo>
                  <a:pt x="150789" y="1225593"/>
                </a:lnTo>
                <a:lnTo>
                  <a:pt x="214457" y="1218855"/>
                </a:lnTo>
                <a:lnTo>
                  <a:pt x="267561" y="1210011"/>
                </a:lnTo>
                <a:lnTo>
                  <a:pt x="308043" y="1199401"/>
                </a:lnTo>
                <a:lnTo>
                  <a:pt x="342900" y="1174242"/>
                </a:lnTo>
                <a:lnTo>
                  <a:pt x="342900" y="57150"/>
                </a:lnTo>
                <a:lnTo>
                  <a:pt x="351957" y="44027"/>
                </a:lnTo>
                <a:lnTo>
                  <a:pt x="418238" y="21380"/>
                </a:lnTo>
                <a:lnTo>
                  <a:pt x="471342" y="12536"/>
                </a:lnTo>
                <a:lnTo>
                  <a:pt x="535010" y="5798"/>
                </a:lnTo>
                <a:lnTo>
                  <a:pt x="607182" y="1506"/>
                </a:lnTo>
                <a:lnTo>
                  <a:pt x="685800" y="0"/>
                </a:lnTo>
              </a:path>
            </a:pathLst>
          </a:custGeom>
          <a:ln w="9144">
            <a:solidFill>
              <a:srgbClr val="497DBA"/>
            </a:solidFill>
          </a:ln>
        </p:spPr>
        <p:txBody>
          <a:bodyPr wrap="square" lIns="0" tIns="0" rIns="0" bIns="0" rtlCol="0"/>
          <a:lstStyle/>
          <a:p>
            <a:endParaRPr dirty="0"/>
          </a:p>
        </p:txBody>
      </p:sp>
      <p:pic>
        <p:nvPicPr>
          <p:cNvPr id="2" name="Picture 2" descr="Somos - Círculo de Arbitraje con el Estado">
            <a:extLst>
              <a:ext uri="{FF2B5EF4-FFF2-40B4-BE49-F238E27FC236}">
                <a16:creationId xmlns:a16="http://schemas.microsoft.com/office/drawing/2014/main" id="{6FBAF6E5-94E4-D352-32CB-9950EADE94D8}"/>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418324" y="3080431"/>
            <a:ext cx="3797739" cy="228848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379216" y="1676400"/>
            <a:ext cx="7706949" cy="44121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La normativa establece que la Entidad puede prohibir la subcontratación en las Bases del procedimiento. No obstante, si no se hubiera establecido tal prohibición, el contratista puede subcontratar parte de sus prestaciones, sujeto al cumplimiento de las siguientes condiciones:</a:t>
            </a:r>
          </a:p>
          <a:p>
            <a:pPr algn="just"/>
            <a:endParaRPr lang="es-MX" sz="2000" dirty="0"/>
          </a:p>
          <a:p>
            <a:pPr marL="514350" indent="-514350" algn="just">
              <a:buAutoNum type="romanLcParenBoth"/>
            </a:pPr>
            <a:r>
              <a:rPr lang="es-MX" sz="2000" dirty="0"/>
              <a:t>como máximo el 40% de las prestaciones;</a:t>
            </a:r>
          </a:p>
          <a:p>
            <a:pPr marL="514350" indent="-514350" algn="just">
              <a:buAutoNum type="romanLcParenBoth"/>
            </a:pPr>
            <a:r>
              <a:rPr lang="es-MX" sz="2000" dirty="0"/>
              <a:t>que se trate de obligaciones no esenciales; </a:t>
            </a:r>
          </a:p>
          <a:p>
            <a:pPr algn="just"/>
            <a:r>
              <a:rPr lang="es-MX" sz="2000" dirty="0"/>
              <a:t>(iii) previa autorización de la Entidad. En caso ésta no se</a:t>
            </a:r>
          </a:p>
          <a:p>
            <a:pPr algn="just"/>
            <a:r>
              <a:rPr lang="es-MX" sz="2000" dirty="0"/>
              <a:t>pronuncie, se entiende rechazada la solicitud; </a:t>
            </a:r>
          </a:p>
          <a:p>
            <a:pPr algn="just"/>
            <a:r>
              <a:rPr lang="es-MX" sz="2000" dirty="0"/>
              <a:t>(iv) el subcontratista debe contar con registro nacional de proveedores vigente, no debe estar impedido, inhabilitado ni suspendido de contratar.</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634228" y="3716844"/>
            <a:ext cx="2557772" cy="1015663"/>
          </a:xfrm>
          <a:prstGeom prst="rect">
            <a:avLst/>
          </a:prstGeom>
          <a:noFill/>
        </p:spPr>
        <p:txBody>
          <a:bodyPr wrap="square" rtlCol="0">
            <a:spAutoFit/>
          </a:bodyPr>
          <a:lstStyle/>
          <a:p>
            <a:pPr algn="just"/>
            <a:r>
              <a:rPr lang="es-PE" sz="2000" b="1" dirty="0">
                <a:solidFill>
                  <a:schemeClr val="bg1"/>
                </a:solidFill>
              </a:rPr>
              <a:t>¿Qué pasa en el caso de las subcontrataciones</a:t>
            </a:r>
            <a:r>
              <a:rPr lang="es-PE" sz="2000" dirty="0">
                <a:solidFill>
                  <a:schemeClr val="bg1"/>
                </a:solidFill>
              </a:rPr>
              <a:t>?</a:t>
            </a:r>
            <a:endParaRPr lang="es-PE"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D49A496F-578D-4B31-F0A9-D88F1D1D23AF}"/>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488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832808" y="2362199"/>
            <a:ext cx="3359192" cy="252661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379216" y="2667000"/>
            <a:ext cx="7706949" cy="19408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Mediante la contratación complementaria, la entidad puede pactar dentro de los tres meses siguientes de culminado el plazo de ejecución del contrato con el mismo contratista la provisión de los mismos bienes o servicios hasta por un tope del 30 % del contrato original, pero preservando las condiciones de dicho contrato.</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10013215" y="3129597"/>
            <a:ext cx="2214880" cy="1015663"/>
          </a:xfrm>
          <a:prstGeom prst="rect">
            <a:avLst/>
          </a:prstGeom>
          <a:noFill/>
        </p:spPr>
        <p:txBody>
          <a:bodyPr wrap="square" rtlCol="0">
            <a:spAutoFit/>
          </a:bodyPr>
          <a:lstStyle/>
          <a:p>
            <a:pPr algn="just"/>
            <a:r>
              <a:rPr lang="es-PE" sz="2000" b="1" dirty="0">
                <a:solidFill>
                  <a:schemeClr val="bg1"/>
                </a:solidFill>
              </a:rPr>
              <a:t>¿Qué son las contrataciones complementarias?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076F8A69-B9E7-6B70-C2DC-A31A5B88CF8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413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458200" y="1428356"/>
            <a:ext cx="3721539" cy="31795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415075" y="1839248"/>
            <a:ext cx="7706949" cy="317950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Cabe precisar que, si bien la contratación complementaria proviene de un contrato derivado de un procedimiento de selección, este contrato complementario constituye una nueva relación contractual; tan es así que para su suscripción se requiere el acuerdo entre las partes, así como que el contratista presente la documentación correspondiente para su perfeccionamiento, la que revisamos al inicio de este módulo.</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433272"/>
            <a:ext cx="2214880" cy="1323439"/>
          </a:xfrm>
          <a:prstGeom prst="rect">
            <a:avLst/>
          </a:prstGeom>
          <a:noFill/>
        </p:spPr>
        <p:txBody>
          <a:bodyPr wrap="square" rtlCol="0">
            <a:spAutoFit/>
          </a:bodyPr>
          <a:lstStyle/>
          <a:p>
            <a:pPr algn="just"/>
            <a:r>
              <a:rPr lang="es-PE" sz="2000" b="1" dirty="0">
                <a:solidFill>
                  <a:schemeClr val="bg1"/>
                </a:solidFill>
              </a:rPr>
              <a:t>¿De dónde provienen las contrataciones complementarias?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7DE0DA01-E77C-0169-3C3F-7A4DF5E4DE3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050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534400" y="1428356"/>
            <a:ext cx="3645339" cy="31795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541442" y="1882587"/>
            <a:ext cx="7706949" cy="272527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En la práctica, este adelanto es un financiamiento que otorga la entidad al contratista, y para que ello se concrete es necesario que el contratista entregue a la Entidad una garantía emitida por una empresa supervisada por la SBS por el mismo monto del adelanto requerido y por un plazo de vigencia mínimo de tres meses; en caso contrario, no procede su asignación. Cabe indicar que el adelanto será amortizado de manera proporcional a cada uno de los pagos parciales que se efectúe al contratista.</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721113"/>
            <a:ext cx="2214880" cy="707886"/>
          </a:xfrm>
          <a:prstGeom prst="rect">
            <a:avLst/>
          </a:prstGeom>
          <a:noFill/>
        </p:spPr>
        <p:txBody>
          <a:bodyPr wrap="square" rtlCol="0">
            <a:spAutoFit/>
          </a:bodyPr>
          <a:lstStyle/>
          <a:p>
            <a:pPr algn="just"/>
            <a:r>
              <a:rPr lang="es-PE" sz="2000" b="1" dirty="0">
                <a:solidFill>
                  <a:schemeClr val="bg1"/>
                </a:solidFill>
              </a:rPr>
              <a:t>¿Cómo aplican las garantías?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C71E4912-982A-D29C-1597-457BA2DFB8BF}"/>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9540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458200" y="1428356"/>
            <a:ext cx="3721539" cy="31795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541442" y="1882587"/>
            <a:ext cx="7706949" cy="372931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Asimismo, los contratos deben contener obligatoriamente una cláusula de penalidad por mora, aplicable en caso de retraso injustificado del contratista en la ejecución de las prestaciones a su cargo. Esta penalidad se aplica automáticamente por cada día de atraso según la fórmula estándar prevista en el artículo 162 del Reglamento, que tiene como variables el precio y un plazo de la prestación respectiva.</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721113"/>
            <a:ext cx="2214880" cy="707886"/>
          </a:xfrm>
          <a:prstGeom prst="rect">
            <a:avLst/>
          </a:prstGeom>
          <a:noFill/>
        </p:spPr>
        <p:txBody>
          <a:bodyPr wrap="square" rtlCol="0">
            <a:spAutoFit/>
          </a:bodyPr>
          <a:lstStyle/>
          <a:p>
            <a:pPr algn="just"/>
            <a:r>
              <a:rPr lang="es-PE" sz="2000" b="1" dirty="0">
                <a:solidFill>
                  <a:schemeClr val="bg1"/>
                </a:solidFill>
              </a:rPr>
              <a:t>¿Cómo aplican las penalidades?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BD257CC6-2B9E-4B17-B204-A03A93E67D9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913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305800" y="1461831"/>
            <a:ext cx="3886200" cy="31795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77120" y="2423807"/>
            <a:ext cx="2214880" cy="1323439"/>
          </a:xfrm>
          <a:prstGeom prst="rect">
            <a:avLst/>
          </a:prstGeom>
          <a:noFill/>
        </p:spPr>
        <p:txBody>
          <a:bodyPr wrap="square" rtlCol="0">
            <a:spAutoFit/>
          </a:bodyPr>
          <a:lstStyle/>
          <a:p>
            <a:pPr algn="just"/>
            <a:r>
              <a:rPr lang="es-PE" sz="2000" b="1" dirty="0">
                <a:solidFill>
                  <a:schemeClr val="bg1"/>
                </a:solidFill>
              </a:rPr>
              <a:t>¿Cuál es la formula del articulo 162 del reglamento de la Ley?</a:t>
            </a:r>
            <a:endParaRPr lang="es-PE" b="1" dirty="0">
              <a:solidFill>
                <a:schemeClr val="bg1"/>
              </a:solidFill>
            </a:endParaRPr>
          </a:p>
        </p:txBody>
      </p:sp>
      <p:pic>
        <p:nvPicPr>
          <p:cNvPr id="6" name="Imagen 5">
            <a:extLst>
              <a:ext uri="{FF2B5EF4-FFF2-40B4-BE49-F238E27FC236}">
                <a16:creationId xmlns:a16="http://schemas.microsoft.com/office/drawing/2014/main" id="{B887111B-D96A-90F3-4393-395AB9D817DA}"/>
              </a:ext>
            </a:extLst>
          </p:cNvPr>
          <p:cNvPicPr>
            <a:picLocks noChangeAspect="1"/>
          </p:cNvPicPr>
          <p:nvPr/>
        </p:nvPicPr>
        <p:blipFill>
          <a:blip r:embed="rId2"/>
          <a:stretch>
            <a:fillRect/>
          </a:stretch>
        </p:blipFill>
        <p:spPr>
          <a:xfrm>
            <a:off x="902243" y="1752600"/>
            <a:ext cx="6789475" cy="4280060"/>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2" name="Picture 2" descr="Somos - Círculo de Arbitraje con el Estado">
            <a:extLst>
              <a:ext uri="{FF2B5EF4-FFF2-40B4-BE49-F238E27FC236}">
                <a16:creationId xmlns:a16="http://schemas.microsoft.com/office/drawing/2014/main" id="{B6E9B118-B023-4A54-078C-2E3E06E1F91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34971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229600" y="2362197"/>
            <a:ext cx="3950139" cy="21336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381000" y="2362197"/>
            <a:ext cx="7086600" cy="213360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Adicionalmente, las bases podrán determinar penalidades diferentes a la penalidad por mora, para lo cual estas penalidades deben cumplir con los criterios de objetividad, razonabilidad, congruencia y proporcionalidad en función al objeto contractual.</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596120" y="3075054"/>
            <a:ext cx="2214880" cy="707886"/>
          </a:xfrm>
          <a:prstGeom prst="rect">
            <a:avLst/>
          </a:prstGeom>
          <a:noFill/>
        </p:spPr>
        <p:txBody>
          <a:bodyPr wrap="square" rtlCol="0">
            <a:spAutoFit/>
          </a:bodyPr>
          <a:lstStyle/>
          <a:p>
            <a:pPr algn="just"/>
            <a:r>
              <a:rPr lang="es-PE" sz="2000" b="1" dirty="0">
                <a:solidFill>
                  <a:schemeClr val="bg1"/>
                </a:solidFill>
              </a:rPr>
              <a:t>¿Hay otras penalidades?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81FD3476-85F3-158F-7913-1640FE36811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877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00400" y="2799340"/>
            <a:ext cx="7854315" cy="629660"/>
          </a:xfrm>
          <a:prstGeom prst="rect">
            <a:avLst/>
          </a:prstGeom>
        </p:spPr>
        <p:txBody>
          <a:bodyPr vert="horz" wrap="square" lIns="0" tIns="13970" rIns="0" bIns="0" rtlCol="0">
            <a:spAutoFit/>
          </a:bodyPr>
          <a:lstStyle/>
          <a:p>
            <a:pPr marL="1377950" marR="5080" indent="-1365885">
              <a:lnSpc>
                <a:spcPct val="100000"/>
              </a:lnSpc>
              <a:spcBef>
                <a:spcPts val="110"/>
              </a:spcBef>
              <a:tabLst>
                <a:tab pos="3691890" algn="l"/>
              </a:tabLst>
            </a:pPr>
            <a:r>
              <a:rPr lang="es-PE" b="1" u="heavy" spc="-20" dirty="0">
                <a:solidFill>
                  <a:srgbClr val="C00000"/>
                </a:solidFill>
                <a:uFill>
                  <a:solidFill>
                    <a:srgbClr val="C00000"/>
                  </a:solidFill>
                </a:uFill>
              </a:rPr>
              <a:t>ADELANTOS EN EL CONTRATO</a:t>
            </a:r>
            <a:endParaRPr b="1" u="heavy" spc="-20" dirty="0">
              <a:solidFill>
                <a:srgbClr val="C00000"/>
              </a:solidFill>
              <a:uFill>
                <a:solidFill>
                  <a:srgbClr val="C00000"/>
                </a:solidFill>
              </a:uFill>
            </a:endParaRPr>
          </a:p>
        </p:txBody>
      </p:sp>
      <p:pic>
        <p:nvPicPr>
          <p:cNvPr id="3" name="Picture 2" descr="Somos - Círculo de Arbitraje con el Estado">
            <a:extLst>
              <a:ext uri="{FF2B5EF4-FFF2-40B4-BE49-F238E27FC236}">
                <a16:creationId xmlns:a16="http://schemas.microsoft.com/office/drawing/2014/main" id="{45A224CC-3534-DC4C-D1EE-985E0227795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6192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8820547" y="1428356"/>
            <a:ext cx="3359192" cy="317950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415075" y="1839248"/>
            <a:ext cx="7706949" cy="386230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000" dirty="0"/>
              <a:t>Conforme a la información obtenida durante el desarrollo de la indagación de mercado (en la fase de actos preparatorios), para el caso de bienes y servicios las bases pueden establecer la posibilidad de otorgar adelantos directos al contratista hasta por un máximo del 30 % del monto del contrato; en cuyo caso además deberán fijar el plazo con el que cuenta el contratista para solicitar el adelanto, así como el plazo que tiene la entidad para su entrega.</a:t>
            </a:r>
            <a:endParaRPr lang="es-PE" sz="20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964859" y="2721113"/>
            <a:ext cx="2214880" cy="707886"/>
          </a:xfrm>
          <a:prstGeom prst="rect">
            <a:avLst/>
          </a:prstGeom>
          <a:noFill/>
        </p:spPr>
        <p:txBody>
          <a:bodyPr wrap="square" rtlCol="0">
            <a:spAutoFit/>
          </a:bodyPr>
          <a:lstStyle/>
          <a:p>
            <a:pPr algn="just"/>
            <a:r>
              <a:rPr lang="es-PE" sz="2000" b="1" dirty="0">
                <a:solidFill>
                  <a:schemeClr val="bg1"/>
                </a:solidFill>
              </a:rPr>
              <a:t>¿Qué son los adelantos?</a:t>
            </a:r>
            <a:endParaRPr lang="es-PE" b="1" dirty="0">
              <a:solidFill>
                <a:schemeClr val="bg1"/>
              </a:solidFill>
            </a:endParaRPr>
          </a:p>
        </p:txBody>
      </p:sp>
      <p:pic>
        <p:nvPicPr>
          <p:cNvPr id="2" name="Picture 2" descr="Somos - Círculo de Arbitraje con el Estado">
            <a:extLst>
              <a:ext uri="{FF2B5EF4-FFF2-40B4-BE49-F238E27FC236}">
                <a16:creationId xmlns:a16="http://schemas.microsoft.com/office/drawing/2014/main" id="{2D462BF1-E7C2-E110-42DD-C84308A0C05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928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86200" y="2799340"/>
            <a:ext cx="5181600" cy="629660"/>
          </a:xfrm>
          <a:prstGeom prst="rect">
            <a:avLst/>
          </a:prstGeom>
        </p:spPr>
        <p:txBody>
          <a:bodyPr vert="horz" wrap="square" lIns="0" tIns="13970" rIns="0" bIns="0" rtlCol="0">
            <a:spAutoFit/>
          </a:bodyPr>
          <a:lstStyle/>
          <a:p>
            <a:pPr marL="12700">
              <a:lnSpc>
                <a:spcPct val="100000"/>
              </a:lnSpc>
              <a:spcBef>
                <a:spcPts val="110"/>
              </a:spcBef>
            </a:pPr>
            <a:r>
              <a:rPr lang="es-PE" b="1" spc="-25" dirty="0">
                <a:solidFill>
                  <a:srgbClr val="C00000"/>
                </a:solidFill>
              </a:rPr>
              <a:t>PAGO DEL CONTRATO</a:t>
            </a:r>
            <a:endParaRPr b="1" spc="-25" dirty="0">
              <a:solidFill>
                <a:srgbClr val="C00000"/>
              </a:solidFill>
            </a:endParaRPr>
          </a:p>
        </p:txBody>
      </p:sp>
      <p:pic>
        <p:nvPicPr>
          <p:cNvPr id="3" name="Picture 2" descr="Somos - Círculo de Arbitraje con el Estado">
            <a:extLst>
              <a:ext uri="{FF2B5EF4-FFF2-40B4-BE49-F238E27FC236}">
                <a16:creationId xmlns:a16="http://schemas.microsoft.com/office/drawing/2014/main" id="{CE27F124-A53F-3607-93EC-51AAD9E22851}"/>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652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7802" y="838200"/>
            <a:ext cx="1636395" cy="512445"/>
          </a:xfrm>
          <a:prstGeom prst="rect">
            <a:avLst/>
          </a:prstGeom>
        </p:spPr>
        <p:txBody>
          <a:bodyPr vert="horz" wrap="square" lIns="0" tIns="11430" rIns="0" bIns="0" rtlCol="0">
            <a:spAutoFit/>
          </a:bodyPr>
          <a:lstStyle/>
          <a:p>
            <a:pPr marL="12700">
              <a:lnSpc>
                <a:spcPct val="100000"/>
              </a:lnSpc>
              <a:spcBef>
                <a:spcPts val="90"/>
              </a:spcBef>
            </a:pPr>
            <a:r>
              <a:rPr sz="3200" b="1" spc="-25" dirty="0"/>
              <a:t>U</a:t>
            </a:r>
            <a:r>
              <a:rPr sz="3200" b="1" spc="-10" dirty="0"/>
              <a:t>NI</a:t>
            </a:r>
            <a:r>
              <a:rPr sz="3200" b="1" spc="-35" dirty="0"/>
              <a:t>D</a:t>
            </a:r>
            <a:r>
              <a:rPr sz="3200" b="1" spc="-30" dirty="0"/>
              <a:t>A</a:t>
            </a:r>
            <a:r>
              <a:rPr sz="3200" b="1" spc="-5" dirty="0"/>
              <a:t>D</a:t>
            </a:r>
            <a:r>
              <a:rPr sz="3200" b="1" spc="-120" dirty="0"/>
              <a:t> </a:t>
            </a:r>
            <a:r>
              <a:rPr lang="es-PE" sz="3200" b="1" spc="-120" dirty="0"/>
              <a:t>3</a:t>
            </a:r>
            <a:endParaRPr sz="3200" b="1" dirty="0"/>
          </a:p>
        </p:txBody>
      </p:sp>
      <p:sp>
        <p:nvSpPr>
          <p:cNvPr id="3" name="object 3"/>
          <p:cNvSpPr txBox="1"/>
          <p:nvPr/>
        </p:nvSpPr>
        <p:spPr>
          <a:xfrm>
            <a:off x="4114800" y="1981200"/>
            <a:ext cx="5011103" cy="3445174"/>
          </a:xfrm>
          <a:prstGeom prst="rect">
            <a:avLst/>
          </a:prstGeom>
        </p:spPr>
        <p:txBody>
          <a:bodyPr vert="horz" wrap="square" lIns="0" tIns="13335" rIns="0" bIns="0" rtlCol="0">
            <a:spAutoFit/>
          </a:bodyPr>
          <a:lstStyle/>
          <a:p>
            <a:pPr algn="just">
              <a:lnSpc>
                <a:spcPct val="100000"/>
              </a:lnSpc>
              <a:spcBef>
                <a:spcPts val="10"/>
              </a:spcBef>
            </a:pPr>
            <a:r>
              <a:rPr lang="es-PE" sz="2750" dirty="0">
                <a:latin typeface="Calibri"/>
                <a:cs typeface="Calibri"/>
              </a:rPr>
              <a:t>3. Contrato y su ejecución.</a:t>
            </a:r>
          </a:p>
          <a:p>
            <a:pPr algn="just">
              <a:lnSpc>
                <a:spcPct val="100000"/>
              </a:lnSpc>
              <a:spcBef>
                <a:spcPts val="10"/>
              </a:spcBef>
            </a:pPr>
            <a:endParaRPr sz="2750" dirty="0">
              <a:latin typeface="Calibri"/>
              <a:cs typeface="Calibri"/>
            </a:endParaRPr>
          </a:p>
          <a:p>
            <a:pPr marL="12700" marR="8255" lvl="1" algn="just">
              <a:lnSpc>
                <a:spcPct val="100000"/>
              </a:lnSpc>
              <a:tabLst>
                <a:tab pos="720090" algn="l"/>
                <a:tab pos="720725" algn="l"/>
                <a:tab pos="2347595" algn="l"/>
                <a:tab pos="2677160" algn="l"/>
              </a:tabLst>
            </a:pPr>
            <a:r>
              <a:rPr lang="es-PE" sz="2800" spc="-5" dirty="0">
                <a:latin typeface="Calibri"/>
                <a:cs typeface="Calibri"/>
              </a:rPr>
              <a:t>3.1. Formalidades del Contrato.</a:t>
            </a:r>
          </a:p>
          <a:p>
            <a:pPr marL="12700" marR="8255" lvl="1" algn="just">
              <a:tabLst>
                <a:tab pos="720090" algn="l"/>
                <a:tab pos="720725" algn="l"/>
                <a:tab pos="2347595" algn="l"/>
                <a:tab pos="2677160" algn="l"/>
              </a:tabLst>
            </a:pPr>
            <a:r>
              <a:rPr lang="es-PE" sz="2800" spc="-5" dirty="0">
                <a:latin typeface="Calibri"/>
                <a:cs typeface="Calibri"/>
              </a:rPr>
              <a:t>3.2. </a:t>
            </a:r>
            <a:r>
              <a:rPr lang="es-PE" sz="2800" dirty="0">
                <a:latin typeface="Calibri"/>
                <a:cs typeface="Calibri"/>
              </a:rPr>
              <a:t>Modificación de los Contratos.</a:t>
            </a:r>
          </a:p>
          <a:p>
            <a:pPr marL="12700" marR="8255" lvl="1" algn="just">
              <a:tabLst>
                <a:tab pos="720090" algn="l"/>
                <a:tab pos="720725" algn="l"/>
                <a:tab pos="2347595" algn="l"/>
                <a:tab pos="2677160" algn="l"/>
              </a:tabLst>
            </a:pPr>
            <a:r>
              <a:rPr lang="es-MX" sz="2800" spc="-5" dirty="0">
                <a:latin typeface="Calibri"/>
                <a:cs typeface="Calibri"/>
              </a:rPr>
              <a:t>3</a:t>
            </a:r>
            <a:r>
              <a:rPr lang="es-MX" sz="2800" spc="10" dirty="0">
                <a:latin typeface="Calibri"/>
                <a:cs typeface="Calibri"/>
              </a:rPr>
              <a:t>.</a:t>
            </a:r>
            <a:r>
              <a:rPr lang="es-MX" sz="2800" spc="-5" dirty="0">
                <a:latin typeface="Calibri"/>
                <a:cs typeface="Calibri"/>
              </a:rPr>
              <a:t>3</a:t>
            </a:r>
            <a:r>
              <a:rPr lang="es-MX" sz="2800" dirty="0">
                <a:latin typeface="Calibri"/>
                <a:cs typeface="Calibri"/>
              </a:rPr>
              <a:t>. Adelantos y pago.</a:t>
            </a:r>
          </a:p>
          <a:p>
            <a:pPr marL="12700" marR="8255" lvl="1" algn="just">
              <a:lnSpc>
                <a:spcPct val="100000"/>
              </a:lnSpc>
              <a:tabLst>
                <a:tab pos="720090" algn="l"/>
                <a:tab pos="720725" algn="l"/>
                <a:tab pos="2347595" algn="l"/>
                <a:tab pos="2677160" algn="l"/>
              </a:tabLst>
            </a:pPr>
            <a:r>
              <a:rPr lang="es-PE" sz="2800" spc="-5" dirty="0">
                <a:latin typeface="Calibri"/>
                <a:cs typeface="Calibri"/>
              </a:rPr>
              <a:t>3.4. Nulidad </a:t>
            </a:r>
          </a:p>
          <a:p>
            <a:pPr marL="12700" marR="8255" lvl="1" algn="just">
              <a:lnSpc>
                <a:spcPct val="100000"/>
              </a:lnSpc>
              <a:tabLst>
                <a:tab pos="720090" algn="l"/>
                <a:tab pos="720725" algn="l"/>
                <a:tab pos="2347595" algn="l"/>
                <a:tab pos="2677160" algn="l"/>
              </a:tabLst>
            </a:pPr>
            <a:r>
              <a:rPr lang="es-MX" sz="2800" dirty="0">
                <a:latin typeface="Calibri"/>
                <a:cs typeface="Calibri"/>
              </a:rPr>
              <a:t>3.5. </a:t>
            </a:r>
            <a:r>
              <a:rPr lang="es-PE" sz="2800" spc="-5" dirty="0">
                <a:latin typeface="Calibri"/>
                <a:cs typeface="Calibri"/>
              </a:rPr>
              <a:t>Resolución del Contrato.</a:t>
            </a:r>
            <a:endParaRPr sz="2800" dirty="0">
              <a:latin typeface="Calibri"/>
              <a:cs typeface="Calibri"/>
            </a:endParaRPr>
          </a:p>
        </p:txBody>
      </p:sp>
      <p:pic>
        <p:nvPicPr>
          <p:cNvPr id="4" name="Picture 2" descr="Somos - Círculo de Arbitraje con el Estado">
            <a:extLst>
              <a:ext uri="{FF2B5EF4-FFF2-40B4-BE49-F238E27FC236}">
                <a16:creationId xmlns:a16="http://schemas.microsoft.com/office/drawing/2014/main" id="{94900121-A1AC-56AA-A037-7CB6407F40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20294" y="2881993"/>
            <a:ext cx="3734346"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solidFill>
                  <a:schemeClr val="tx1"/>
                </a:solidFill>
              </a:rPr>
              <a:t>El pago del Contrato</a:t>
            </a:r>
          </a:p>
        </p:txBody>
      </p:sp>
      <p:sp>
        <p:nvSpPr>
          <p:cNvPr id="4" name="Rectángulo 3">
            <a:extLst>
              <a:ext uri="{FF2B5EF4-FFF2-40B4-BE49-F238E27FC236}">
                <a16:creationId xmlns:a16="http://schemas.microsoft.com/office/drawing/2014/main" id="{3E015A09-1A0A-DA17-17BC-BA7B7566CAED}"/>
              </a:ext>
            </a:extLst>
          </p:cNvPr>
          <p:cNvSpPr/>
          <p:nvPr/>
        </p:nvSpPr>
        <p:spPr>
          <a:xfrm>
            <a:off x="320294" y="6171233"/>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171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4279232" y="877591"/>
            <a:ext cx="7592474" cy="1941094"/>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s-MX" sz="2000" dirty="0"/>
              <a:t>1. La Entidad paga las contraprestaciones pactadas a favor del contratista dentro de los diez (10) días calendario siguientes de otorgada la conformidad de los bienes, servicios en general y consultorías, siempre que se verifiquen las condiciones establecidas en el contrato para ello, bajo responsabilidad del funcionario competente.</a:t>
            </a:r>
            <a:endParaRPr lang="es-PE" dirty="0"/>
          </a:p>
        </p:txBody>
      </p:sp>
      <p:sp>
        <p:nvSpPr>
          <p:cNvPr id="6" name="Flecha: pentágono 5">
            <a:extLst>
              <a:ext uri="{FF2B5EF4-FFF2-40B4-BE49-F238E27FC236}">
                <a16:creationId xmlns:a16="http://schemas.microsoft.com/office/drawing/2014/main" id="{FB098F3E-3844-F705-CF86-DC8722B2E1AE}"/>
              </a:ext>
            </a:extLst>
          </p:cNvPr>
          <p:cNvSpPr/>
          <p:nvPr/>
        </p:nvSpPr>
        <p:spPr>
          <a:xfrm>
            <a:off x="4279232" y="3501190"/>
            <a:ext cx="7592474" cy="1094015"/>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2. En caso de retraso en el pago, el contratista tiene derecho al pago de intereses legales, los que se computan desde la oportunidad en que el pago debió efectuarse. </a:t>
            </a:r>
            <a:endParaRPr lang="es-PE" sz="2000" dirty="0"/>
          </a:p>
        </p:txBody>
      </p:sp>
      <p:sp>
        <p:nvSpPr>
          <p:cNvPr id="3" name="Flecha: pentágono 2">
            <a:extLst>
              <a:ext uri="{FF2B5EF4-FFF2-40B4-BE49-F238E27FC236}">
                <a16:creationId xmlns:a16="http://schemas.microsoft.com/office/drawing/2014/main" id="{C87C30F1-E17B-DAEE-9618-D4ED4026E71D}"/>
              </a:ext>
            </a:extLst>
          </p:cNvPr>
          <p:cNvSpPr/>
          <p:nvPr/>
        </p:nvSpPr>
        <p:spPr>
          <a:xfrm>
            <a:off x="4279232" y="5618746"/>
            <a:ext cx="7592474" cy="784487"/>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3. Las controversias en relación a los pagos a cuenta o pago final pueden ser sometidas a conciliación y/o arbitraje.</a:t>
            </a:r>
            <a:endParaRPr lang="es-PE" sz="2000" dirty="0"/>
          </a:p>
        </p:txBody>
      </p:sp>
      <p:pic>
        <p:nvPicPr>
          <p:cNvPr id="5" name="Picture 2" descr="Somos - Círculo de Arbitraje con el Estado">
            <a:extLst>
              <a:ext uri="{FF2B5EF4-FFF2-40B4-BE49-F238E27FC236}">
                <a16:creationId xmlns:a16="http://schemas.microsoft.com/office/drawing/2014/main" id="{42DE38EA-1ABC-BD01-B259-CC65850BB7F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1173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20294" y="2881993"/>
            <a:ext cx="3734346"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solidFill>
                  <a:schemeClr val="tx1"/>
                </a:solidFill>
              </a:rPr>
              <a:t>El pago del Contrato</a:t>
            </a:r>
          </a:p>
        </p:txBody>
      </p:sp>
      <p:sp>
        <p:nvSpPr>
          <p:cNvPr id="4" name="Rectángulo 3">
            <a:extLst>
              <a:ext uri="{FF2B5EF4-FFF2-40B4-BE49-F238E27FC236}">
                <a16:creationId xmlns:a16="http://schemas.microsoft.com/office/drawing/2014/main" id="{3E015A09-1A0A-DA17-17BC-BA7B7566CAED}"/>
              </a:ext>
            </a:extLst>
          </p:cNvPr>
          <p:cNvSpPr/>
          <p:nvPr/>
        </p:nvSpPr>
        <p:spPr>
          <a:xfrm>
            <a:off x="320294" y="6171233"/>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171 del RLCE</a:t>
            </a:r>
          </a:p>
        </p:txBody>
      </p:sp>
      <p:sp>
        <p:nvSpPr>
          <p:cNvPr id="9" name="Flecha: pentágono 8">
            <a:extLst>
              <a:ext uri="{FF2B5EF4-FFF2-40B4-BE49-F238E27FC236}">
                <a16:creationId xmlns:a16="http://schemas.microsoft.com/office/drawing/2014/main" id="{BE160853-B644-0F3D-CD99-A81731A289BE}"/>
              </a:ext>
            </a:extLst>
          </p:cNvPr>
          <p:cNvSpPr/>
          <p:nvPr/>
        </p:nvSpPr>
        <p:spPr>
          <a:xfrm>
            <a:off x="4307306" y="1295400"/>
            <a:ext cx="7592474" cy="2081463"/>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4. De conformidad con lo establecido en el numeral 39.1 del artículo 39 de la Ley, excepcionalmente el pago puede realizarse en su integridad por adelantado cuando este sea condición de mercado para la entrega de los bienes o la prestación de los servicios, previo otorgamiento de la correspondiente garantía por el mismo monto del pago.</a:t>
            </a:r>
            <a:endParaRPr lang="es-PE" sz="2000" dirty="0"/>
          </a:p>
        </p:txBody>
      </p:sp>
      <p:sp>
        <p:nvSpPr>
          <p:cNvPr id="5" name="Flecha: pentágono 4">
            <a:extLst>
              <a:ext uri="{FF2B5EF4-FFF2-40B4-BE49-F238E27FC236}">
                <a16:creationId xmlns:a16="http://schemas.microsoft.com/office/drawing/2014/main" id="{80BBD342-D3AE-BDA6-73CC-703FB29A810D}"/>
              </a:ext>
            </a:extLst>
          </p:cNvPr>
          <p:cNvSpPr/>
          <p:nvPr/>
        </p:nvSpPr>
        <p:spPr>
          <a:xfrm>
            <a:off x="4307306" y="3862137"/>
            <a:ext cx="7592474" cy="2081463"/>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5. Conforme a lo establecido en el numeral 45.36 del artículo 45 de la Ley, el pago reconocido al proveedor o contratista como resultado de un proceso arbitral se realiza en la oportunidad que establezca el respectivo laudo y como máximo junto con la liquidación o conclusión del contrato, salvo que el proceso arbitral concluya con posterioridad. </a:t>
            </a:r>
            <a:endParaRPr lang="es-PE" sz="2000" dirty="0"/>
          </a:p>
        </p:txBody>
      </p:sp>
      <p:pic>
        <p:nvPicPr>
          <p:cNvPr id="2" name="Picture 2" descr="Somos - Círculo de Arbitraje con el Estado">
            <a:extLst>
              <a:ext uri="{FF2B5EF4-FFF2-40B4-BE49-F238E27FC236}">
                <a16:creationId xmlns:a16="http://schemas.microsoft.com/office/drawing/2014/main" id="{F372CC8D-4E53-10E1-A87E-B8FF1984372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866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76600" y="2771266"/>
            <a:ext cx="5638800" cy="629660"/>
          </a:xfrm>
          <a:prstGeom prst="rect">
            <a:avLst/>
          </a:prstGeom>
        </p:spPr>
        <p:txBody>
          <a:bodyPr vert="horz" wrap="square" lIns="0" tIns="13970" rIns="0" bIns="0" rtlCol="0">
            <a:spAutoFit/>
          </a:bodyPr>
          <a:lstStyle/>
          <a:p>
            <a:pPr marL="1377950" marR="5080" indent="-1365885">
              <a:lnSpc>
                <a:spcPct val="100000"/>
              </a:lnSpc>
              <a:spcBef>
                <a:spcPts val="110"/>
              </a:spcBef>
              <a:tabLst>
                <a:tab pos="3691890" algn="l"/>
              </a:tabLst>
            </a:pPr>
            <a:r>
              <a:rPr lang="es-PE" b="1" spc="-35" dirty="0">
                <a:solidFill>
                  <a:srgbClr val="C00000"/>
                </a:solidFill>
                <a:uFill>
                  <a:solidFill>
                    <a:srgbClr val="C00000"/>
                  </a:solidFill>
                </a:uFill>
              </a:rPr>
              <a:t>NULIDAD DEL CONTRATO</a:t>
            </a:r>
            <a:endParaRPr b="1" u="heavy" spc="-20" dirty="0">
              <a:solidFill>
                <a:srgbClr val="C00000"/>
              </a:solidFill>
              <a:uFill>
                <a:solidFill>
                  <a:srgbClr val="C00000"/>
                </a:solidFill>
              </a:uFill>
            </a:endParaRPr>
          </a:p>
        </p:txBody>
      </p:sp>
      <p:pic>
        <p:nvPicPr>
          <p:cNvPr id="3" name="Picture 2" descr="Somos - Círculo de Arbitraje con el Estado">
            <a:extLst>
              <a:ext uri="{FF2B5EF4-FFF2-40B4-BE49-F238E27FC236}">
                <a16:creationId xmlns:a16="http://schemas.microsoft.com/office/drawing/2014/main" id="{B80C24A2-55F3-8426-5B1F-3A807C21B3F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90833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32327" y="1583165"/>
            <a:ext cx="3734346"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Nulidad del Contrato</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4" y="271067"/>
            <a:ext cx="7102487" cy="3157933"/>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400" dirty="0"/>
              <a:t>Cuando la Entidad decida declarar la nulidad de oficio del contrato por alguna de las causales previstas en el artículo 44 de la Ley, cursa carta notarial al contratista adjuntando copia fedateada del documento que declara la nulidad. Dentro de los treinta (30) días hábiles siguientes el contratista que no esté de acuerdo con esta decisión, puede someter la controversia a arbitraje</a:t>
            </a:r>
            <a:endParaRPr lang="es-PE" sz="2400" dirty="0"/>
          </a:p>
        </p:txBody>
      </p:sp>
      <p:sp>
        <p:nvSpPr>
          <p:cNvPr id="11" name="Flecha: a la derecha 10">
            <a:extLst>
              <a:ext uri="{FF2B5EF4-FFF2-40B4-BE49-F238E27FC236}">
                <a16:creationId xmlns:a16="http://schemas.microsoft.com/office/drawing/2014/main" id="{8FA38377-EA34-22DF-D5D1-45C0868CDCED}"/>
              </a:ext>
            </a:extLst>
          </p:cNvPr>
          <p:cNvSpPr/>
          <p:nvPr/>
        </p:nvSpPr>
        <p:spPr>
          <a:xfrm rot="10800000">
            <a:off x="7700209" y="4197766"/>
            <a:ext cx="4159462" cy="1332599"/>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s-PE" dirty="0"/>
          </a:p>
        </p:txBody>
      </p:sp>
      <p:sp>
        <p:nvSpPr>
          <p:cNvPr id="12" name="Rectángulo: esquinas redondeadas 11">
            <a:extLst>
              <a:ext uri="{FF2B5EF4-FFF2-40B4-BE49-F238E27FC236}">
                <a16:creationId xmlns:a16="http://schemas.microsoft.com/office/drawing/2014/main" id="{211E372B-6DA7-BD93-CF6D-BC806A2FBA35}"/>
              </a:ext>
            </a:extLst>
          </p:cNvPr>
          <p:cNvSpPr/>
          <p:nvPr/>
        </p:nvSpPr>
        <p:spPr>
          <a:xfrm>
            <a:off x="125605" y="3966040"/>
            <a:ext cx="7102487" cy="2058404"/>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400" dirty="0"/>
              <a:t>Cuando la Entidad advierta posibles vicios de nulidad del contrato, corre traslado a las partes para que se pronuncien en un plazo máximo de cinco (5) días hábiles.</a:t>
            </a:r>
            <a:endParaRPr lang="es-PE" sz="2400" dirty="0"/>
          </a:p>
        </p:txBody>
      </p:sp>
      <p:sp>
        <p:nvSpPr>
          <p:cNvPr id="13" name="CuadroTexto 12">
            <a:extLst>
              <a:ext uri="{FF2B5EF4-FFF2-40B4-BE49-F238E27FC236}">
                <a16:creationId xmlns:a16="http://schemas.microsoft.com/office/drawing/2014/main" id="{0D079705-D5FB-49BA-B4A7-2A8ACE18C801}"/>
              </a:ext>
            </a:extLst>
          </p:cNvPr>
          <p:cNvSpPr txBox="1"/>
          <p:nvPr/>
        </p:nvSpPr>
        <p:spPr>
          <a:xfrm>
            <a:off x="8644443" y="4510123"/>
            <a:ext cx="3215228" cy="707886"/>
          </a:xfrm>
          <a:prstGeom prst="rect">
            <a:avLst/>
          </a:prstGeom>
          <a:noFill/>
        </p:spPr>
        <p:txBody>
          <a:bodyPr wrap="square" rtlCol="0">
            <a:spAutoFit/>
          </a:bodyPr>
          <a:lstStyle/>
          <a:p>
            <a:pPr algn="ctr"/>
            <a:r>
              <a:rPr lang="es-PE" sz="2000" b="1" dirty="0"/>
              <a:t>¿Qué pasa cuándo se advierte vicios de nulidad?</a:t>
            </a:r>
          </a:p>
        </p:txBody>
      </p:sp>
      <p:sp>
        <p:nvSpPr>
          <p:cNvPr id="4" name="Rectángulo 3">
            <a:extLst>
              <a:ext uri="{FF2B5EF4-FFF2-40B4-BE49-F238E27FC236}">
                <a16:creationId xmlns:a16="http://schemas.microsoft.com/office/drawing/2014/main" id="{3E015A09-1A0A-DA17-17BC-BA7B7566CAED}"/>
              </a:ext>
            </a:extLst>
          </p:cNvPr>
          <p:cNvSpPr/>
          <p:nvPr/>
        </p:nvSpPr>
        <p:spPr>
          <a:xfrm>
            <a:off x="332326"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Articulo145 del RLCE</a:t>
            </a:r>
          </a:p>
        </p:txBody>
      </p:sp>
      <p:pic>
        <p:nvPicPr>
          <p:cNvPr id="2" name="Picture 2" descr="Somos - Círculo de Arbitraje con el Estado">
            <a:extLst>
              <a:ext uri="{FF2B5EF4-FFF2-40B4-BE49-F238E27FC236}">
                <a16:creationId xmlns:a16="http://schemas.microsoft.com/office/drawing/2014/main" id="{297DE537-825B-0BBB-CCC0-48D7F203895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31588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32327" y="1583164"/>
            <a:ext cx="3734346" cy="1388635"/>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¿Cuáles son las causas del articulo 44 de LCE?</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4" y="271067"/>
            <a:ext cx="7102487" cy="605759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457200" indent="-457200" algn="just">
              <a:buAutoNum type="alphaLcParenR"/>
            </a:pPr>
            <a:r>
              <a:rPr lang="es-MX" sz="2400" dirty="0"/>
              <a:t>Por haberse perfeccionado en contravención con el artículo 11 de la presente Ley. Los contratos que se declaren nulos en base a esta causal no tienen derecho a retribución alguna con cargo al Estado, sin perjuicio de la responsabilidad de los funcionarios y servidores de la Entidad, conjuntamente con los contratistas que celebraron irregularmente el contrato. </a:t>
            </a:r>
          </a:p>
          <a:p>
            <a:pPr marL="457200" indent="-457200" algn="just">
              <a:buAutoNum type="alphaLcParenR"/>
            </a:pPr>
            <a:endParaRPr lang="es-MX" sz="2400" dirty="0"/>
          </a:p>
          <a:p>
            <a:pPr marL="457200" indent="-457200" algn="just">
              <a:buAutoNum type="alphaLcParenR"/>
            </a:pPr>
            <a:r>
              <a:rPr lang="es-MX" sz="2400" dirty="0"/>
              <a:t>Cuando se verifique la trasgresión del principio de presunción de veracidad durante el procedimiento de selección o para el perfeccionamiento del contrato, previo descargo.</a:t>
            </a:r>
            <a:endParaRPr lang="es-PE" sz="2400" dirty="0"/>
          </a:p>
        </p:txBody>
      </p:sp>
      <p:sp>
        <p:nvSpPr>
          <p:cNvPr id="4" name="Rectángulo 3">
            <a:extLst>
              <a:ext uri="{FF2B5EF4-FFF2-40B4-BE49-F238E27FC236}">
                <a16:creationId xmlns:a16="http://schemas.microsoft.com/office/drawing/2014/main" id="{3E015A09-1A0A-DA17-17BC-BA7B7566CAED}"/>
              </a:ext>
            </a:extLst>
          </p:cNvPr>
          <p:cNvSpPr/>
          <p:nvPr/>
        </p:nvSpPr>
        <p:spPr>
          <a:xfrm>
            <a:off x="362483"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44 del LCE</a:t>
            </a:r>
          </a:p>
        </p:txBody>
      </p:sp>
      <p:pic>
        <p:nvPicPr>
          <p:cNvPr id="2" name="Picture 2" descr="Somos - Círculo de Arbitraje con el Estado">
            <a:extLst>
              <a:ext uri="{FF2B5EF4-FFF2-40B4-BE49-F238E27FC236}">
                <a16:creationId xmlns:a16="http://schemas.microsoft.com/office/drawing/2014/main" id="{046A862A-0DBF-FA16-4FEA-F6BB26A110FF}"/>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6519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32327" y="1583164"/>
            <a:ext cx="3734346" cy="1388635"/>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¿Cuáles son las causas del articulo 44 de LCE?</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4" y="271067"/>
            <a:ext cx="7102487" cy="605759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400" dirty="0"/>
              <a:t>c) Cuando se haya suscrito el contrato no obstante encontrarse en trámite un recurso de apelación.</a:t>
            </a:r>
          </a:p>
          <a:p>
            <a:pPr algn="just"/>
            <a:endParaRPr lang="es-MX" sz="2400" dirty="0"/>
          </a:p>
          <a:p>
            <a:pPr algn="just"/>
            <a:r>
              <a:rPr lang="es-MX" sz="2400" dirty="0"/>
              <a:t>d) Cuando no se haya cumplido con las condiciones y/o requisitos establecidos en la normativa a fin de la configuración de alguno de los supuestos que habilitan a la contratación directa. Cuando no se utilice los métodos de contratación previstos en la presente Ley, pese a que la contratación se encuentra bajo su ámbito de aplicación; o cuando se empleé un método de contratación distinto del que corresponde.</a:t>
            </a:r>
          </a:p>
        </p:txBody>
      </p:sp>
      <p:sp>
        <p:nvSpPr>
          <p:cNvPr id="4" name="Rectángulo 3">
            <a:extLst>
              <a:ext uri="{FF2B5EF4-FFF2-40B4-BE49-F238E27FC236}">
                <a16:creationId xmlns:a16="http://schemas.microsoft.com/office/drawing/2014/main" id="{3E015A09-1A0A-DA17-17BC-BA7B7566CAED}"/>
              </a:ext>
            </a:extLst>
          </p:cNvPr>
          <p:cNvSpPr/>
          <p:nvPr/>
        </p:nvSpPr>
        <p:spPr>
          <a:xfrm>
            <a:off x="362483"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44 del LCE</a:t>
            </a:r>
          </a:p>
        </p:txBody>
      </p:sp>
      <p:pic>
        <p:nvPicPr>
          <p:cNvPr id="2" name="Picture 2" descr="Somos - Círculo de Arbitraje con el Estado">
            <a:extLst>
              <a:ext uri="{FF2B5EF4-FFF2-40B4-BE49-F238E27FC236}">
                <a16:creationId xmlns:a16="http://schemas.microsoft.com/office/drawing/2014/main" id="{0F13DB6F-E1D4-898A-04A6-9D577596F741}"/>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699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32327" y="1583164"/>
            <a:ext cx="3734346" cy="1388635"/>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¿Cuáles son las causas del articulo 44 de LCE?</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4" y="271067"/>
            <a:ext cx="7102487" cy="605759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400" dirty="0"/>
              <a:t>e) Cuando por sentencia consentida, ejecutoriada o reconocimiento del contratista ante la autoridad competente nacional o extranjera se evidencie que durante el procedimiento de selección o para el perfeccionamiento del contrato, éste, sus accionistas, socios o empresas vinculadas, o cualquiera de sus respectivos directores, funcionarios, empleados, asesores, representantes legales o agentes, ha pagado, recibido, ofrecido, intentado pagar o recibir u ofrecer en el futuro algún pago, beneficio indebido, dadiva o comisión. Esta nulidad es sin perjuicio de la responsabilidad penal y civil a que hubiere lugar.</a:t>
            </a:r>
          </a:p>
        </p:txBody>
      </p:sp>
      <p:sp>
        <p:nvSpPr>
          <p:cNvPr id="4" name="Rectángulo 3">
            <a:extLst>
              <a:ext uri="{FF2B5EF4-FFF2-40B4-BE49-F238E27FC236}">
                <a16:creationId xmlns:a16="http://schemas.microsoft.com/office/drawing/2014/main" id="{3E015A09-1A0A-DA17-17BC-BA7B7566CAED}"/>
              </a:ext>
            </a:extLst>
          </p:cNvPr>
          <p:cNvSpPr/>
          <p:nvPr/>
        </p:nvSpPr>
        <p:spPr>
          <a:xfrm>
            <a:off x="362483"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44 del LCE</a:t>
            </a:r>
          </a:p>
        </p:txBody>
      </p:sp>
      <p:pic>
        <p:nvPicPr>
          <p:cNvPr id="2" name="Picture 2" descr="Somos - Círculo de Arbitraje con el Estado">
            <a:extLst>
              <a:ext uri="{FF2B5EF4-FFF2-40B4-BE49-F238E27FC236}">
                <a16:creationId xmlns:a16="http://schemas.microsoft.com/office/drawing/2014/main" id="{9D7BAB19-68F2-7ED6-0B3D-9AB1541307B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0948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32327" y="1583164"/>
            <a:ext cx="3734346" cy="1388635"/>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¿Cuáles son las causas del articulo 44 de LCE?</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4" y="271067"/>
            <a:ext cx="7102487" cy="605759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400" dirty="0"/>
              <a:t>f) Cuando se acredite que el contratista, sus accionistas, socios o empresas vinculadas, o cualquiera de sus respectivos directores, funcionarios, empleados, asesores, representantes legales o agentes, ha pagado, recibido, ofrecido, intentado pagar o recibir u ofrecer en el futuro algún pago, beneficio indebido, dadiva o comisión en relación con ese contrato o su procedimiento de selección conforme establece el reglamento. Esta nulidad es sin perjuicio de la responsabilidad penal y civil a que hubiere lugar. </a:t>
            </a:r>
          </a:p>
          <a:p>
            <a:pPr algn="just"/>
            <a:endParaRPr lang="es-MX" sz="2400" dirty="0"/>
          </a:p>
          <a:p>
            <a:pPr algn="just"/>
            <a:r>
              <a:rPr lang="es-MX" sz="2400" dirty="0"/>
              <a:t>g) En caso de contratarse bienes, servicios u obras, sin el previo procedimiento de selección que correspondiera. </a:t>
            </a:r>
          </a:p>
        </p:txBody>
      </p:sp>
      <p:sp>
        <p:nvSpPr>
          <p:cNvPr id="4" name="Rectángulo 3">
            <a:extLst>
              <a:ext uri="{FF2B5EF4-FFF2-40B4-BE49-F238E27FC236}">
                <a16:creationId xmlns:a16="http://schemas.microsoft.com/office/drawing/2014/main" id="{3E015A09-1A0A-DA17-17BC-BA7B7566CAED}"/>
              </a:ext>
            </a:extLst>
          </p:cNvPr>
          <p:cNvSpPr/>
          <p:nvPr/>
        </p:nvSpPr>
        <p:spPr>
          <a:xfrm>
            <a:off x="362483"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44 del LCE</a:t>
            </a:r>
          </a:p>
        </p:txBody>
      </p:sp>
      <p:pic>
        <p:nvPicPr>
          <p:cNvPr id="3" name="Picture 2" descr="Somos - Círculo de Arbitraje con el Estado">
            <a:extLst>
              <a:ext uri="{FF2B5EF4-FFF2-40B4-BE49-F238E27FC236}">
                <a16:creationId xmlns:a16="http://schemas.microsoft.com/office/drawing/2014/main" id="{2C7C5BF3-8B56-CA63-FC3E-8AD42A29F9AD}"/>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5243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76600" y="2514600"/>
            <a:ext cx="7854315" cy="629660"/>
          </a:xfrm>
          <a:prstGeom prst="rect">
            <a:avLst/>
          </a:prstGeom>
        </p:spPr>
        <p:txBody>
          <a:bodyPr vert="horz" wrap="square" lIns="0" tIns="13970" rIns="0" bIns="0" rtlCol="0">
            <a:spAutoFit/>
          </a:bodyPr>
          <a:lstStyle/>
          <a:p>
            <a:pPr marL="1377950" marR="5080" indent="-1365885">
              <a:lnSpc>
                <a:spcPct val="100000"/>
              </a:lnSpc>
              <a:spcBef>
                <a:spcPts val="110"/>
              </a:spcBef>
              <a:tabLst>
                <a:tab pos="3691890" algn="l"/>
              </a:tabLst>
            </a:pPr>
            <a:r>
              <a:rPr lang="es-PE" b="1" spc="-35" dirty="0">
                <a:solidFill>
                  <a:srgbClr val="C00000"/>
                </a:solidFill>
                <a:uFill>
                  <a:solidFill>
                    <a:srgbClr val="C00000"/>
                  </a:solidFill>
                </a:uFill>
              </a:rPr>
              <a:t>RESOLUCIÓN DEL CONTRATO</a:t>
            </a:r>
            <a:endParaRPr b="1" u="heavy" spc="-20" dirty="0">
              <a:solidFill>
                <a:srgbClr val="C00000"/>
              </a:solidFill>
              <a:uFill>
                <a:solidFill>
                  <a:srgbClr val="C00000"/>
                </a:solidFill>
              </a:uFill>
            </a:endParaRPr>
          </a:p>
        </p:txBody>
      </p:sp>
      <p:pic>
        <p:nvPicPr>
          <p:cNvPr id="3" name="Picture 2" descr="Somos - Círculo de Arbitraje con el Estado">
            <a:extLst>
              <a:ext uri="{FF2B5EF4-FFF2-40B4-BE49-F238E27FC236}">
                <a16:creationId xmlns:a16="http://schemas.microsoft.com/office/drawing/2014/main" id="{C71F7D9B-9193-0106-402D-8AF990C889D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421762" y="1738804"/>
            <a:ext cx="3734346"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Resolución del Contrato</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81247" y="736948"/>
            <a:ext cx="7102487" cy="2389169"/>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Cualquiera de las partes puede resolver el contrato, por caso fortuito o fuerza mayor que imposibilite de manera definitiva la continuación del contrato, por incumplimiento de sus obligaciones conforme lo establecido en el reglamento, o por hecho sobreviniente al perfeccionamiento del contrato que no sea imputable a alguna de las partes.</a:t>
            </a:r>
            <a:endParaRPr lang="es-PE" sz="2000" dirty="0"/>
          </a:p>
        </p:txBody>
      </p:sp>
      <p:sp>
        <p:nvSpPr>
          <p:cNvPr id="11" name="Flecha: a la derecha 10">
            <a:extLst>
              <a:ext uri="{FF2B5EF4-FFF2-40B4-BE49-F238E27FC236}">
                <a16:creationId xmlns:a16="http://schemas.microsoft.com/office/drawing/2014/main" id="{8FA38377-EA34-22DF-D5D1-45C0868CDCED}"/>
              </a:ext>
            </a:extLst>
          </p:cNvPr>
          <p:cNvSpPr/>
          <p:nvPr/>
        </p:nvSpPr>
        <p:spPr>
          <a:xfrm rot="10800000">
            <a:off x="7467600" y="3925709"/>
            <a:ext cx="4543773" cy="2402952"/>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s-PE" dirty="0"/>
          </a:p>
        </p:txBody>
      </p:sp>
      <p:sp>
        <p:nvSpPr>
          <p:cNvPr id="12" name="Rectángulo: esquinas redondeadas 11">
            <a:extLst>
              <a:ext uri="{FF2B5EF4-FFF2-40B4-BE49-F238E27FC236}">
                <a16:creationId xmlns:a16="http://schemas.microsoft.com/office/drawing/2014/main" id="{211E372B-6DA7-BD93-CF6D-BC806A2FBA35}"/>
              </a:ext>
            </a:extLst>
          </p:cNvPr>
          <p:cNvSpPr/>
          <p:nvPr/>
        </p:nvSpPr>
        <p:spPr>
          <a:xfrm>
            <a:off x="180626" y="4145931"/>
            <a:ext cx="7102487" cy="1948730"/>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Cuando se resuelva el contrato por causas imputables a alguna de las partes, se debe resarcir los daños y perjuicios ocasionados. No corresponde el pago de daños y perjuicios en los casos de corrupción de funcionarios o servidores propiciada por parte del contratista, de conformidad a lo establecido en el artículo 11 de la presente Ley.</a:t>
            </a:r>
            <a:endParaRPr lang="es-PE" sz="2000" dirty="0"/>
          </a:p>
        </p:txBody>
      </p:sp>
      <p:sp>
        <p:nvSpPr>
          <p:cNvPr id="13" name="CuadroTexto 12">
            <a:extLst>
              <a:ext uri="{FF2B5EF4-FFF2-40B4-BE49-F238E27FC236}">
                <a16:creationId xmlns:a16="http://schemas.microsoft.com/office/drawing/2014/main" id="{0D079705-D5FB-49BA-B4A7-2A8ACE18C801}"/>
              </a:ext>
            </a:extLst>
          </p:cNvPr>
          <p:cNvSpPr txBox="1"/>
          <p:nvPr/>
        </p:nvSpPr>
        <p:spPr>
          <a:xfrm>
            <a:off x="8644443" y="4510123"/>
            <a:ext cx="3215228" cy="1323439"/>
          </a:xfrm>
          <a:prstGeom prst="rect">
            <a:avLst/>
          </a:prstGeom>
          <a:noFill/>
        </p:spPr>
        <p:txBody>
          <a:bodyPr wrap="square" rtlCol="0">
            <a:spAutoFit/>
          </a:bodyPr>
          <a:lstStyle/>
          <a:p>
            <a:pPr algn="just"/>
            <a:r>
              <a:rPr lang="es-PE" sz="2000" b="1" dirty="0"/>
              <a:t>¿Qué pasa cuándo se resuelve el contrato por causa imputable a las partes?</a:t>
            </a:r>
          </a:p>
        </p:txBody>
      </p:sp>
      <p:sp>
        <p:nvSpPr>
          <p:cNvPr id="4" name="Rectángulo 3">
            <a:extLst>
              <a:ext uri="{FF2B5EF4-FFF2-40B4-BE49-F238E27FC236}">
                <a16:creationId xmlns:a16="http://schemas.microsoft.com/office/drawing/2014/main" id="{3E015A09-1A0A-DA17-17BC-BA7B7566CAED}"/>
              </a:ext>
            </a:extLst>
          </p:cNvPr>
          <p:cNvSpPr/>
          <p:nvPr/>
        </p:nvSpPr>
        <p:spPr>
          <a:xfrm>
            <a:off x="332326" y="6328664"/>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36 del LCE</a:t>
            </a:r>
          </a:p>
        </p:txBody>
      </p:sp>
      <p:pic>
        <p:nvPicPr>
          <p:cNvPr id="2" name="Picture 2" descr="Somos - Círculo de Arbitraje con el Estado">
            <a:extLst>
              <a:ext uri="{FF2B5EF4-FFF2-40B4-BE49-F238E27FC236}">
                <a16:creationId xmlns:a16="http://schemas.microsoft.com/office/drawing/2014/main" id="{1C4546AA-D816-511D-AA8B-A244AE66FDA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8709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76600" y="1371600"/>
            <a:ext cx="6795085" cy="629660"/>
          </a:xfrm>
          <a:prstGeom prst="rect">
            <a:avLst/>
          </a:prstGeom>
        </p:spPr>
        <p:txBody>
          <a:bodyPr vert="horz" wrap="square" lIns="0" tIns="13970" rIns="0" bIns="0" rtlCol="0">
            <a:spAutoFit/>
          </a:bodyPr>
          <a:lstStyle/>
          <a:p>
            <a:pPr marL="243840" marR="5080" indent="-231775">
              <a:lnSpc>
                <a:spcPct val="100000"/>
              </a:lnSpc>
              <a:spcBef>
                <a:spcPts val="110"/>
              </a:spcBef>
            </a:pPr>
            <a:r>
              <a:rPr lang="es-PE" b="1" u="heavy" spc="-45" dirty="0">
                <a:solidFill>
                  <a:srgbClr val="C00000"/>
                </a:solidFill>
                <a:uFill>
                  <a:solidFill>
                    <a:srgbClr val="C00000"/>
                  </a:solidFill>
                </a:uFill>
              </a:rPr>
              <a:t>FORMALIDADES DEL CONTRATO</a:t>
            </a:r>
            <a:endParaRPr b="1" u="heavy" spc="5" dirty="0">
              <a:solidFill>
                <a:srgbClr val="C00000"/>
              </a:solidFill>
              <a:uFill>
                <a:solidFill>
                  <a:srgbClr val="C00000"/>
                </a:solidFill>
              </a:uFill>
            </a:endParaRPr>
          </a:p>
        </p:txBody>
      </p:sp>
      <p:pic>
        <p:nvPicPr>
          <p:cNvPr id="3" name="Picture 2" descr="CEOE CEPYME indica a las empresas las ayudas para la formalización de  contratos de formación y aprendizaje | Cuenca News">
            <a:extLst>
              <a:ext uri="{FF2B5EF4-FFF2-40B4-BE49-F238E27FC236}">
                <a16:creationId xmlns:a16="http://schemas.microsoft.com/office/drawing/2014/main" id="{434F5130-2688-D4F4-69DD-6F09D3D773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438400"/>
            <a:ext cx="5649496" cy="380358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Somos - Círculo de Arbitraje con el Estado">
            <a:extLst>
              <a:ext uri="{FF2B5EF4-FFF2-40B4-BE49-F238E27FC236}">
                <a16:creationId xmlns:a16="http://schemas.microsoft.com/office/drawing/2014/main" id="{6BBD4551-BDC5-16D3-0D40-5B54C450A68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28728" y="1885453"/>
            <a:ext cx="3477673"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t>Causales de Resolución</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757186" y="1036158"/>
            <a:ext cx="7102487" cy="1094014"/>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a) Incumpla injustificadamente obligaciones contractuales, legales o reglamentarias a su cargo, pese a haber sido requerido para ello.</a:t>
            </a:r>
            <a:endParaRPr lang="es-PE" sz="2000" dirty="0"/>
          </a:p>
        </p:txBody>
      </p:sp>
      <p:sp>
        <p:nvSpPr>
          <p:cNvPr id="4" name="Rectángulo 3">
            <a:extLst>
              <a:ext uri="{FF2B5EF4-FFF2-40B4-BE49-F238E27FC236}">
                <a16:creationId xmlns:a16="http://schemas.microsoft.com/office/drawing/2014/main" id="{3E015A09-1A0A-DA17-17BC-BA7B7566CAED}"/>
              </a:ext>
            </a:extLst>
          </p:cNvPr>
          <p:cNvSpPr/>
          <p:nvPr/>
        </p:nvSpPr>
        <p:spPr>
          <a:xfrm>
            <a:off x="332326" y="5893767"/>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164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332326" y="3126117"/>
            <a:ext cx="3734346" cy="229764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b="1" dirty="0">
                <a:solidFill>
                  <a:schemeClr val="bg1"/>
                </a:solidFill>
              </a:rPr>
              <a:t>1. La Entidad puede resolver el contrato, de conformidad con el artículo 36 de la Ley, en los casos en que el contratista: </a:t>
            </a:r>
            <a:endParaRPr lang="es-PE" sz="2000" b="1" dirty="0">
              <a:solidFill>
                <a:schemeClr val="bg1"/>
              </a:solidFill>
            </a:endParaRPr>
          </a:p>
          <a:p>
            <a:pPr algn="ctr"/>
            <a:endParaRPr lang="es-PE" dirty="0"/>
          </a:p>
        </p:txBody>
      </p:sp>
      <p:sp>
        <p:nvSpPr>
          <p:cNvPr id="3" name="Rectángulo: esquinas redondeadas 2">
            <a:extLst>
              <a:ext uri="{FF2B5EF4-FFF2-40B4-BE49-F238E27FC236}">
                <a16:creationId xmlns:a16="http://schemas.microsoft.com/office/drawing/2014/main" id="{9E367F70-DDD4-C602-2119-BA9DF38BC565}"/>
              </a:ext>
            </a:extLst>
          </p:cNvPr>
          <p:cNvSpPr/>
          <p:nvPr/>
        </p:nvSpPr>
        <p:spPr>
          <a:xfrm>
            <a:off x="4741143" y="2881993"/>
            <a:ext cx="7102487" cy="1094014"/>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b) Haya llegado a acumular el monto máximo de la penalidad por mora o el monto máximo para otras penalidades, en la ejecución de la prestación a su cargo.</a:t>
            </a:r>
            <a:endParaRPr lang="es-PE" sz="2000" dirty="0"/>
          </a:p>
        </p:txBody>
      </p:sp>
      <p:sp>
        <p:nvSpPr>
          <p:cNvPr id="5" name="Rectángulo: esquinas redondeadas 4">
            <a:extLst>
              <a:ext uri="{FF2B5EF4-FFF2-40B4-BE49-F238E27FC236}">
                <a16:creationId xmlns:a16="http://schemas.microsoft.com/office/drawing/2014/main" id="{88C83159-7602-AF82-94D6-CFD32E1726EE}"/>
              </a:ext>
            </a:extLst>
          </p:cNvPr>
          <p:cNvSpPr/>
          <p:nvPr/>
        </p:nvSpPr>
        <p:spPr>
          <a:xfrm>
            <a:off x="4741144" y="4759913"/>
            <a:ext cx="7102487" cy="1094014"/>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c) Paralice o reduzca injustificadamente la ejecución de la prestación, pese a haber sido requerido para corregir tal situación. </a:t>
            </a:r>
            <a:endParaRPr lang="es-PE" sz="2000" dirty="0"/>
          </a:p>
        </p:txBody>
      </p:sp>
      <p:pic>
        <p:nvPicPr>
          <p:cNvPr id="6" name="Picture 2" descr="Somos - Círculo de Arbitraje con el Estado">
            <a:extLst>
              <a:ext uri="{FF2B5EF4-FFF2-40B4-BE49-F238E27FC236}">
                <a16:creationId xmlns:a16="http://schemas.microsoft.com/office/drawing/2014/main" id="{80A148B7-BB5F-7891-360C-A3EE8CF87E6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41089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20294" y="2881993"/>
            <a:ext cx="3734346" cy="1094014"/>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r>
              <a:rPr lang="es-PE" sz="2400" b="1" dirty="0">
                <a:solidFill>
                  <a:schemeClr val="tx1"/>
                </a:solidFill>
              </a:rPr>
              <a:t>Causales de Resolución</a:t>
            </a:r>
          </a:p>
        </p:txBody>
      </p:sp>
      <p:sp>
        <p:nvSpPr>
          <p:cNvPr id="4" name="Rectángulo 3">
            <a:extLst>
              <a:ext uri="{FF2B5EF4-FFF2-40B4-BE49-F238E27FC236}">
                <a16:creationId xmlns:a16="http://schemas.microsoft.com/office/drawing/2014/main" id="{3E015A09-1A0A-DA17-17BC-BA7B7566CAED}"/>
              </a:ext>
            </a:extLst>
          </p:cNvPr>
          <p:cNvSpPr/>
          <p:nvPr/>
        </p:nvSpPr>
        <p:spPr>
          <a:xfrm>
            <a:off x="320294" y="6171233"/>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dirty="0"/>
              <a:t>Articulo 164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4291262" y="344906"/>
            <a:ext cx="7592474" cy="175260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2. El contratista puede solicitar la resolución del contrato en los casos en que la Entidad incumpla injustificadamente con el pago y/u otras obligaciones esenciales a su cargo, pese a haber sido requerida conforme al procedimiento establecido en el artículo 165.</a:t>
            </a:r>
            <a:endParaRPr lang="es-PE" dirty="0"/>
          </a:p>
        </p:txBody>
      </p:sp>
      <p:sp>
        <p:nvSpPr>
          <p:cNvPr id="6" name="Flecha: pentágono 5">
            <a:extLst>
              <a:ext uri="{FF2B5EF4-FFF2-40B4-BE49-F238E27FC236}">
                <a16:creationId xmlns:a16="http://schemas.microsoft.com/office/drawing/2014/main" id="{FB098F3E-3844-F705-CF86-DC8722B2E1AE}"/>
              </a:ext>
            </a:extLst>
          </p:cNvPr>
          <p:cNvSpPr/>
          <p:nvPr/>
        </p:nvSpPr>
        <p:spPr>
          <a:xfrm>
            <a:off x="4329092" y="2552700"/>
            <a:ext cx="7592474" cy="175260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3. En los contratos de supervisión de obras, cuando se haya previsto que las actividades del supervisor comprenden la liquidación del contrato de obra, el supervisor puede resolver el contrato en los casos en que existe una controversia que se derive de la liquidación del contrato de obra.</a:t>
            </a:r>
            <a:endParaRPr lang="es-PE" sz="2000" dirty="0"/>
          </a:p>
        </p:txBody>
      </p:sp>
      <p:sp>
        <p:nvSpPr>
          <p:cNvPr id="9" name="Flecha: pentágono 8">
            <a:extLst>
              <a:ext uri="{FF2B5EF4-FFF2-40B4-BE49-F238E27FC236}">
                <a16:creationId xmlns:a16="http://schemas.microsoft.com/office/drawing/2014/main" id="{BE160853-B644-0F3D-CD99-A81731A289BE}"/>
              </a:ext>
            </a:extLst>
          </p:cNvPr>
          <p:cNvSpPr/>
          <p:nvPr/>
        </p:nvSpPr>
        <p:spPr>
          <a:xfrm>
            <a:off x="4279232" y="4760494"/>
            <a:ext cx="7592474" cy="175260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4. Cualquiera de las partes puede resolver el contrato por caso fortuito, fuerza mayor o por hecho sobreviniente al perfeccionamiento del contrato que no sea imputable a las partes y que imposibilite de manera definitiva la continuación de la ejecución del contrato.</a:t>
            </a:r>
            <a:endParaRPr lang="es-PE" sz="2000" dirty="0"/>
          </a:p>
        </p:txBody>
      </p:sp>
      <p:pic>
        <p:nvPicPr>
          <p:cNvPr id="3" name="Picture 2" descr="Somos - Círculo de Arbitraje con el Estado">
            <a:extLst>
              <a:ext uri="{FF2B5EF4-FFF2-40B4-BE49-F238E27FC236}">
                <a16:creationId xmlns:a16="http://schemas.microsoft.com/office/drawing/2014/main" id="{0B39B4E0-FB17-DDAB-7DCE-6BE3BACBFD6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6841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399222" y="1748636"/>
            <a:ext cx="3096673" cy="1298828"/>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PE" sz="2400" b="1" dirty="0"/>
              <a:t>Procedimiento de Resolución</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632508" y="734502"/>
            <a:ext cx="7102487" cy="2999298"/>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a) La parte perjudicada requiere mediante carta notarial a la otra parte que ejecute la prestación materia de incumplimiento en un plazo no mayor a cinco (5) días, bajo apercibimiento de resolver el contrato. La Entidad puede establecer plazos mayores a cinco (5) días hasta el plazo máximo de quince (15) días, dependiendo del monto contractual y de la complejidad, envergadura o sofisticación de la contratación. Cuando se trate de ejecución de obras, la Entidad otorga el plazo de quince (15) días.</a:t>
            </a:r>
            <a:endParaRPr lang="es-PE" sz="2000" dirty="0"/>
          </a:p>
        </p:txBody>
      </p:sp>
      <p:sp>
        <p:nvSpPr>
          <p:cNvPr id="4" name="Rectángulo 3">
            <a:extLst>
              <a:ext uri="{FF2B5EF4-FFF2-40B4-BE49-F238E27FC236}">
                <a16:creationId xmlns:a16="http://schemas.microsoft.com/office/drawing/2014/main" id="{3E015A09-1A0A-DA17-17BC-BA7B7566CAED}"/>
              </a:ext>
            </a:extLst>
          </p:cNvPr>
          <p:cNvSpPr/>
          <p:nvPr/>
        </p:nvSpPr>
        <p:spPr>
          <a:xfrm>
            <a:off x="332326" y="5893767"/>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b="1" dirty="0"/>
              <a:t>Articulo 165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273904" y="3130776"/>
            <a:ext cx="3734346" cy="229764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1. Cuando una de las partes incumple con sus obligaciones, se considera el siguiente procedimiento para resolver el contrato en forma total o parcial:</a:t>
            </a:r>
            <a:endParaRPr lang="es-PE" dirty="0"/>
          </a:p>
        </p:txBody>
      </p:sp>
      <p:sp>
        <p:nvSpPr>
          <p:cNvPr id="3" name="Rectángulo: esquinas redondeadas 2">
            <a:extLst>
              <a:ext uri="{FF2B5EF4-FFF2-40B4-BE49-F238E27FC236}">
                <a16:creationId xmlns:a16="http://schemas.microsoft.com/office/drawing/2014/main" id="{9E367F70-DDD4-C602-2119-BA9DF38BC565}"/>
              </a:ext>
            </a:extLst>
          </p:cNvPr>
          <p:cNvSpPr/>
          <p:nvPr/>
        </p:nvSpPr>
        <p:spPr>
          <a:xfrm>
            <a:off x="4632507" y="4662091"/>
            <a:ext cx="7102487" cy="146140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b) Vencidos los plazos establecidos en el literal precedente sin que la otra parte cumpla con la prestación correspondiente, la parte perjudicada puede resolver el contrato en forma total o parcial, comunicando su decisión mediante carta notarial.</a:t>
            </a:r>
            <a:endParaRPr lang="es-PE" sz="2000" dirty="0"/>
          </a:p>
        </p:txBody>
      </p:sp>
      <p:pic>
        <p:nvPicPr>
          <p:cNvPr id="5" name="Picture 2" descr="Somos - Círculo de Arbitraje con el Estado">
            <a:extLst>
              <a:ext uri="{FF2B5EF4-FFF2-40B4-BE49-F238E27FC236}">
                <a16:creationId xmlns:a16="http://schemas.microsoft.com/office/drawing/2014/main" id="{44F7518D-5E57-F281-0244-CE1B593EB7F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604163" y="3810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42740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407428" y="1599273"/>
            <a:ext cx="3096673" cy="1298828"/>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PE" sz="2400" b="1" dirty="0"/>
              <a:t>Procedimiento de Resolución</a:t>
            </a:r>
          </a:p>
        </p:txBody>
      </p:sp>
      <p:sp>
        <p:nvSpPr>
          <p:cNvPr id="8" name="Rectángulo: esquinas redondeadas 7">
            <a:extLst>
              <a:ext uri="{FF2B5EF4-FFF2-40B4-BE49-F238E27FC236}">
                <a16:creationId xmlns:a16="http://schemas.microsoft.com/office/drawing/2014/main" id="{2627CC94-6DB8-31A0-7A25-4885D02CD3A4}"/>
              </a:ext>
            </a:extLst>
          </p:cNvPr>
          <p:cNvSpPr/>
          <p:nvPr/>
        </p:nvSpPr>
        <p:spPr>
          <a:xfrm>
            <a:off x="4632508" y="734502"/>
            <a:ext cx="7102487" cy="1298828"/>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a) Cuando la Entidad decida resolver el contrato, debido a la acumulación del monto máximo de penalidad por mora u otras penalidades</a:t>
            </a:r>
            <a:endParaRPr lang="es-PE" sz="2000" dirty="0"/>
          </a:p>
        </p:txBody>
      </p:sp>
      <p:sp>
        <p:nvSpPr>
          <p:cNvPr id="4" name="Rectángulo 3">
            <a:extLst>
              <a:ext uri="{FF2B5EF4-FFF2-40B4-BE49-F238E27FC236}">
                <a16:creationId xmlns:a16="http://schemas.microsoft.com/office/drawing/2014/main" id="{3E015A09-1A0A-DA17-17BC-BA7B7566CAED}"/>
              </a:ext>
            </a:extLst>
          </p:cNvPr>
          <p:cNvSpPr/>
          <p:nvPr/>
        </p:nvSpPr>
        <p:spPr>
          <a:xfrm>
            <a:off x="332326" y="5893767"/>
            <a:ext cx="2837917" cy="309776"/>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b="1" dirty="0"/>
              <a:t>Articulo 165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273904" y="3130776"/>
            <a:ext cx="3734346" cy="229764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2. En los siguientes casos, las partes comunican la resolución del contrato mediante carta notarial, sin requerir previamente la ejecución de la prestación materia de incumplimiento:</a:t>
            </a:r>
            <a:endParaRPr lang="es-PE" dirty="0"/>
          </a:p>
        </p:txBody>
      </p:sp>
      <p:sp>
        <p:nvSpPr>
          <p:cNvPr id="3" name="Rectángulo: esquinas redondeadas 2">
            <a:extLst>
              <a:ext uri="{FF2B5EF4-FFF2-40B4-BE49-F238E27FC236}">
                <a16:creationId xmlns:a16="http://schemas.microsoft.com/office/drawing/2014/main" id="{9E367F70-DDD4-C602-2119-BA9DF38BC565}"/>
              </a:ext>
            </a:extLst>
          </p:cNvPr>
          <p:cNvSpPr/>
          <p:nvPr/>
        </p:nvSpPr>
        <p:spPr>
          <a:xfrm>
            <a:off x="4632507" y="4662091"/>
            <a:ext cx="7102487" cy="1461407"/>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c) Cuando cualquiera de las partes invoque alguno de los supuestos establecidos en el numeral 164.4 del artículo 164, en cuyo caso justifican y acreditan los hechos que sustentan su decisión de resolver el contrato en forma total o parcial.</a:t>
            </a:r>
            <a:endParaRPr lang="es-PE" sz="2000" dirty="0"/>
          </a:p>
        </p:txBody>
      </p:sp>
      <p:sp>
        <p:nvSpPr>
          <p:cNvPr id="5" name="Rectángulo: esquinas redondeadas 4">
            <a:extLst>
              <a:ext uri="{FF2B5EF4-FFF2-40B4-BE49-F238E27FC236}">
                <a16:creationId xmlns:a16="http://schemas.microsoft.com/office/drawing/2014/main" id="{6B5FB838-F97F-F603-CDA8-35670797D16F}"/>
              </a:ext>
            </a:extLst>
          </p:cNvPr>
          <p:cNvSpPr/>
          <p:nvPr/>
        </p:nvSpPr>
        <p:spPr>
          <a:xfrm>
            <a:off x="4632507" y="2665425"/>
            <a:ext cx="7102487" cy="1298828"/>
          </a:xfrm>
          <a:prstGeom prst="roundRect">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MX" sz="2000" dirty="0"/>
              <a:t>b) Cuando la Entidad decida resolver el contrato en forma total o parcial, debido a que la situación de incumplimiento no puede ser revertida.</a:t>
            </a:r>
            <a:endParaRPr lang="es-PE" sz="2000" dirty="0"/>
          </a:p>
        </p:txBody>
      </p:sp>
      <p:pic>
        <p:nvPicPr>
          <p:cNvPr id="6" name="Picture 2" descr="Somos - Círculo de Arbitraje con el Estado">
            <a:extLst>
              <a:ext uri="{FF2B5EF4-FFF2-40B4-BE49-F238E27FC236}">
                <a16:creationId xmlns:a16="http://schemas.microsoft.com/office/drawing/2014/main" id="{8A524273-86F6-43BE-D3F2-8BBB89963C2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26853" y="216015"/>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20351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165967" y="2463220"/>
            <a:ext cx="2563273" cy="1312435"/>
          </a:xfrm>
          <a:prstGeom prst="rightArrow">
            <a:avLst>
              <a:gd name="adj1" fmla="val 50000"/>
              <a:gd name="adj2" fmla="val 15164"/>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PE" sz="2400" b="1" dirty="0"/>
              <a:t>Procedimiento de Resolución</a:t>
            </a:r>
          </a:p>
        </p:txBody>
      </p:sp>
      <p:sp>
        <p:nvSpPr>
          <p:cNvPr id="4" name="Rectángulo 3">
            <a:extLst>
              <a:ext uri="{FF2B5EF4-FFF2-40B4-BE49-F238E27FC236}">
                <a16:creationId xmlns:a16="http://schemas.microsoft.com/office/drawing/2014/main" id="{3E015A09-1A0A-DA17-17BC-BA7B7566CAED}"/>
              </a:ext>
            </a:extLst>
          </p:cNvPr>
          <p:cNvSpPr/>
          <p:nvPr/>
        </p:nvSpPr>
        <p:spPr>
          <a:xfrm>
            <a:off x="447744" y="5659384"/>
            <a:ext cx="1999717" cy="596529"/>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b="1" dirty="0"/>
              <a:t>Articulo 165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3282522" y="436374"/>
            <a:ext cx="8601214" cy="1238258"/>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3. El contrato queda resuelto de pleno derecho a partir de recibida la carta notarial señalada en el literal b) del numeral 165.1 y en el numeral 165.2.</a:t>
            </a:r>
            <a:endParaRPr lang="es-PE" dirty="0"/>
          </a:p>
        </p:txBody>
      </p:sp>
      <p:sp>
        <p:nvSpPr>
          <p:cNvPr id="6" name="Flecha: pentágono 5">
            <a:extLst>
              <a:ext uri="{FF2B5EF4-FFF2-40B4-BE49-F238E27FC236}">
                <a16:creationId xmlns:a16="http://schemas.microsoft.com/office/drawing/2014/main" id="{FB098F3E-3844-F705-CF86-DC8722B2E1AE}"/>
              </a:ext>
            </a:extLst>
          </p:cNvPr>
          <p:cNvSpPr/>
          <p:nvPr/>
        </p:nvSpPr>
        <p:spPr>
          <a:xfrm>
            <a:off x="3282520" y="1895478"/>
            <a:ext cx="8601215" cy="2447921"/>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4. La resolución parcial solo involucra a aquella parte del contrato afectada por el incumplimiento y siempre que dicha parte sea separable e independiente del resto de las obligaciones contractuales, siempre que la resolución total del contrato pudiera afectar los intereses de la Entidad. En tal sentido, el requerimiento que se efectúe precisa con claridad qué parte del contrato queda resuelta si persistiera el incumplimiento. De no hacerse tal precisión, se entiende que la resolución es total.</a:t>
            </a:r>
            <a:endParaRPr lang="es-PE" sz="2000" dirty="0"/>
          </a:p>
        </p:txBody>
      </p:sp>
      <p:sp>
        <p:nvSpPr>
          <p:cNvPr id="9" name="Flecha: pentágono 8">
            <a:extLst>
              <a:ext uri="{FF2B5EF4-FFF2-40B4-BE49-F238E27FC236}">
                <a16:creationId xmlns:a16="http://schemas.microsoft.com/office/drawing/2014/main" id="{BE160853-B644-0F3D-CD99-A81731A289BE}"/>
              </a:ext>
            </a:extLst>
          </p:cNvPr>
          <p:cNvSpPr/>
          <p:nvPr/>
        </p:nvSpPr>
        <p:spPr>
          <a:xfrm>
            <a:off x="3282520" y="4655713"/>
            <a:ext cx="8601216" cy="160020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5. Tratándose de contrataciones realizadas a través de los Catálogos Electrónicos de Acuerdos Marco, toda notificación efectuada en el marco del procedimiento de resolución del contrato regulado en el presente artículo se realiza a través del módulo de catálogo electrónico. En estos casos, no es necesario comunicar la decisión mediante carta notarial.</a:t>
            </a:r>
            <a:endParaRPr lang="es-PE" sz="2000" dirty="0"/>
          </a:p>
        </p:txBody>
      </p:sp>
      <p:pic>
        <p:nvPicPr>
          <p:cNvPr id="3" name="Picture 2" descr="Somos - Círculo de Arbitraje con el Estado">
            <a:extLst>
              <a:ext uri="{FF2B5EF4-FFF2-40B4-BE49-F238E27FC236}">
                <a16:creationId xmlns:a16="http://schemas.microsoft.com/office/drawing/2014/main" id="{E1CC78B9-D521-2943-3E96-E9B0B0CE7080}"/>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201168" y="371685"/>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64014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lecha: a la derecha 6">
            <a:extLst>
              <a:ext uri="{FF2B5EF4-FFF2-40B4-BE49-F238E27FC236}">
                <a16:creationId xmlns:a16="http://schemas.microsoft.com/office/drawing/2014/main" id="{7DCB246C-5244-1F6E-2F3D-B4A6DFD934AD}"/>
              </a:ext>
            </a:extLst>
          </p:cNvPr>
          <p:cNvSpPr/>
          <p:nvPr/>
        </p:nvSpPr>
        <p:spPr>
          <a:xfrm>
            <a:off x="133883" y="2573037"/>
            <a:ext cx="2563273" cy="1312435"/>
          </a:xfrm>
          <a:prstGeom prst="rightArrow">
            <a:avLst>
              <a:gd name="adj1" fmla="val 50000"/>
              <a:gd name="adj2" fmla="val 15164"/>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PE" sz="2400" b="1" dirty="0"/>
              <a:t>Efectos de la Resolución</a:t>
            </a:r>
          </a:p>
        </p:txBody>
      </p:sp>
      <p:sp>
        <p:nvSpPr>
          <p:cNvPr id="4" name="Rectángulo 3">
            <a:extLst>
              <a:ext uri="{FF2B5EF4-FFF2-40B4-BE49-F238E27FC236}">
                <a16:creationId xmlns:a16="http://schemas.microsoft.com/office/drawing/2014/main" id="{3E015A09-1A0A-DA17-17BC-BA7B7566CAED}"/>
              </a:ext>
            </a:extLst>
          </p:cNvPr>
          <p:cNvSpPr/>
          <p:nvPr/>
        </p:nvSpPr>
        <p:spPr>
          <a:xfrm>
            <a:off x="133883" y="5423270"/>
            <a:ext cx="1999717" cy="596529"/>
          </a:xfrm>
          <a:prstGeom prst="rect">
            <a:avLst/>
          </a:prstGeom>
          <a:solidFill>
            <a:schemeClr val="accent2">
              <a:lumMod val="7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PE" b="1" dirty="0"/>
              <a:t>Articulo 166 del RLCE</a:t>
            </a:r>
          </a:p>
        </p:txBody>
      </p:sp>
      <p:sp>
        <p:nvSpPr>
          <p:cNvPr id="2" name="Flecha: pentágono 1">
            <a:extLst>
              <a:ext uri="{FF2B5EF4-FFF2-40B4-BE49-F238E27FC236}">
                <a16:creationId xmlns:a16="http://schemas.microsoft.com/office/drawing/2014/main" id="{18ACA7D0-E101-5F6F-92E3-50D9FC99D572}"/>
              </a:ext>
            </a:extLst>
          </p:cNvPr>
          <p:cNvSpPr/>
          <p:nvPr/>
        </p:nvSpPr>
        <p:spPr>
          <a:xfrm>
            <a:off x="3200400" y="597083"/>
            <a:ext cx="8683336" cy="1238258"/>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1. Si la parte perjudicada es la Entidad, esta ejecuta las garantías que el contratista hubiera otorgado sin perjuicio de la indemnización por los mayores daños irrogados. </a:t>
            </a:r>
            <a:endParaRPr lang="es-PE" dirty="0"/>
          </a:p>
        </p:txBody>
      </p:sp>
      <p:sp>
        <p:nvSpPr>
          <p:cNvPr id="6" name="Flecha: pentágono 5">
            <a:extLst>
              <a:ext uri="{FF2B5EF4-FFF2-40B4-BE49-F238E27FC236}">
                <a16:creationId xmlns:a16="http://schemas.microsoft.com/office/drawing/2014/main" id="{FB098F3E-3844-F705-CF86-DC8722B2E1AE}"/>
              </a:ext>
            </a:extLst>
          </p:cNvPr>
          <p:cNvSpPr/>
          <p:nvPr/>
        </p:nvSpPr>
        <p:spPr>
          <a:xfrm>
            <a:off x="3200400" y="2462494"/>
            <a:ext cx="8683336" cy="1533522"/>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2. Si la parte perjudicada es el contratista, la Entidad reconoce la respectiva indemnización por los daños irrogados, bajo responsabilidad del Titular de la Entidad. </a:t>
            </a:r>
            <a:endParaRPr lang="es-PE" sz="2000" dirty="0"/>
          </a:p>
        </p:txBody>
      </p:sp>
      <p:sp>
        <p:nvSpPr>
          <p:cNvPr id="9" name="Flecha: pentágono 8">
            <a:extLst>
              <a:ext uri="{FF2B5EF4-FFF2-40B4-BE49-F238E27FC236}">
                <a16:creationId xmlns:a16="http://schemas.microsoft.com/office/drawing/2014/main" id="{BE160853-B644-0F3D-CD99-A81731A289BE}"/>
              </a:ext>
            </a:extLst>
          </p:cNvPr>
          <p:cNvSpPr/>
          <p:nvPr/>
        </p:nvSpPr>
        <p:spPr>
          <a:xfrm>
            <a:off x="3200400" y="4623170"/>
            <a:ext cx="8683336" cy="1600200"/>
          </a:xfrm>
          <a:prstGeom prst="homePlate">
            <a:avLst>
              <a:gd name="adj" fmla="val 2680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r>
              <a:rPr lang="es-MX" sz="2000" dirty="0"/>
              <a:t>3. Cualquier controversia relacionada con la resolución del contrato puede ser sometida por la parte interesada a conciliación y/o arbitraje dentro de los treinta (30) días hábiles siguientes de notificada la resolución. Vencido este plazo sin que se haya iniciado ninguno de estos procedimientos, se entiende que la resolución del contrato ha quedado consentida.</a:t>
            </a:r>
            <a:endParaRPr lang="es-PE" sz="2000" dirty="0"/>
          </a:p>
        </p:txBody>
      </p:sp>
      <p:pic>
        <p:nvPicPr>
          <p:cNvPr id="3" name="Picture 2" descr="Somos - Círculo de Arbitraje con el Estado">
            <a:extLst>
              <a:ext uri="{FF2B5EF4-FFF2-40B4-BE49-F238E27FC236}">
                <a16:creationId xmlns:a16="http://schemas.microsoft.com/office/drawing/2014/main" id="{ABF1558C-A132-67D3-4EDC-67C259F8298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143715" y="482452"/>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8047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A18371C4-80AD-FD30-E0FF-CF603685065B}"/>
              </a:ext>
            </a:extLst>
          </p:cNvPr>
          <p:cNvSpPr/>
          <p:nvPr/>
        </p:nvSpPr>
        <p:spPr>
          <a:xfrm>
            <a:off x="406236" y="1591320"/>
            <a:ext cx="3523554" cy="234368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CuadroTexto 3">
            <a:extLst>
              <a:ext uri="{FF2B5EF4-FFF2-40B4-BE49-F238E27FC236}">
                <a16:creationId xmlns:a16="http://schemas.microsoft.com/office/drawing/2014/main" id="{72F71F46-DE63-504E-B528-F5B2EEB4BDF5}"/>
              </a:ext>
            </a:extLst>
          </p:cNvPr>
          <p:cNvSpPr txBox="1"/>
          <p:nvPr/>
        </p:nvSpPr>
        <p:spPr>
          <a:xfrm>
            <a:off x="418526" y="2180372"/>
            <a:ext cx="2296160" cy="1200329"/>
          </a:xfrm>
          <a:prstGeom prst="rect">
            <a:avLst/>
          </a:prstGeom>
          <a:noFill/>
        </p:spPr>
        <p:txBody>
          <a:bodyPr wrap="square" rtlCol="0">
            <a:spAutoFit/>
          </a:bodyPr>
          <a:lstStyle/>
          <a:p>
            <a:pPr algn="just"/>
            <a:r>
              <a:rPr lang="es-PE" sz="2400" b="1" dirty="0">
                <a:solidFill>
                  <a:schemeClr val="bg1"/>
                </a:solidFill>
              </a:rPr>
              <a:t>¿Qué es el Contrato Administrativo?</a:t>
            </a:r>
          </a:p>
        </p:txBody>
      </p:sp>
      <p:sp>
        <p:nvSpPr>
          <p:cNvPr id="5" name="Rectángulo: esquinas redondeadas 4">
            <a:extLst>
              <a:ext uri="{FF2B5EF4-FFF2-40B4-BE49-F238E27FC236}">
                <a16:creationId xmlns:a16="http://schemas.microsoft.com/office/drawing/2014/main" id="{E32B61EC-8208-1ADA-4237-54C9B522D623}"/>
              </a:ext>
            </a:extLst>
          </p:cNvPr>
          <p:cNvSpPr/>
          <p:nvPr/>
        </p:nvSpPr>
        <p:spPr>
          <a:xfrm>
            <a:off x="4521856"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Podemos definir el contrato de la Administración Pública como el acuerdo de dos partes para crear, regular, modificar o extinguir una relación jurídica patrimonial, y en el que por lo menos una de las partes es una entidad de la Administración Pública.</a:t>
            </a:r>
          </a:p>
          <a:p>
            <a:pPr algn="just"/>
            <a:endParaRPr lang="es-MX" sz="2400" dirty="0"/>
          </a:p>
          <a:p>
            <a:pPr algn="just"/>
            <a:r>
              <a:rPr lang="es-MX" sz="2400" dirty="0"/>
              <a:t>Es en este tipo de contratos en los que el Estado, para valerse de bienes, servicios y obras, se relaciona con un ente privado, ya sea persona jurídica o natural, o incluso con otra entidad, aunque en circunstancias específicas, para cumplir con su finalidad pública</a:t>
            </a:r>
            <a:r>
              <a:rPr lang="es-MX" dirty="0"/>
              <a:t>.</a:t>
            </a:r>
            <a:endParaRPr lang="es-PE" dirty="0"/>
          </a:p>
        </p:txBody>
      </p:sp>
      <p:sp>
        <p:nvSpPr>
          <p:cNvPr id="7" name="Rectángulo: esquinas redondeadas 6">
            <a:extLst>
              <a:ext uri="{FF2B5EF4-FFF2-40B4-BE49-F238E27FC236}">
                <a16:creationId xmlns:a16="http://schemas.microsoft.com/office/drawing/2014/main" id="{E7ED70A3-6D43-1D95-B1B9-4E04352877E8}"/>
              </a:ext>
            </a:extLst>
          </p:cNvPr>
          <p:cNvSpPr/>
          <p:nvPr/>
        </p:nvSpPr>
        <p:spPr>
          <a:xfrm>
            <a:off x="4512352"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Podemos definir el contrato de la Administración Pública como el acuerdo de dos partes para crear, regular, modificar o extinguir una relación jurídica patrimonial, y en el que por lo menos una de las partes es una entidad de la Administración Pública.</a:t>
            </a:r>
          </a:p>
          <a:p>
            <a:pPr algn="just"/>
            <a:endParaRPr lang="es-MX" sz="2400" dirty="0"/>
          </a:p>
          <a:p>
            <a:pPr algn="just"/>
            <a:r>
              <a:rPr lang="es-MX" sz="2400" dirty="0"/>
              <a:t>Es en este tipo de contratos en los que el Estado, para valerse de bienes, servicios y obras, se relaciona con un ente privado, ya sea persona jurídica o natural, o incluso con otra entidad, aunque en circunstancias específicas, para cumplir con su finalidad pública</a:t>
            </a:r>
            <a:r>
              <a:rPr lang="es-MX" dirty="0"/>
              <a:t>.</a:t>
            </a:r>
            <a:endParaRPr lang="es-PE" dirty="0"/>
          </a:p>
        </p:txBody>
      </p:sp>
      <p:pic>
        <p:nvPicPr>
          <p:cNvPr id="2" name="Picture 2" descr="Somos - Círculo de Arbitraje con el Estado">
            <a:extLst>
              <a:ext uri="{FF2B5EF4-FFF2-40B4-BE49-F238E27FC236}">
                <a16:creationId xmlns:a16="http://schemas.microsoft.com/office/drawing/2014/main" id="{674DBCCF-BABC-14C9-534C-C0277893C1E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714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A18371C4-80AD-FD30-E0FF-CF603685065B}"/>
              </a:ext>
            </a:extLst>
          </p:cNvPr>
          <p:cNvSpPr/>
          <p:nvPr/>
        </p:nvSpPr>
        <p:spPr>
          <a:xfrm>
            <a:off x="418526" y="1578077"/>
            <a:ext cx="3523554" cy="234368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CuadroTexto 3">
            <a:extLst>
              <a:ext uri="{FF2B5EF4-FFF2-40B4-BE49-F238E27FC236}">
                <a16:creationId xmlns:a16="http://schemas.microsoft.com/office/drawing/2014/main" id="{72F71F46-DE63-504E-B528-F5B2EEB4BDF5}"/>
              </a:ext>
            </a:extLst>
          </p:cNvPr>
          <p:cNvSpPr txBox="1"/>
          <p:nvPr/>
        </p:nvSpPr>
        <p:spPr>
          <a:xfrm>
            <a:off x="418526" y="2180372"/>
            <a:ext cx="2296160" cy="1200329"/>
          </a:xfrm>
          <a:prstGeom prst="rect">
            <a:avLst/>
          </a:prstGeom>
          <a:noFill/>
        </p:spPr>
        <p:txBody>
          <a:bodyPr wrap="square" rtlCol="0">
            <a:spAutoFit/>
          </a:bodyPr>
          <a:lstStyle/>
          <a:p>
            <a:pPr algn="just"/>
            <a:r>
              <a:rPr lang="es-PE" sz="2400" b="1" dirty="0">
                <a:solidFill>
                  <a:schemeClr val="bg1"/>
                </a:solidFill>
              </a:rPr>
              <a:t>¿Qué implica en los contratos administrativos?</a:t>
            </a:r>
          </a:p>
        </p:txBody>
      </p:sp>
      <p:sp>
        <p:nvSpPr>
          <p:cNvPr id="5" name="Rectángulo: esquinas redondeadas 4">
            <a:extLst>
              <a:ext uri="{FF2B5EF4-FFF2-40B4-BE49-F238E27FC236}">
                <a16:creationId xmlns:a16="http://schemas.microsoft.com/office/drawing/2014/main" id="{E32B61EC-8208-1ADA-4237-54C9B522D623}"/>
              </a:ext>
            </a:extLst>
          </p:cNvPr>
          <p:cNvSpPr/>
          <p:nvPr/>
        </p:nvSpPr>
        <p:spPr>
          <a:xfrm>
            <a:off x="4521856"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Podemos definir el contrato de la Administración Pública como el acuerdo de dos partes para crear, regular, modificar o extinguir una relación jurídica patrimonial, y en el que por lo menos una de las partes es una entidad de la Administración Pública.</a:t>
            </a:r>
          </a:p>
          <a:p>
            <a:pPr algn="just"/>
            <a:endParaRPr lang="es-MX" sz="2400" dirty="0"/>
          </a:p>
          <a:p>
            <a:pPr algn="just"/>
            <a:r>
              <a:rPr lang="es-MX" sz="2400" dirty="0"/>
              <a:t>Es en este tipo de contratos en los que el Estado, para valerse de bienes, servicios y obras, se relaciona con un ente privado, ya sea persona jurídica o natural, o incluso con otra entidad, aunque en circunstancias específicas, para cumplir con su finalidad pública</a:t>
            </a:r>
            <a:r>
              <a:rPr lang="es-MX" dirty="0"/>
              <a:t>.</a:t>
            </a:r>
            <a:endParaRPr lang="es-PE" dirty="0"/>
          </a:p>
        </p:txBody>
      </p:sp>
      <p:sp>
        <p:nvSpPr>
          <p:cNvPr id="7" name="Rectángulo: esquinas redondeadas 6">
            <a:extLst>
              <a:ext uri="{FF2B5EF4-FFF2-40B4-BE49-F238E27FC236}">
                <a16:creationId xmlns:a16="http://schemas.microsoft.com/office/drawing/2014/main" id="{E7ED70A3-6D43-1D95-B1B9-4E04352877E8}"/>
              </a:ext>
            </a:extLst>
          </p:cNvPr>
          <p:cNvSpPr/>
          <p:nvPr/>
        </p:nvSpPr>
        <p:spPr>
          <a:xfrm>
            <a:off x="4512352"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Una vez definido el proveedor con el cual se va a contratar, luego de un procedimiento competitivo (procedimiento de selección) o no competitivo (contratación directa), es necesario formalizar la relación contractual, ya sea a través de la suscripción del contrato respectivo o mediante la emisión de una orden de compra u orden de servicio (cuando el monto del valor estimado no supere los S/ 200,000.00 aplicable a bienes y servicios).</a:t>
            </a:r>
            <a:endParaRPr lang="es-PE" sz="2400" dirty="0"/>
          </a:p>
        </p:txBody>
      </p:sp>
      <p:pic>
        <p:nvPicPr>
          <p:cNvPr id="2" name="Picture 2" descr="Somos - Círculo de Arbitraje con el Estado">
            <a:extLst>
              <a:ext uri="{FF2B5EF4-FFF2-40B4-BE49-F238E27FC236}">
                <a16:creationId xmlns:a16="http://schemas.microsoft.com/office/drawing/2014/main" id="{8B428626-93C9-F4D6-A8A1-8AD75565FBC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8601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2E4C151B-A1A9-7D48-43E2-839CFEF2A5F7}"/>
              </a:ext>
            </a:extLst>
          </p:cNvPr>
          <p:cNvSpPr/>
          <p:nvPr/>
        </p:nvSpPr>
        <p:spPr>
          <a:xfrm rot="10800000">
            <a:off x="7915951" y="2626443"/>
            <a:ext cx="3523554" cy="234368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Rectángulo: esquinas redondeadas 3">
            <a:extLst>
              <a:ext uri="{FF2B5EF4-FFF2-40B4-BE49-F238E27FC236}">
                <a16:creationId xmlns:a16="http://schemas.microsoft.com/office/drawing/2014/main" id="{FCB6F1EB-DDCA-7C7C-2084-5BAD01B403BB}"/>
              </a:ext>
            </a:extLst>
          </p:cNvPr>
          <p:cNvSpPr/>
          <p:nvPr/>
        </p:nvSpPr>
        <p:spPr>
          <a:xfrm>
            <a:off x="507836" y="1823887"/>
            <a:ext cx="6784258" cy="3948797"/>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800" dirty="0"/>
              <a:t>El contrato está conformado no solo por el</a:t>
            </a:r>
          </a:p>
          <a:p>
            <a:pPr algn="just"/>
            <a:r>
              <a:rPr lang="es-MX" sz="2800" dirty="0"/>
              <a:t>documento que lo contiene, sino también por las bases integradas, la propuesta adjudicada y demás documentos requeridos para la firma del contrato.</a:t>
            </a:r>
            <a:endParaRPr lang="es-PE" sz="2800" dirty="0"/>
          </a:p>
        </p:txBody>
      </p:sp>
      <p:sp>
        <p:nvSpPr>
          <p:cNvPr id="5" name="CuadroTexto 4">
            <a:extLst>
              <a:ext uri="{FF2B5EF4-FFF2-40B4-BE49-F238E27FC236}">
                <a16:creationId xmlns:a16="http://schemas.microsoft.com/office/drawing/2014/main" id="{1D6F7571-A764-C089-EC6F-D7AA178F2B78}"/>
              </a:ext>
            </a:extLst>
          </p:cNvPr>
          <p:cNvSpPr txBox="1"/>
          <p:nvPr/>
        </p:nvSpPr>
        <p:spPr>
          <a:xfrm>
            <a:off x="9082385" y="3290452"/>
            <a:ext cx="2214880" cy="1015663"/>
          </a:xfrm>
          <a:prstGeom prst="rect">
            <a:avLst/>
          </a:prstGeom>
          <a:noFill/>
        </p:spPr>
        <p:txBody>
          <a:bodyPr wrap="square" rtlCol="0">
            <a:spAutoFit/>
          </a:bodyPr>
          <a:lstStyle/>
          <a:p>
            <a:pPr algn="just"/>
            <a:r>
              <a:rPr lang="es-PE" sz="2000" b="1" dirty="0">
                <a:solidFill>
                  <a:schemeClr val="bg1"/>
                </a:solidFill>
              </a:rPr>
              <a:t>¿Qué documentos integran el contrato</a:t>
            </a:r>
            <a:r>
              <a:rPr lang="es-PE" b="1" dirty="0">
                <a:solidFill>
                  <a:schemeClr val="bg1"/>
                </a:solidFill>
              </a:rPr>
              <a:t>?</a:t>
            </a:r>
          </a:p>
        </p:txBody>
      </p:sp>
      <p:pic>
        <p:nvPicPr>
          <p:cNvPr id="2" name="Picture 2" descr="Somos - Círculo de Arbitraje con el Estado">
            <a:extLst>
              <a:ext uri="{FF2B5EF4-FFF2-40B4-BE49-F238E27FC236}">
                <a16:creationId xmlns:a16="http://schemas.microsoft.com/office/drawing/2014/main" id="{D8A14316-00BF-5C6E-8C9C-F3CD58DA589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634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6E1942-B773-E332-4E97-458C8415B0C3}"/>
              </a:ext>
            </a:extLst>
          </p:cNvPr>
          <p:cNvSpPr>
            <a:spLocks noGrp="1"/>
          </p:cNvSpPr>
          <p:nvPr>
            <p:ph type="title"/>
          </p:nvPr>
        </p:nvSpPr>
        <p:spPr>
          <a:xfrm>
            <a:off x="2133600" y="519158"/>
            <a:ext cx="10515600" cy="369332"/>
          </a:xfrm>
        </p:spPr>
        <p:txBody>
          <a:bodyPr/>
          <a:lstStyle/>
          <a:p>
            <a:pPr algn="ctr"/>
            <a:r>
              <a:rPr lang="es-PE" sz="2400" b="1" u="sng" dirty="0"/>
              <a:t>DOCUMENTOS PARA EL PERFECCIONAMIENTO DEL CONTRATO</a:t>
            </a:r>
          </a:p>
        </p:txBody>
      </p:sp>
      <p:pic>
        <p:nvPicPr>
          <p:cNvPr id="2050" name="Picture 2" descr="Lista de verificación de llenado a mano en el portapapeles | Vector Premium">
            <a:extLst>
              <a:ext uri="{FF2B5EF4-FFF2-40B4-BE49-F238E27FC236}">
                <a16:creationId xmlns:a16="http://schemas.microsoft.com/office/drawing/2014/main" id="{F0B72E32-6DE0-984B-5401-C1461BF158E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5651" t="6998" r="5171"/>
          <a:stretch/>
        </p:blipFill>
        <p:spPr bwMode="auto">
          <a:xfrm>
            <a:off x="5056093" y="2732945"/>
            <a:ext cx="2079814" cy="31890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CuadroTexto 4">
            <a:extLst>
              <a:ext uri="{FF2B5EF4-FFF2-40B4-BE49-F238E27FC236}">
                <a16:creationId xmlns:a16="http://schemas.microsoft.com/office/drawing/2014/main" id="{1E035EE2-CBC1-3BAD-7F83-6DEAE2F14E3C}"/>
              </a:ext>
            </a:extLst>
          </p:cNvPr>
          <p:cNvSpPr txBox="1"/>
          <p:nvPr/>
        </p:nvSpPr>
        <p:spPr>
          <a:xfrm>
            <a:off x="187661" y="1602292"/>
            <a:ext cx="4653280" cy="4524315"/>
          </a:xfrm>
          <a:prstGeom prst="rect">
            <a:avLst/>
          </a:prstGeom>
          <a:noFill/>
        </p:spPr>
        <p:txBody>
          <a:bodyPr wrap="square" rtlCol="0">
            <a:spAutoFit/>
          </a:bodyPr>
          <a:lstStyle/>
          <a:p>
            <a:pPr marL="285750" indent="-285750" algn="just">
              <a:buFont typeface="Wingdings" panose="05000000000000000000" pitchFamily="2" charset="2"/>
              <a:buChar char="ü"/>
            </a:pPr>
            <a:r>
              <a:rPr lang="es-MX" dirty="0"/>
              <a:t>Garantía de fiel cumplimiento por el monto del 10 % del contrato, salvo que el monto del contrato sea igual o menor a S/ 200,000 o que se trate de contratos de arrendamiento de bienes muebles o inmuebles o adquisición de inmuebles.</a:t>
            </a:r>
            <a:endParaRPr lang="es-PE" dirty="0"/>
          </a:p>
          <a:p>
            <a:pPr marL="285750" indent="-285750" algn="just">
              <a:buFont typeface="Wingdings" panose="05000000000000000000" pitchFamily="2" charset="2"/>
              <a:buChar char="ü"/>
            </a:pPr>
            <a:endParaRPr lang="es-PE" dirty="0"/>
          </a:p>
          <a:p>
            <a:pPr marL="285750" indent="-285750" algn="just">
              <a:buFont typeface="Wingdings" panose="05000000000000000000" pitchFamily="2" charset="2"/>
              <a:buChar char="ü"/>
            </a:pPr>
            <a:r>
              <a:rPr lang="es-MX" dirty="0"/>
              <a:t>Contrato de consorcio con firmas legalizadas, siempre que el postor se haya presentado como tal en su oferta. En este contrato de consorcio se formalizan las condiciones señaladas en la promesa formal de consorcio, presentada por el postor en su oferta.</a:t>
            </a:r>
            <a:endParaRPr lang="es-PE" dirty="0"/>
          </a:p>
          <a:p>
            <a:endParaRPr lang="es-PE" dirty="0"/>
          </a:p>
          <a:p>
            <a:r>
              <a:rPr lang="es-MX" dirty="0"/>
              <a:t>.</a:t>
            </a:r>
            <a:r>
              <a:rPr lang="es-PE" dirty="0"/>
              <a:t> </a:t>
            </a:r>
          </a:p>
        </p:txBody>
      </p:sp>
      <p:sp>
        <p:nvSpPr>
          <p:cNvPr id="6" name="CuadroTexto 5">
            <a:extLst>
              <a:ext uri="{FF2B5EF4-FFF2-40B4-BE49-F238E27FC236}">
                <a16:creationId xmlns:a16="http://schemas.microsoft.com/office/drawing/2014/main" id="{708F0AA4-A0BF-827A-0922-FCA0865AF86E}"/>
              </a:ext>
            </a:extLst>
          </p:cNvPr>
          <p:cNvSpPr txBox="1"/>
          <p:nvPr/>
        </p:nvSpPr>
        <p:spPr>
          <a:xfrm>
            <a:off x="7135907" y="1305341"/>
            <a:ext cx="4653280" cy="4247317"/>
          </a:xfrm>
          <a:prstGeom prst="rect">
            <a:avLst/>
          </a:prstGeom>
          <a:noFill/>
        </p:spPr>
        <p:txBody>
          <a:bodyPr wrap="square" rtlCol="0">
            <a:spAutoFit/>
          </a:bodyPr>
          <a:lstStyle/>
          <a:p>
            <a:pPr marL="285750" indent="-285750" algn="just">
              <a:buFont typeface="Wingdings" panose="05000000000000000000" pitchFamily="2" charset="2"/>
              <a:buChar char="ü"/>
            </a:pPr>
            <a:endParaRPr lang="es-PE" dirty="0"/>
          </a:p>
          <a:p>
            <a:pPr marL="285750" indent="-285750" algn="just">
              <a:buFont typeface="Wingdings" panose="05000000000000000000" pitchFamily="2" charset="2"/>
              <a:buChar char="ü"/>
            </a:pPr>
            <a:r>
              <a:rPr lang="es-PE" dirty="0"/>
              <a:t>Código de cuenta interbancaria (CCI).</a:t>
            </a:r>
          </a:p>
          <a:p>
            <a:pPr algn="just"/>
            <a:endParaRPr lang="es-PE" dirty="0"/>
          </a:p>
          <a:p>
            <a:pPr marL="285750" indent="-285750" algn="just">
              <a:buFont typeface="Wingdings" panose="05000000000000000000" pitchFamily="2" charset="2"/>
              <a:buChar char="ü"/>
            </a:pPr>
            <a:r>
              <a:rPr lang="es-MX" dirty="0"/>
              <a:t>Documento que acredite que cuenta con facultades para perfeccionar el contrato (por ejemplo, vigencia de poderes).</a:t>
            </a:r>
          </a:p>
          <a:p>
            <a:pPr algn="just"/>
            <a:endParaRPr lang="es-MX" dirty="0"/>
          </a:p>
          <a:p>
            <a:pPr marL="285750" indent="-285750" algn="just">
              <a:buFont typeface="Wingdings" panose="05000000000000000000" pitchFamily="2" charset="2"/>
              <a:buChar char="ü"/>
            </a:pPr>
            <a:r>
              <a:rPr lang="es-MX" dirty="0"/>
              <a:t>Para el caso de obras y consultoría de obras se deben presentar los documentos que acrediten el requisito de calificación sobre capacidad técnica y profesional.</a:t>
            </a:r>
          </a:p>
          <a:p>
            <a:pPr algn="just"/>
            <a:endParaRPr lang="es-MX" dirty="0"/>
          </a:p>
          <a:p>
            <a:pPr marL="285750" indent="-285750" algn="just">
              <a:buFont typeface="Wingdings" panose="05000000000000000000" pitchFamily="2" charset="2"/>
              <a:buChar char="ü"/>
            </a:pPr>
            <a:r>
              <a:rPr lang="es-MX" dirty="0"/>
              <a:t>Otros documentos que la Entidad haya establecido en las Bases.</a:t>
            </a:r>
            <a:endParaRPr lang="es-PE" dirty="0"/>
          </a:p>
          <a:p>
            <a:endParaRPr lang="es-PE" dirty="0"/>
          </a:p>
        </p:txBody>
      </p:sp>
      <p:pic>
        <p:nvPicPr>
          <p:cNvPr id="3" name="Picture 2" descr="Somos - Círculo de Arbitraje con el Estado">
            <a:extLst>
              <a:ext uri="{FF2B5EF4-FFF2-40B4-BE49-F238E27FC236}">
                <a16:creationId xmlns:a16="http://schemas.microsoft.com/office/drawing/2014/main" id="{0E94EAB9-2E20-C1E7-812C-DD0073F3725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3125" t="11855" r="23750" b="29212"/>
          <a:stretch/>
        </p:blipFill>
        <p:spPr bwMode="auto">
          <a:xfrm>
            <a:off x="457200" y="204672"/>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8933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A18371C4-80AD-FD30-E0FF-CF603685065B}"/>
              </a:ext>
            </a:extLst>
          </p:cNvPr>
          <p:cNvSpPr/>
          <p:nvPr/>
        </p:nvSpPr>
        <p:spPr>
          <a:xfrm>
            <a:off x="413610" y="1608694"/>
            <a:ext cx="3523554" cy="234368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PE" dirty="0"/>
          </a:p>
        </p:txBody>
      </p:sp>
      <p:sp>
        <p:nvSpPr>
          <p:cNvPr id="4" name="CuadroTexto 3">
            <a:extLst>
              <a:ext uri="{FF2B5EF4-FFF2-40B4-BE49-F238E27FC236}">
                <a16:creationId xmlns:a16="http://schemas.microsoft.com/office/drawing/2014/main" id="{72F71F46-DE63-504E-B528-F5B2EEB4BDF5}"/>
              </a:ext>
            </a:extLst>
          </p:cNvPr>
          <p:cNvSpPr txBox="1"/>
          <p:nvPr/>
        </p:nvSpPr>
        <p:spPr>
          <a:xfrm>
            <a:off x="418526" y="2180372"/>
            <a:ext cx="2296160" cy="1200329"/>
          </a:xfrm>
          <a:prstGeom prst="rect">
            <a:avLst/>
          </a:prstGeom>
          <a:noFill/>
        </p:spPr>
        <p:txBody>
          <a:bodyPr wrap="square" rtlCol="0">
            <a:spAutoFit/>
          </a:bodyPr>
          <a:lstStyle/>
          <a:p>
            <a:pPr algn="just"/>
            <a:r>
              <a:rPr lang="es-PE" sz="2400" b="1" dirty="0">
                <a:solidFill>
                  <a:schemeClr val="bg1"/>
                </a:solidFill>
              </a:rPr>
              <a:t>¿Cuáles son las cláusulas obligatorias?</a:t>
            </a:r>
          </a:p>
        </p:txBody>
      </p:sp>
      <p:sp>
        <p:nvSpPr>
          <p:cNvPr id="5" name="Rectángulo: esquinas redondeadas 4">
            <a:extLst>
              <a:ext uri="{FF2B5EF4-FFF2-40B4-BE49-F238E27FC236}">
                <a16:creationId xmlns:a16="http://schemas.microsoft.com/office/drawing/2014/main" id="{E32B61EC-8208-1ADA-4237-54C9B522D623}"/>
              </a:ext>
            </a:extLst>
          </p:cNvPr>
          <p:cNvSpPr/>
          <p:nvPr/>
        </p:nvSpPr>
        <p:spPr>
          <a:xfrm>
            <a:off x="4521856"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Podemos definir el contrato de la Administración Pública como el acuerdo de dos partes para crear, regular, modificar o extinguir una relación jurídica patrimonial, y en el que por lo menos una de las partes es una entidad de la Administración Pública.</a:t>
            </a:r>
          </a:p>
          <a:p>
            <a:pPr algn="just"/>
            <a:endParaRPr lang="es-MX" sz="2400" dirty="0"/>
          </a:p>
          <a:p>
            <a:pPr algn="just"/>
            <a:r>
              <a:rPr lang="es-MX" sz="2400" dirty="0"/>
              <a:t>Es en este tipo de contratos en los que el Estado, para valerse de bienes, servicios y obras, se relaciona con un ente privado, ya sea persona jurídica o natural, o incluso con otra entidad, aunque en circunstancias específicas, para cumplir con su finalidad pública</a:t>
            </a:r>
            <a:r>
              <a:rPr lang="es-MX" dirty="0"/>
              <a:t>.</a:t>
            </a:r>
            <a:endParaRPr lang="es-PE" dirty="0"/>
          </a:p>
        </p:txBody>
      </p:sp>
      <p:sp>
        <p:nvSpPr>
          <p:cNvPr id="7" name="Rectángulo: esquinas redondeadas 6">
            <a:extLst>
              <a:ext uri="{FF2B5EF4-FFF2-40B4-BE49-F238E27FC236}">
                <a16:creationId xmlns:a16="http://schemas.microsoft.com/office/drawing/2014/main" id="{E7ED70A3-6D43-1D95-B1B9-4E04352877E8}"/>
              </a:ext>
            </a:extLst>
          </p:cNvPr>
          <p:cNvSpPr/>
          <p:nvPr/>
        </p:nvSpPr>
        <p:spPr>
          <a:xfrm>
            <a:off x="4512352" y="914400"/>
            <a:ext cx="6784258" cy="5344159"/>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s-MX" sz="2400" dirty="0"/>
              <a:t>La Ley de Contrataciones del Estado establece que los contratos regulados</a:t>
            </a:r>
          </a:p>
          <a:p>
            <a:pPr algn="just"/>
            <a:r>
              <a:rPr lang="es-MX" sz="2400" dirty="0"/>
              <a:t>por ella deben incluir, bajo responsabilidad, las cláusulas contractuales de:</a:t>
            </a:r>
          </a:p>
          <a:p>
            <a:pPr marL="457200" indent="-457200" algn="just">
              <a:buAutoNum type="alphaLcParenR"/>
            </a:pPr>
            <a:r>
              <a:rPr lang="es-MX" sz="2400" dirty="0"/>
              <a:t>Garantías, </a:t>
            </a:r>
          </a:p>
          <a:p>
            <a:pPr marL="457200" indent="-457200" algn="just">
              <a:buAutoNum type="alphaLcParenR"/>
            </a:pPr>
            <a:r>
              <a:rPr lang="es-MX" sz="2400" dirty="0"/>
              <a:t>Solución de controversias, </a:t>
            </a:r>
          </a:p>
          <a:p>
            <a:pPr marL="457200" indent="-457200" algn="just">
              <a:buAutoNum type="alphaLcParenR"/>
            </a:pPr>
            <a:r>
              <a:rPr lang="es-MX" sz="2400" dirty="0"/>
              <a:t>Resolución de contrato por</a:t>
            </a:r>
          </a:p>
          <a:p>
            <a:pPr algn="just"/>
            <a:r>
              <a:rPr lang="es-MX" sz="2400" dirty="0"/>
              <a:t>Incumplimiento,</a:t>
            </a:r>
          </a:p>
          <a:p>
            <a:pPr algn="just"/>
            <a:r>
              <a:rPr lang="es-MX" sz="2400" dirty="0"/>
              <a:t> d) cláusula anticorrupción.</a:t>
            </a:r>
            <a:endParaRPr lang="es-PE" sz="2400" dirty="0"/>
          </a:p>
        </p:txBody>
      </p:sp>
      <p:pic>
        <p:nvPicPr>
          <p:cNvPr id="2" name="Picture 2" descr="Somos - Círculo de Arbitraje con el Estado">
            <a:extLst>
              <a:ext uri="{FF2B5EF4-FFF2-40B4-BE49-F238E27FC236}">
                <a16:creationId xmlns:a16="http://schemas.microsoft.com/office/drawing/2014/main" id="{19C288F7-804E-B1FB-A610-17DCA6B2488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125" t="11855" r="23750" b="29212"/>
          <a:stretch/>
        </p:blipFill>
        <p:spPr bwMode="auto">
          <a:xfrm>
            <a:off x="451763" y="228600"/>
            <a:ext cx="2926805" cy="1367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560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1382</TotalTime>
  <Words>3941</Words>
  <Application>Microsoft Office PowerPoint</Application>
  <PresentationFormat>Panorámica</PresentationFormat>
  <Paragraphs>184</Paragraphs>
  <Slides>45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45</vt:i4>
      </vt:variant>
    </vt:vector>
  </HeadingPairs>
  <TitlesOfParts>
    <vt:vector size="50" baseType="lpstr">
      <vt:lpstr>Arial</vt:lpstr>
      <vt:lpstr>Calibri</vt:lpstr>
      <vt:lpstr>Calibri Light</vt:lpstr>
      <vt:lpstr>Wingdings</vt:lpstr>
      <vt:lpstr>Office Theme</vt:lpstr>
      <vt:lpstr>UNIDAD 3:  CONTRATO Y SU EJECUCIÓN</vt:lpstr>
      <vt:lpstr>Presentación de PowerPoint</vt:lpstr>
      <vt:lpstr>UNIDAD 3</vt:lpstr>
      <vt:lpstr>FORMALIDADES DEL CONTRATO</vt:lpstr>
      <vt:lpstr>Presentación de PowerPoint</vt:lpstr>
      <vt:lpstr>Presentación de PowerPoint</vt:lpstr>
      <vt:lpstr>Presentación de PowerPoint</vt:lpstr>
      <vt:lpstr>DOCUMENTOS PARA EL PERFECCIONAMIENTO DEL CONTRATO</vt:lpstr>
      <vt:lpstr>Presentación de PowerPoint</vt:lpstr>
      <vt:lpstr>MODIFICACIÓN DE LOS CONTRATOS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ADELANTOS EN EL CONTRATO</vt:lpstr>
      <vt:lpstr>Presentación de PowerPoint</vt:lpstr>
      <vt:lpstr>PAGO DEL CONTRATO</vt:lpstr>
      <vt:lpstr>Presentación de PowerPoint</vt:lpstr>
      <vt:lpstr>Presentación de PowerPoint</vt:lpstr>
      <vt:lpstr>NULIDAD DEL CONTRATO</vt:lpstr>
      <vt:lpstr>Presentación de PowerPoint</vt:lpstr>
      <vt:lpstr>Presentación de PowerPoint</vt:lpstr>
      <vt:lpstr>Presentación de PowerPoint</vt:lpstr>
      <vt:lpstr>Presentación de PowerPoint</vt:lpstr>
      <vt:lpstr>Presentación de PowerPoint</vt:lpstr>
      <vt:lpstr>RESOLUCIÓN DEL CONTRATO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2: PROCEDIMIENTO DE  SELECCIÓN Y ACTORES QUE  INTERVIENEN</dc:title>
  <dc:creator>Diana Contreras Meléndez</dc:creator>
  <cp:lastModifiedBy>Estudio Ruiz</cp:lastModifiedBy>
  <cp:revision>5</cp:revision>
  <dcterms:created xsi:type="dcterms:W3CDTF">2023-09-12T21:34:41Z</dcterms:created>
  <dcterms:modified xsi:type="dcterms:W3CDTF">2024-11-15T16:56:06Z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2023-09-01T00:00:00Z</vt:filetime>
  </property>
  <property fmtid="{D5CDD505-2E9C-101B-9397-08002B2CF9AE}" pid="3" name="Creator">
    <vt:lpwstr>Microsoft® PowerPoint® 2016</vt:lpwstr>
  </property>
  <property fmtid="{D5CDD505-2E9C-101B-9397-08002B2CF9AE}" pid="4" name="LastSaved">
    <vt:filetime>2023-09-12T00:00:00Z</vt:filetime>
  </property>
</Properties>
</file>