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5" r:id="rId2"/>
    <p:sldMasterId id="2147483687" r:id="rId3"/>
    <p:sldMasterId id="2147483689" r:id="rId4"/>
    <p:sldMasterId id="2147483704" r:id="rId5"/>
    <p:sldMasterId id="2147483716" r:id="rId6"/>
    <p:sldMasterId id="2147483718" r:id="rId7"/>
    <p:sldMasterId id="2147483733" r:id="rId8"/>
    <p:sldMasterId id="2147483745" r:id="rId9"/>
  </p:sldMasterIdLst>
  <p:notesMasterIdLst>
    <p:notesMasterId r:id="rId61"/>
  </p:notesMasterIdLst>
  <p:sldIdLst>
    <p:sldId id="261" r:id="rId10"/>
    <p:sldId id="311" r:id="rId11"/>
    <p:sldId id="317" r:id="rId12"/>
    <p:sldId id="264" r:id="rId13"/>
    <p:sldId id="315" r:id="rId14"/>
    <p:sldId id="313" r:id="rId15"/>
    <p:sldId id="314" r:id="rId16"/>
    <p:sldId id="316" r:id="rId17"/>
    <p:sldId id="318" r:id="rId18"/>
    <p:sldId id="319" r:id="rId19"/>
    <p:sldId id="320" r:id="rId20"/>
    <p:sldId id="321" r:id="rId21"/>
    <p:sldId id="334" r:id="rId22"/>
    <p:sldId id="322" r:id="rId23"/>
    <p:sldId id="274" r:id="rId24"/>
    <p:sldId id="335" r:id="rId25"/>
    <p:sldId id="326" r:id="rId26"/>
    <p:sldId id="324" r:id="rId27"/>
    <p:sldId id="328" r:id="rId28"/>
    <p:sldId id="329" r:id="rId29"/>
    <p:sldId id="330" r:id="rId30"/>
    <p:sldId id="331" r:id="rId31"/>
    <p:sldId id="337" r:id="rId32"/>
    <p:sldId id="338" r:id="rId33"/>
    <p:sldId id="339" r:id="rId34"/>
    <p:sldId id="340" r:id="rId35"/>
    <p:sldId id="352" r:id="rId36"/>
    <p:sldId id="353" r:id="rId37"/>
    <p:sldId id="354" r:id="rId38"/>
    <p:sldId id="341" r:id="rId39"/>
    <p:sldId id="355" r:id="rId40"/>
    <p:sldId id="290" r:id="rId41"/>
    <p:sldId id="356" r:id="rId42"/>
    <p:sldId id="357" r:id="rId43"/>
    <p:sldId id="293" r:id="rId44"/>
    <p:sldId id="358" r:id="rId45"/>
    <p:sldId id="359" r:id="rId46"/>
    <p:sldId id="295" r:id="rId47"/>
    <p:sldId id="360" r:id="rId48"/>
    <p:sldId id="361" r:id="rId49"/>
    <p:sldId id="299" r:id="rId50"/>
    <p:sldId id="349" r:id="rId51"/>
    <p:sldId id="301" r:id="rId52"/>
    <p:sldId id="362" r:id="rId53"/>
    <p:sldId id="363" r:id="rId54"/>
    <p:sldId id="364" r:id="rId55"/>
    <p:sldId id="366" r:id="rId56"/>
    <p:sldId id="306" r:id="rId57"/>
    <p:sldId id="307" r:id="rId58"/>
    <p:sldId id="308" r:id="rId59"/>
    <p:sldId id="260" r:id="rId6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DD0060"/>
    <a:srgbClr val="009999"/>
    <a:srgbClr val="B7D109"/>
    <a:srgbClr val="FFEC00"/>
    <a:srgbClr val="0D67A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26" autoAdjust="0"/>
    <p:restoredTop sz="94660"/>
  </p:normalViewPr>
  <p:slideViewPr>
    <p:cSldViewPr snapToGrid="0">
      <p:cViewPr>
        <p:scale>
          <a:sx n="100" d="100"/>
          <a:sy n="100" d="100"/>
        </p:scale>
        <p:origin x="984"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D8C52-7478-484F-81E4-1FB04CA18B15}" type="datetimeFigureOut">
              <a:rPr lang="es-PE" smtClean="0"/>
              <a:t>13/10/20</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399F6-F3EF-364C-A185-BF623EE5B78C}" type="slidenum">
              <a:rPr lang="es-PE" smtClean="0"/>
              <a:t>‹Nº›</a:t>
            </a:fld>
            <a:endParaRPr lang="es-PE"/>
          </a:p>
        </p:txBody>
      </p:sp>
    </p:spTree>
    <p:extLst>
      <p:ext uri="{BB962C8B-B14F-4D97-AF65-F5344CB8AC3E}">
        <p14:creationId xmlns:p14="http://schemas.microsoft.com/office/powerpoint/2010/main" val="1576615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A610B93-CF74-4499-9A51-A5174502270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Título 3">
            <a:extLst>
              <a:ext uri="{FF2B5EF4-FFF2-40B4-BE49-F238E27FC236}">
                <a16:creationId xmlns:a16="http://schemas.microsoft.com/office/drawing/2014/main" id="{D67ED59B-214A-45F0-A947-6C2F4A5C1DB1}"/>
              </a:ext>
            </a:extLst>
          </p:cNvPr>
          <p:cNvSpPr>
            <a:spLocks noGrp="1"/>
          </p:cNvSpPr>
          <p:nvPr>
            <p:ph type="title"/>
          </p:nvPr>
        </p:nvSpPr>
        <p:spPr/>
        <p:txBody>
          <a:bodyPr/>
          <a:lstStyle/>
          <a:p>
            <a:r>
              <a:rPr lang="es-ES"/>
              <a:t>Haga clic para modificar el estilo de título del patrón</a:t>
            </a:r>
            <a:endParaRPr lang="es-PE"/>
          </a:p>
        </p:txBody>
      </p:sp>
    </p:spTree>
    <p:extLst>
      <p:ext uri="{BB962C8B-B14F-4D97-AF65-F5344CB8AC3E}">
        <p14:creationId xmlns:p14="http://schemas.microsoft.com/office/powerpoint/2010/main" val="399826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CF02A1-B687-4D1A-91BA-E5BF40A3EAA3}"/>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0C0559-527C-4AAE-AA1D-A778156D7480}"/>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C7C488-697F-427E-902B-57D3F87F58FF}"/>
              </a:ext>
            </a:extLst>
          </p:cNvPr>
          <p:cNvSpPr>
            <a:spLocks noGrp="1"/>
          </p:cNvSpPr>
          <p:nvPr>
            <p:ph type="dt" sz="half" idx="10"/>
          </p:nvPr>
        </p:nvSpPr>
        <p:spPr>
          <a:xfrm>
            <a:off x="838200" y="6356352"/>
            <a:ext cx="2743200" cy="365125"/>
          </a:xfrm>
          <a:prstGeom prst="rect">
            <a:avLst/>
          </a:prstGeom>
        </p:spPr>
        <p:txBody>
          <a:bodyPr/>
          <a:lstStyle/>
          <a:p>
            <a:endParaRPr lang="es-PE"/>
          </a:p>
        </p:txBody>
      </p:sp>
      <p:sp>
        <p:nvSpPr>
          <p:cNvPr id="5" name="Marcador de pie de página 4">
            <a:extLst>
              <a:ext uri="{FF2B5EF4-FFF2-40B4-BE49-F238E27FC236}">
                <a16:creationId xmlns:a16="http://schemas.microsoft.com/office/drawing/2014/main" id="{90896102-0F1B-414E-96A4-763EA9930C39}"/>
              </a:ext>
            </a:extLst>
          </p:cNvPr>
          <p:cNvSpPr>
            <a:spLocks noGrp="1"/>
          </p:cNvSpPr>
          <p:nvPr>
            <p:ph type="ftr" sz="quarter" idx="11"/>
          </p:nvPr>
        </p:nvSpPr>
        <p:spPr>
          <a:xfrm>
            <a:off x="4038600" y="6356352"/>
            <a:ext cx="4114800" cy="365125"/>
          </a:xfrm>
          <a:prstGeom prst="rect">
            <a:avLst/>
          </a:prstGeom>
        </p:spPr>
        <p:txBody>
          <a:bodyPr/>
          <a:lstStyle/>
          <a:p>
            <a:endParaRPr lang="es-PE"/>
          </a:p>
        </p:txBody>
      </p:sp>
      <p:sp>
        <p:nvSpPr>
          <p:cNvPr id="6" name="Marcador de número de diapositiva 5">
            <a:extLst>
              <a:ext uri="{FF2B5EF4-FFF2-40B4-BE49-F238E27FC236}">
                <a16:creationId xmlns:a16="http://schemas.microsoft.com/office/drawing/2014/main" id="{1E7E82AA-245E-4F88-814B-867C1CA7EFCD}"/>
              </a:ext>
            </a:extLst>
          </p:cNvPr>
          <p:cNvSpPr>
            <a:spLocks noGrp="1"/>
          </p:cNvSpPr>
          <p:nvPr>
            <p:ph type="sldNum" sz="quarter" idx="12"/>
          </p:nvPr>
        </p:nvSpPr>
        <p:spPr>
          <a:xfrm>
            <a:off x="8610600" y="6361298"/>
            <a:ext cx="2743200" cy="365125"/>
          </a:xfrm>
          <a:prstGeom prst="rect">
            <a:avLst/>
          </a:prstGeom>
        </p:spPr>
        <p:txBody>
          <a:bodyPr/>
          <a:lstStyle/>
          <a:p>
            <a:fld id="{F03CD6F5-6D97-4B9B-A655-1F1CC2DB7986}" type="slidenum">
              <a:rPr lang="es-PE" smtClean="0"/>
              <a:t>‹Nº›</a:t>
            </a:fld>
            <a:endParaRPr lang="es-PE"/>
          </a:p>
        </p:txBody>
      </p:sp>
    </p:spTree>
    <p:extLst>
      <p:ext uri="{BB962C8B-B14F-4D97-AF65-F5344CB8AC3E}">
        <p14:creationId xmlns:p14="http://schemas.microsoft.com/office/powerpoint/2010/main" val="196896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B0E5656-72C3-4F56-BA96-38E09C05B04C}"/>
              </a:ext>
            </a:extLst>
          </p:cNvPr>
          <p:cNvSpPr>
            <a:spLocks noGrp="1"/>
          </p:cNvSpPr>
          <p:nvPr>
            <p:ph type="title" orient="vert"/>
          </p:nvPr>
        </p:nvSpPr>
        <p:spPr>
          <a:xfrm>
            <a:off x="8724901"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126CE1D-B19D-4DD3-9D73-16706832108D}"/>
              </a:ext>
            </a:extLst>
          </p:cNvPr>
          <p:cNvSpPr>
            <a:spLocks noGrp="1"/>
          </p:cNvSpPr>
          <p:nvPr>
            <p:ph type="body" orient="vert" idx="1"/>
          </p:nvPr>
        </p:nvSpPr>
        <p:spPr>
          <a:xfrm>
            <a:off x="838201"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889464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3C32BE-252C-4197-A9A4-A6CC43585726}"/>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2380710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034FF6-2F80-4560-B945-3AB19FA41B1C}"/>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1770841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459A5B-7509-4151-9CA0-DDF836B4DBD9}"/>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1251591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96D6DF-402D-471B-AE90-CBF55EC422A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D3B3CEC-E237-4962-80BE-418C2FC6B1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Tree>
    <p:extLst>
      <p:ext uri="{BB962C8B-B14F-4D97-AF65-F5344CB8AC3E}">
        <p14:creationId xmlns:p14="http://schemas.microsoft.com/office/powerpoint/2010/main" val="1894010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B6DDEC-4359-4143-8571-35594A2A35E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ADC2CDE-3CF4-49E4-B078-83730C56FC7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2292845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6045D-142E-4F4D-AD52-5A50A35D807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0175390-D17C-4BAF-BAB8-3679D39279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514460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8F610F-C39C-42EF-8E58-818A2E47AE1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8EDFB15-4081-472C-AB78-F291A55DAE3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4FCD34F6-F424-4256-8328-E0138B9DDE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1164783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D011B-4ECF-49AD-A206-B82EB8EC6F4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2233D06-FAD2-4219-AB94-E8A7271E77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3D5678D-FEB2-4675-851E-B57D27664A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CB40B41F-6C09-4655-8EDE-46D03D08C3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7523521-FC92-4BF6-93C9-29B6DAB3DDC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27183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CAEF2-B324-4C2D-A7E2-8D06A11343AC}"/>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A3F49A-6C8A-4F9B-AD73-C820E11FC67B}"/>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29405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BE0857-3A86-48BA-8526-B89ABF8E37C7}"/>
              </a:ext>
            </a:extLst>
          </p:cNvPr>
          <p:cNvSpPr>
            <a:spLocks noGrp="1"/>
          </p:cNvSpPr>
          <p:nvPr>
            <p:ph type="title"/>
          </p:nvPr>
        </p:nvSpPr>
        <p:spPr/>
        <p:txBody>
          <a:bodyPr/>
          <a:lstStyle/>
          <a:p>
            <a:r>
              <a:rPr lang="es-ES"/>
              <a:t>Haga clic para modificar el estilo de título del patrón</a:t>
            </a:r>
            <a:endParaRPr lang="es-PE"/>
          </a:p>
        </p:txBody>
      </p:sp>
      <p:sp>
        <p:nvSpPr>
          <p:cNvPr id="5" name="Marcador de número de diapositiva 4">
            <a:extLst>
              <a:ext uri="{FF2B5EF4-FFF2-40B4-BE49-F238E27FC236}">
                <a16:creationId xmlns:a16="http://schemas.microsoft.com/office/drawing/2014/main" id="{FAA0D865-2B84-4325-AF10-A9DAB8299BBA}"/>
              </a:ext>
            </a:extLst>
          </p:cNvPr>
          <p:cNvSpPr>
            <a:spLocks noGrp="1"/>
          </p:cNvSpPr>
          <p:nvPr>
            <p:ph type="sldNum" sz="quarter" idx="12"/>
          </p:nvPr>
        </p:nvSpPr>
        <p:spPr>
          <a:xfrm>
            <a:off x="8610600" y="6356350"/>
            <a:ext cx="2743200" cy="365125"/>
          </a:xfrm>
          <a:prstGeom prst="rect">
            <a:avLst/>
          </a:prstGeom>
        </p:spPr>
        <p:txBody>
          <a:bodyPr/>
          <a:lstStyle/>
          <a:p>
            <a:fld id="{AEE74CB8-35CE-4F54-8AB0-8805B62B4D9A}" type="slidenum">
              <a:rPr lang="es-PE" smtClean="0"/>
              <a:t>‹Nº›</a:t>
            </a:fld>
            <a:endParaRPr lang="es-PE" dirty="0"/>
          </a:p>
        </p:txBody>
      </p:sp>
    </p:spTree>
    <p:extLst>
      <p:ext uri="{BB962C8B-B14F-4D97-AF65-F5344CB8AC3E}">
        <p14:creationId xmlns:p14="http://schemas.microsoft.com/office/powerpoint/2010/main" val="2555060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154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D2061-DECA-434B-A8B2-FB1102F3CC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8C910357-A45F-4EAC-8CA7-E0DF53E8A6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3A7EFA14-63A1-4F8F-A0E6-D2F6596EE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723829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66E17-7ED7-444F-B68A-EC1FE12DA5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2E14C51B-DE11-4C6F-B228-D1E956C10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PE" dirty="0"/>
          </a:p>
        </p:txBody>
      </p:sp>
      <p:sp>
        <p:nvSpPr>
          <p:cNvPr id="4" name="Marcador de texto 3">
            <a:extLst>
              <a:ext uri="{FF2B5EF4-FFF2-40B4-BE49-F238E27FC236}">
                <a16:creationId xmlns:a16="http://schemas.microsoft.com/office/drawing/2014/main" id="{6EF1D43F-2E95-41F4-9D64-D205855FB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924570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D18CB1-BDC9-4DE1-B89C-5528FE2ED1E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93FA28A-A26B-4302-8EBD-9380DFC3BF4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2036456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704A06-9D60-429F-A0CE-1227E462EA6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292E8D1-3CCB-4FA1-8178-1D732C9EE0B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2888120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87D55E-CF20-4468-99D3-54BAE71636F5}"/>
              </a:ext>
            </a:extLst>
          </p:cNvPr>
          <p:cNvSpPr>
            <a:spLocks noGrp="1"/>
          </p:cNvSpPr>
          <p:nvPr>
            <p:ph type="title"/>
          </p:nvPr>
        </p:nvSpPr>
        <p:spPr>
          <a:xfrm>
            <a:off x="838200" y="365127"/>
            <a:ext cx="10515600" cy="1325563"/>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827658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A610B93-CF74-4499-9A51-A5174502270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Título 3">
            <a:extLst>
              <a:ext uri="{FF2B5EF4-FFF2-40B4-BE49-F238E27FC236}">
                <a16:creationId xmlns:a16="http://schemas.microsoft.com/office/drawing/2014/main" id="{D67ED59B-214A-45F0-A947-6C2F4A5C1DB1}"/>
              </a:ext>
            </a:extLst>
          </p:cNvPr>
          <p:cNvSpPr>
            <a:spLocks noGrp="1"/>
          </p:cNvSpPr>
          <p:nvPr>
            <p:ph type="title"/>
          </p:nvPr>
        </p:nvSpPr>
        <p:spPr/>
        <p:txBody>
          <a:bodyPr/>
          <a:lstStyle/>
          <a:p>
            <a:r>
              <a:rPr lang="es-ES"/>
              <a:t>Haga clic para modificar el estilo de título del patrón</a:t>
            </a:r>
            <a:endParaRPr lang="es-PE"/>
          </a:p>
        </p:txBody>
      </p:sp>
    </p:spTree>
    <p:extLst>
      <p:ext uri="{BB962C8B-B14F-4D97-AF65-F5344CB8AC3E}">
        <p14:creationId xmlns:p14="http://schemas.microsoft.com/office/powerpoint/2010/main" val="3954269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CAEF2-B324-4C2D-A7E2-8D06A11343AC}"/>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A3F49A-6C8A-4F9B-AD73-C820E11FC67B}"/>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987806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D3C9A-8861-4A15-AAEE-F8A9E3094FD1}"/>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9EF425A-50BC-4EB7-B5E9-FE4CC75A47C3}"/>
              </a:ext>
            </a:extLst>
          </p:cNvPr>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2267229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D3C9A-8861-4A15-AAEE-F8A9E3094FD1}"/>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9EF425A-50BC-4EB7-B5E9-FE4CC75A47C3}"/>
              </a:ext>
            </a:extLst>
          </p:cNvPr>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2494708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ACE119-64D2-4BD7-A27F-80414C5B2193}"/>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72D1E9B-9F15-4638-94FC-87FC40F65C1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A50DC2-A55C-4C5D-8E9C-08574F4DAA68}"/>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899455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44D570-FFB4-4528-91DE-BE4FD89058C2}"/>
              </a:ext>
            </a:extLst>
          </p:cNvPr>
          <p:cNvSpPr>
            <a:spLocks noGrp="1"/>
          </p:cNvSpPr>
          <p:nvPr>
            <p:ph type="title"/>
          </p:nvPr>
        </p:nvSpPr>
        <p:spPr>
          <a:xfrm>
            <a:off x="839788" y="365127"/>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7157CF5-A511-46BD-B078-3CA3B4653D38}"/>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E256924-7EB8-4D3D-A3E6-8607AD109D7B}"/>
              </a:ext>
            </a:extLst>
          </p:cNvPr>
          <p:cNvSpPr>
            <a:spLocks noGrp="1"/>
          </p:cNvSpPr>
          <p:nvPr>
            <p:ph sz="half" idx="2"/>
          </p:nvPr>
        </p:nvSpPr>
        <p:spPr>
          <a:xfrm>
            <a:off x="839789"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CE492BA-EA87-4AD8-AEB2-75BEC9CA6299}"/>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B926675-417A-41F0-9D44-DA372AA9A29A}"/>
              </a:ext>
            </a:extLst>
          </p:cNvPr>
          <p:cNvSpPr>
            <a:spLocks noGrp="1"/>
          </p:cNvSpPr>
          <p:nvPr>
            <p:ph sz="quarter" idx="4"/>
          </p:nvPr>
        </p:nvSpPr>
        <p:spPr>
          <a:xfrm>
            <a:off x="6172201"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408587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4241B-026A-4470-9B48-77A94E21E8B5}"/>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613354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5470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E39180-8CAC-4DC1-B47F-45567526485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84E595-96C0-4759-BC49-235452825367}"/>
              </a:ext>
            </a:extLst>
          </p:cNvPr>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7165C10-B9B4-42B0-BE1C-01E30D1E8D9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818491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43620-3915-40D8-922F-06ECAC02C19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E6F428C-B11E-4E19-9E18-D37AED22F86F}"/>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65A396FF-90C1-4E80-87B7-6AC53054AD4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6389631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CF02A1-B687-4D1A-91BA-E5BF40A3EAA3}"/>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0C0559-527C-4AAE-AA1D-A778156D7480}"/>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C7C488-697F-427E-902B-57D3F87F58FF}"/>
              </a:ext>
            </a:extLst>
          </p:cNvPr>
          <p:cNvSpPr>
            <a:spLocks noGrp="1"/>
          </p:cNvSpPr>
          <p:nvPr>
            <p:ph type="dt" sz="half" idx="10"/>
          </p:nvPr>
        </p:nvSpPr>
        <p:spPr>
          <a:xfrm>
            <a:off x="838200" y="6356352"/>
            <a:ext cx="2743200" cy="365125"/>
          </a:xfrm>
          <a:prstGeom prst="rect">
            <a:avLst/>
          </a:prstGeom>
        </p:spPr>
        <p:txBody>
          <a:bodyPr/>
          <a:lstStyle/>
          <a:p>
            <a:endParaRPr lang="es-PE"/>
          </a:p>
        </p:txBody>
      </p:sp>
      <p:sp>
        <p:nvSpPr>
          <p:cNvPr id="5" name="Marcador de pie de página 4">
            <a:extLst>
              <a:ext uri="{FF2B5EF4-FFF2-40B4-BE49-F238E27FC236}">
                <a16:creationId xmlns:a16="http://schemas.microsoft.com/office/drawing/2014/main" id="{90896102-0F1B-414E-96A4-763EA9930C39}"/>
              </a:ext>
            </a:extLst>
          </p:cNvPr>
          <p:cNvSpPr>
            <a:spLocks noGrp="1"/>
          </p:cNvSpPr>
          <p:nvPr>
            <p:ph type="ftr" sz="quarter" idx="11"/>
          </p:nvPr>
        </p:nvSpPr>
        <p:spPr>
          <a:xfrm>
            <a:off x="4038600" y="6356352"/>
            <a:ext cx="4114800" cy="365125"/>
          </a:xfrm>
          <a:prstGeom prst="rect">
            <a:avLst/>
          </a:prstGeom>
        </p:spPr>
        <p:txBody>
          <a:bodyPr/>
          <a:lstStyle/>
          <a:p>
            <a:endParaRPr lang="es-PE"/>
          </a:p>
        </p:txBody>
      </p:sp>
      <p:sp>
        <p:nvSpPr>
          <p:cNvPr id="6" name="Marcador de número de diapositiva 5">
            <a:extLst>
              <a:ext uri="{FF2B5EF4-FFF2-40B4-BE49-F238E27FC236}">
                <a16:creationId xmlns:a16="http://schemas.microsoft.com/office/drawing/2014/main" id="{1E7E82AA-245E-4F88-814B-867C1CA7EFCD}"/>
              </a:ext>
            </a:extLst>
          </p:cNvPr>
          <p:cNvSpPr>
            <a:spLocks noGrp="1"/>
          </p:cNvSpPr>
          <p:nvPr>
            <p:ph type="sldNum" sz="quarter" idx="12"/>
          </p:nvPr>
        </p:nvSpPr>
        <p:spPr>
          <a:xfrm>
            <a:off x="8610600" y="6361298"/>
            <a:ext cx="2743200" cy="365125"/>
          </a:xfrm>
          <a:prstGeom prst="rect">
            <a:avLst/>
          </a:prstGeom>
        </p:spPr>
        <p:txBody>
          <a:bodyPr/>
          <a:lstStyle/>
          <a:p>
            <a:fld id="{F03CD6F5-6D97-4B9B-A655-1F1CC2DB7986}" type="slidenum">
              <a:rPr lang="es-PE" smtClean="0"/>
              <a:t>‹Nº›</a:t>
            </a:fld>
            <a:endParaRPr lang="es-PE"/>
          </a:p>
        </p:txBody>
      </p:sp>
    </p:spTree>
    <p:extLst>
      <p:ext uri="{BB962C8B-B14F-4D97-AF65-F5344CB8AC3E}">
        <p14:creationId xmlns:p14="http://schemas.microsoft.com/office/powerpoint/2010/main" val="1782175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B0E5656-72C3-4F56-BA96-38E09C05B04C}"/>
              </a:ext>
            </a:extLst>
          </p:cNvPr>
          <p:cNvSpPr>
            <a:spLocks noGrp="1"/>
          </p:cNvSpPr>
          <p:nvPr>
            <p:ph type="title" orient="vert"/>
          </p:nvPr>
        </p:nvSpPr>
        <p:spPr>
          <a:xfrm>
            <a:off x="8724901"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126CE1D-B19D-4DD3-9D73-16706832108D}"/>
              </a:ext>
            </a:extLst>
          </p:cNvPr>
          <p:cNvSpPr>
            <a:spLocks noGrp="1"/>
          </p:cNvSpPr>
          <p:nvPr>
            <p:ph type="body" orient="vert" idx="1"/>
          </p:nvPr>
        </p:nvSpPr>
        <p:spPr>
          <a:xfrm>
            <a:off x="838201"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9402584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3C32BE-252C-4197-A9A4-A6CC43585726}"/>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1496835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034FF6-2F80-4560-B945-3AB19FA41B1C}"/>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138339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ACE119-64D2-4BD7-A27F-80414C5B2193}"/>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72D1E9B-9F15-4638-94FC-87FC40F65C1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A50DC2-A55C-4C5D-8E9C-08574F4DAA68}"/>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6987336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459A5B-7509-4151-9CA0-DDF836B4DBD9}"/>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2837763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96D6DF-402D-471B-AE90-CBF55EC422A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D3B3CEC-E237-4962-80BE-418C2FC6B1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Tree>
    <p:extLst>
      <p:ext uri="{BB962C8B-B14F-4D97-AF65-F5344CB8AC3E}">
        <p14:creationId xmlns:p14="http://schemas.microsoft.com/office/powerpoint/2010/main" val="132121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B6DDEC-4359-4143-8571-35594A2A35E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ADC2CDE-3CF4-49E4-B078-83730C56FC7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1788325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6045D-142E-4F4D-AD52-5A50A35D807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0175390-D17C-4BAF-BAB8-3679D39279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20292996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8F610F-C39C-42EF-8E58-818A2E47AE1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8EDFB15-4081-472C-AB78-F291A55DAE3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4FCD34F6-F424-4256-8328-E0138B9DDE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40787770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D011B-4ECF-49AD-A206-B82EB8EC6F4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2233D06-FAD2-4219-AB94-E8A7271E77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3D5678D-FEB2-4675-851E-B57D27664A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CB40B41F-6C09-4655-8EDE-46D03D08C3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7523521-FC92-4BF6-93C9-29B6DAB3DDC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2420116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BE0857-3A86-48BA-8526-B89ABF8E37C7}"/>
              </a:ext>
            </a:extLst>
          </p:cNvPr>
          <p:cNvSpPr>
            <a:spLocks noGrp="1"/>
          </p:cNvSpPr>
          <p:nvPr>
            <p:ph type="title"/>
          </p:nvPr>
        </p:nvSpPr>
        <p:spPr/>
        <p:txBody>
          <a:bodyPr/>
          <a:lstStyle/>
          <a:p>
            <a:r>
              <a:rPr lang="es-ES"/>
              <a:t>Haga clic para modificar el estilo de título del patrón</a:t>
            </a:r>
            <a:endParaRPr lang="es-PE"/>
          </a:p>
        </p:txBody>
      </p:sp>
      <p:sp>
        <p:nvSpPr>
          <p:cNvPr id="5" name="Marcador de número de diapositiva 4">
            <a:extLst>
              <a:ext uri="{FF2B5EF4-FFF2-40B4-BE49-F238E27FC236}">
                <a16:creationId xmlns:a16="http://schemas.microsoft.com/office/drawing/2014/main" id="{FAA0D865-2B84-4325-AF10-A9DAB8299BBA}"/>
              </a:ext>
            </a:extLst>
          </p:cNvPr>
          <p:cNvSpPr>
            <a:spLocks noGrp="1"/>
          </p:cNvSpPr>
          <p:nvPr>
            <p:ph type="sldNum" sz="quarter" idx="12"/>
          </p:nvPr>
        </p:nvSpPr>
        <p:spPr>
          <a:xfrm>
            <a:off x="8610600" y="6356350"/>
            <a:ext cx="2743200" cy="365125"/>
          </a:xfrm>
          <a:prstGeom prst="rect">
            <a:avLst/>
          </a:prstGeom>
        </p:spPr>
        <p:txBody>
          <a:bodyPr/>
          <a:lstStyle/>
          <a:p>
            <a:fld id="{AEE74CB8-35CE-4F54-8AB0-8805B62B4D9A}" type="slidenum">
              <a:rPr lang="es-PE" smtClean="0"/>
              <a:t>‹Nº›</a:t>
            </a:fld>
            <a:endParaRPr lang="es-PE" dirty="0"/>
          </a:p>
        </p:txBody>
      </p:sp>
    </p:spTree>
    <p:extLst>
      <p:ext uri="{BB962C8B-B14F-4D97-AF65-F5344CB8AC3E}">
        <p14:creationId xmlns:p14="http://schemas.microsoft.com/office/powerpoint/2010/main" val="17449358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8157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D2061-DECA-434B-A8B2-FB1102F3CC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8C910357-A45F-4EAC-8CA7-E0DF53E8A6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3A7EFA14-63A1-4F8F-A0E6-D2F6596EE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3345516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66E17-7ED7-444F-B68A-EC1FE12DA5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2E14C51B-DE11-4C6F-B228-D1E956C10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PE" dirty="0"/>
          </a:p>
        </p:txBody>
      </p:sp>
      <p:sp>
        <p:nvSpPr>
          <p:cNvPr id="4" name="Marcador de texto 3">
            <a:extLst>
              <a:ext uri="{FF2B5EF4-FFF2-40B4-BE49-F238E27FC236}">
                <a16:creationId xmlns:a16="http://schemas.microsoft.com/office/drawing/2014/main" id="{6EF1D43F-2E95-41F4-9D64-D205855FB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98098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44D570-FFB4-4528-91DE-BE4FD89058C2}"/>
              </a:ext>
            </a:extLst>
          </p:cNvPr>
          <p:cNvSpPr>
            <a:spLocks noGrp="1"/>
          </p:cNvSpPr>
          <p:nvPr>
            <p:ph type="title"/>
          </p:nvPr>
        </p:nvSpPr>
        <p:spPr>
          <a:xfrm>
            <a:off x="839788" y="365127"/>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7157CF5-A511-46BD-B078-3CA3B4653D38}"/>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E256924-7EB8-4D3D-A3E6-8607AD109D7B}"/>
              </a:ext>
            </a:extLst>
          </p:cNvPr>
          <p:cNvSpPr>
            <a:spLocks noGrp="1"/>
          </p:cNvSpPr>
          <p:nvPr>
            <p:ph sz="half" idx="2"/>
          </p:nvPr>
        </p:nvSpPr>
        <p:spPr>
          <a:xfrm>
            <a:off x="839789"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CE492BA-EA87-4AD8-AEB2-75BEC9CA6299}"/>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B926675-417A-41F0-9D44-DA372AA9A29A}"/>
              </a:ext>
            </a:extLst>
          </p:cNvPr>
          <p:cNvSpPr>
            <a:spLocks noGrp="1"/>
          </p:cNvSpPr>
          <p:nvPr>
            <p:ph sz="quarter" idx="4"/>
          </p:nvPr>
        </p:nvSpPr>
        <p:spPr>
          <a:xfrm>
            <a:off x="6172201"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864864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D18CB1-BDC9-4DE1-B89C-5528FE2ED1E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93FA28A-A26B-4302-8EBD-9380DFC3BF4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37156925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704A06-9D60-429F-A0CE-1227E462EA6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292E8D1-3CCB-4FA1-8178-1D732C9EE0B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33642625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87D55E-CF20-4468-99D3-54BAE71636F5}"/>
              </a:ext>
            </a:extLst>
          </p:cNvPr>
          <p:cNvSpPr>
            <a:spLocks noGrp="1"/>
          </p:cNvSpPr>
          <p:nvPr>
            <p:ph type="title"/>
          </p:nvPr>
        </p:nvSpPr>
        <p:spPr>
          <a:xfrm>
            <a:off x="838200" y="365127"/>
            <a:ext cx="10515600" cy="1325563"/>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4776454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A610B93-CF74-4499-9A51-A5174502270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Título 3">
            <a:extLst>
              <a:ext uri="{FF2B5EF4-FFF2-40B4-BE49-F238E27FC236}">
                <a16:creationId xmlns:a16="http://schemas.microsoft.com/office/drawing/2014/main" id="{D67ED59B-214A-45F0-A947-6C2F4A5C1DB1}"/>
              </a:ext>
            </a:extLst>
          </p:cNvPr>
          <p:cNvSpPr>
            <a:spLocks noGrp="1"/>
          </p:cNvSpPr>
          <p:nvPr>
            <p:ph type="title"/>
          </p:nvPr>
        </p:nvSpPr>
        <p:spPr/>
        <p:txBody>
          <a:bodyPr/>
          <a:lstStyle/>
          <a:p>
            <a:r>
              <a:rPr lang="es-ES"/>
              <a:t>Haga clic para modificar el estilo de título del patrón</a:t>
            </a:r>
            <a:endParaRPr lang="es-PE"/>
          </a:p>
        </p:txBody>
      </p:sp>
    </p:spTree>
    <p:extLst>
      <p:ext uri="{BB962C8B-B14F-4D97-AF65-F5344CB8AC3E}">
        <p14:creationId xmlns:p14="http://schemas.microsoft.com/office/powerpoint/2010/main" val="20998206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CAEF2-B324-4C2D-A7E2-8D06A11343AC}"/>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A3F49A-6C8A-4F9B-AD73-C820E11FC67B}"/>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9787020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D3C9A-8861-4A15-AAEE-F8A9E3094FD1}"/>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9EF425A-50BC-4EB7-B5E9-FE4CC75A47C3}"/>
              </a:ext>
            </a:extLst>
          </p:cNvPr>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23436510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ACE119-64D2-4BD7-A27F-80414C5B2193}"/>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72D1E9B-9F15-4638-94FC-87FC40F65C1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A50DC2-A55C-4C5D-8E9C-08574F4DAA68}"/>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9389326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44D570-FFB4-4528-91DE-BE4FD89058C2}"/>
              </a:ext>
            </a:extLst>
          </p:cNvPr>
          <p:cNvSpPr>
            <a:spLocks noGrp="1"/>
          </p:cNvSpPr>
          <p:nvPr>
            <p:ph type="title"/>
          </p:nvPr>
        </p:nvSpPr>
        <p:spPr>
          <a:xfrm>
            <a:off x="839788" y="365127"/>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7157CF5-A511-46BD-B078-3CA3B4653D38}"/>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E256924-7EB8-4D3D-A3E6-8607AD109D7B}"/>
              </a:ext>
            </a:extLst>
          </p:cNvPr>
          <p:cNvSpPr>
            <a:spLocks noGrp="1"/>
          </p:cNvSpPr>
          <p:nvPr>
            <p:ph sz="half" idx="2"/>
          </p:nvPr>
        </p:nvSpPr>
        <p:spPr>
          <a:xfrm>
            <a:off x="839789"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CE492BA-EA87-4AD8-AEB2-75BEC9CA6299}"/>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B926675-417A-41F0-9D44-DA372AA9A29A}"/>
              </a:ext>
            </a:extLst>
          </p:cNvPr>
          <p:cNvSpPr>
            <a:spLocks noGrp="1"/>
          </p:cNvSpPr>
          <p:nvPr>
            <p:ph sz="quarter" idx="4"/>
          </p:nvPr>
        </p:nvSpPr>
        <p:spPr>
          <a:xfrm>
            <a:off x="6172201"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171034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4241B-026A-4470-9B48-77A94E21E8B5}"/>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1663759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376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4241B-026A-4470-9B48-77A94E21E8B5}"/>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9483734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E39180-8CAC-4DC1-B47F-45567526485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84E595-96C0-4759-BC49-235452825367}"/>
              </a:ext>
            </a:extLst>
          </p:cNvPr>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7165C10-B9B4-42B0-BE1C-01E30D1E8D9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2019970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43620-3915-40D8-922F-06ECAC02C19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E6F428C-B11E-4E19-9E18-D37AED22F86F}"/>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65A396FF-90C1-4E80-87B7-6AC53054AD4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13618022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CF02A1-B687-4D1A-91BA-E5BF40A3EAA3}"/>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0C0559-527C-4AAE-AA1D-A778156D7480}"/>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C7C488-697F-427E-902B-57D3F87F58FF}"/>
              </a:ext>
            </a:extLst>
          </p:cNvPr>
          <p:cNvSpPr>
            <a:spLocks noGrp="1"/>
          </p:cNvSpPr>
          <p:nvPr>
            <p:ph type="dt" sz="half" idx="10"/>
          </p:nvPr>
        </p:nvSpPr>
        <p:spPr>
          <a:xfrm>
            <a:off x="838200" y="6356352"/>
            <a:ext cx="2743200" cy="365125"/>
          </a:xfrm>
          <a:prstGeom prst="rect">
            <a:avLst/>
          </a:prstGeom>
        </p:spPr>
        <p:txBody>
          <a:bodyPr/>
          <a:lstStyle/>
          <a:p>
            <a:endParaRPr lang="es-ES" dirty="0"/>
          </a:p>
        </p:txBody>
      </p:sp>
      <p:sp>
        <p:nvSpPr>
          <p:cNvPr id="5" name="Marcador de pie de página 4">
            <a:extLst>
              <a:ext uri="{FF2B5EF4-FFF2-40B4-BE49-F238E27FC236}">
                <a16:creationId xmlns:a16="http://schemas.microsoft.com/office/drawing/2014/main" id="{90896102-0F1B-414E-96A4-763EA9930C39}"/>
              </a:ext>
            </a:extLst>
          </p:cNvPr>
          <p:cNvSpPr>
            <a:spLocks noGrp="1"/>
          </p:cNvSpPr>
          <p:nvPr>
            <p:ph type="ftr" sz="quarter" idx="11"/>
          </p:nvPr>
        </p:nvSpPr>
        <p:spPr>
          <a:xfrm>
            <a:off x="4038600" y="6356352"/>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1E7E82AA-245E-4F88-814B-867C1CA7EFCD}"/>
              </a:ext>
            </a:extLst>
          </p:cNvPr>
          <p:cNvSpPr>
            <a:spLocks noGrp="1"/>
          </p:cNvSpPr>
          <p:nvPr>
            <p:ph type="sldNum" sz="quarter" idx="12"/>
          </p:nvPr>
        </p:nvSpPr>
        <p:spPr>
          <a:xfrm>
            <a:off x="8610600" y="6361298"/>
            <a:ext cx="2743200" cy="365125"/>
          </a:xfrm>
          <a:prstGeom prst="rect">
            <a:avLst/>
          </a:prstGeom>
        </p:spPr>
        <p:txBody>
          <a:bodyPr/>
          <a:lstStyle/>
          <a:p>
            <a:fld id="{9665EEBD-5615-4C0F-A8BB-58E0696D9AC8}" type="slidenum">
              <a:rPr lang="es-ES" smtClean="0"/>
              <a:t>‹Nº›</a:t>
            </a:fld>
            <a:endParaRPr lang="es-ES" dirty="0"/>
          </a:p>
        </p:txBody>
      </p:sp>
    </p:spTree>
    <p:extLst>
      <p:ext uri="{BB962C8B-B14F-4D97-AF65-F5344CB8AC3E}">
        <p14:creationId xmlns:p14="http://schemas.microsoft.com/office/powerpoint/2010/main" val="37505259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B0E5656-72C3-4F56-BA96-38E09C05B04C}"/>
              </a:ext>
            </a:extLst>
          </p:cNvPr>
          <p:cNvSpPr>
            <a:spLocks noGrp="1"/>
          </p:cNvSpPr>
          <p:nvPr>
            <p:ph type="title" orient="vert"/>
          </p:nvPr>
        </p:nvSpPr>
        <p:spPr>
          <a:xfrm>
            <a:off x="8724901"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126CE1D-B19D-4DD3-9D73-16706832108D}"/>
              </a:ext>
            </a:extLst>
          </p:cNvPr>
          <p:cNvSpPr>
            <a:spLocks noGrp="1"/>
          </p:cNvSpPr>
          <p:nvPr>
            <p:ph type="body" orient="vert" idx="1"/>
          </p:nvPr>
        </p:nvSpPr>
        <p:spPr>
          <a:xfrm>
            <a:off x="838201"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8896207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3C32BE-252C-4197-A9A4-A6CC43585726}"/>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8140533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034FF6-2F80-4560-B945-3AB19FA41B1C}"/>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15224394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459A5B-7509-4151-9CA0-DDF836B4DBD9}"/>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3156483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96D6DF-402D-471B-AE90-CBF55EC422A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D3B3CEC-E237-4962-80BE-418C2FC6B1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Tree>
    <p:extLst>
      <p:ext uri="{BB962C8B-B14F-4D97-AF65-F5344CB8AC3E}">
        <p14:creationId xmlns:p14="http://schemas.microsoft.com/office/powerpoint/2010/main" val="9777033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B6DDEC-4359-4143-8571-35594A2A35E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ADC2CDE-3CF4-49E4-B078-83730C56FC7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17618362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6045D-142E-4F4D-AD52-5A50A35D807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0175390-D17C-4BAF-BAB8-3679D39279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398184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0770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8F610F-C39C-42EF-8E58-818A2E47AE1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8EDFB15-4081-472C-AB78-F291A55DAE3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4FCD34F6-F424-4256-8328-E0138B9DDE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35094508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D011B-4ECF-49AD-A206-B82EB8EC6F4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2233D06-FAD2-4219-AB94-E8A7271E77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3D5678D-FEB2-4675-851E-B57D27664A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CB40B41F-6C09-4655-8EDE-46D03D08C3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7523521-FC92-4BF6-93C9-29B6DAB3DDC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34303908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BE0857-3A86-48BA-8526-B89ABF8E37C7}"/>
              </a:ext>
            </a:extLst>
          </p:cNvPr>
          <p:cNvSpPr>
            <a:spLocks noGrp="1"/>
          </p:cNvSpPr>
          <p:nvPr>
            <p:ph type="title"/>
          </p:nvPr>
        </p:nvSpPr>
        <p:spPr/>
        <p:txBody>
          <a:bodyPr/>
          <a:lstStyle/>
          <a:p>
            <a:r>
              <a:rPr lang="es-ES"/>
              <a:t>Haga clic para modificar el estilo de título del patrón</a:t>
            </a:r>
            <a:endParaRPr lang="es-PE"/>
          </a:p>
        </p:txBody>
      </p:sp>
      <p:sp>
        <p:nvSpPr>
          <p:cNvPr id="5" name="Marcador de número de diapositiva 4">
            <a:extLst>
              <a:ext uri="{FF2B5EF4-FFF2-40B4-BE49-F238E27FC236}">
                <a16:creationId xmlns:a16="http://schemas.microsoft.com/office/drawing/2014/main" id="{FAA0D865-2B84-4325-AF10-A9DAB8299BBA}"/>
              </a:ext>
            </a:extLst>
          </p:cNvPr>
          <p:cNvSpPr>
            <a:spLocks noGrp="1"/>
          </p:cNvSpPr>
          <p:nvPr>
            <p:ph type="sldNum" sz="quarter" idx="12"/>
          </p:nvPr>
        </p:nvSpPr>
        <p:spPr>
          <a:xfrm>
            <a:off x="8610600" y="6356350"/>
            <a:ext cx="2743200" cy="365125"/>
          </a:xfrm>
          <a:prstGeom prst="rect">
            <a:avLst/>
          </a:prstGeom>
        </p:spPr>
        <p:txBody>
          <a:bodyPr/>
          <a:lstStyle/>
          <a:p>
            <a:fld id="{AEE74CB8-35CE-4F54-8AB0-8805B62B4D9A}" type="slidenum">
              <a:rPr lang="es-PE" smtClean="0"/>
              <a:t>‹Nº›</a:t>
            </a:fld>
            <a:endParaRPr lang="es-PE" dirty="0"/>
          </a:p>
        </p:txBody>
      </p:sp>
    </p:spTree>
    <p:extLst>
      <p:ext uri="{BB962C8B-B14F-4D97-AF65-F5344CB8AC3E}">
        <p14:creationId xmlns:p14="http://schemas.microsoft.com/office/powerpoint/2010/main" val="16645487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220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D2061-DECA-434B-A8B2-FB1102F3CC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8C910357-A45F-4EAC-8CA7-E0DF53E8A6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3A7EFA14-63A1-4F8F-A0E6-D2F6596EE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2002156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66E17-7ED7-444F-B68A-EC1FE12DA5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2E14C51B-DE11-4C6F-B228-D1E956C10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PE" dirty="0"/>
          </a:p>
        </p:txBody>
      </p:sp>
      <p:sp>
        <p:nvSpPr>
          <p:cNvPr id="4" name="Marcador de texto 3">
            <a:extLst>
              <a:ext uri="{FF2B5EF4-FFF2-40B4-BE49-F238E27FC236}">
                <a16:creationId xmlns:a16="http://schemas.microsoft.com/office/drawing/2014/main" id="{6EF1D43F-2E95-41F4-9D64-D205855FB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11451677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D18CB1-BDC9-4DE1-B89C-5528FE2ED1E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93FA28A-A26B-4302-8EBD-9380DFC3BF4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14971402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704A06-9D60-429F-A0CE-1227E462EA6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292E8D1-3CCB-4FA1-8178-1D732C9EE0B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9513726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87D55E-CF20-4468-99D3-54BAE71636F5}"/>
              </a:ext>
            </a:extLst>
          </p:cNvPr>
          <p:cNvSpPr>
            <a:spLocks noGrp="1"/>
          </p:cNvSpPr>
          <p:nvPr>
            <p:ph type="title"/>
          </p:nvPr>
        </p:nvSpPr>
        <p:spPr>
          <a:xfrm>
            <a:off x="838200" y="365127"/>
            <a:ext cx="10515600" cy="1325563"/>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234955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E39180-8CAC-4DC1-B47F-45567526485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84E595-96C0-4759-BC49-235452825367}"/>
              </a:ext>
            </a:extLst>
          </p:cNvPr>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7165C10-B9B4-42B0-BE1C-01E30D1E8D9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06548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43620-3915-40D8-922F-06ECAC02C19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E6F428C-B11E-4E19-9E18-D37AED22F86F}"/>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65A396FF-90C1-4E80-87B7-6AC53054AD4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122612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20"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microsoft.com/office/2007/relationships/hdphoto" Target="../media/hdphoto4.wdp"/><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microsoft.com/office/2007/relationships/hdphoto" Target="../media/hdphoto3.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microsoft.com/office/2007/relationships/hdphoto" Target="../media/hdphoto1.wdp"/><Relationship Id="rId3" Type="http://schemas.openxmlformats.org/officeDocument/2006/relationships/slideLayout" Target="../slideLayouts/slideLayout29.xml"/><Relationship Id="rId21" Type="http://schemas.openxmlformats.org/officeDocument/2006/relationships/image" Target="../media/image4.pn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png"/><Relationship Id="rId2" Type="http://schemas.openxmlformats.org/officeDocument/2006/relationships/slideLayout" Target="../slideLayouts/slideLayout28.xml"/><Relationship Id="rId16" Type="http://schemas.openxmlformats.org/officeDocument/2006/relationships/image" Target="../media/image1.jpg"/><Relationship Id="rId20" Type="http://schemas.microsoft.com/office/2007/relationships/hdphoto" Target="../media/hdphoto2.wdp"/><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microsoft.com/office/2007/relationships/hdphoto" Target="../media/hdphoto4.wdp"/><Relationship Id="rId5" Type="http://schemas.openxmlformats.org/officeDocument/2006/relationships/slideLayout" Target="../slideLayouts/slideLayout31.xml"/><Relationship Id="rId15" Type="http://schemas.openxmlformats.org/officeDocument/2006/relationships/theme" Target="../theme/theme4.xml"/><Relationship Id="rId23" Type="http://schemas.openxmlformats.org/officeDocument/2006/relationships/image" Target="../media/image5.png"/><Relationship Id="rId10" Type="http://schemas.openxmlformats.org/officeDocument/2006/relationships/slideLayout" Target="../slideLayouts/slideLayout36.xml"/><Relationship Id="rId19"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microsoft.com/office/2007/relationships/hdphoto" Target="../media/hdphoto3.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theme" Target="../theme/theme6.xml"/><Relationship Id="rId1" Type="http://schemas.openxmlformats.org/officeDocument/2006/relationships/slideLayout" Target="../slideLayouts/slideLayout5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microsoft.com/office/2007/relationships/hdphoto" Target="../media/hdphoto1.wdp"/><Relationship Id="rId3" Type="http://schemas.openxmlformats.org/officeDocument/2006/relationships/slideLayout" Target="../slideLayouts/slideLayout55.xml"/><Relationship Id="rId21" Type="http://schemas.openxmlformats.org/officeDocument/2006/relationships/image" Target="../media/image4.png"/><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2.png"/><Relationship Id="rId2" Type="http://schemas.openxmlformats.org/officeDocument/2006/relationships/slideLayout" Target="../slideLayouts/slideLayout54.xml"/><Relationship Id="rId16" Type="http://schemas.openxmlformats.org/officeDocument/2006/relationships/image" Target="../media/image1.jpg"/><Relationship Id="rId20" Type="http://schemas.microsoft.com/office/2007/relationships/hdphoto" Target="../media/hdphoto2.wdp"/><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microsoft.com/office/2007/relationships/hdphoto" Target="../media/hdphoto4.wdp"/><Relationship Id="rId5" Type="http://schemas.openxmlformats.org/officeDocument/2006/relationships/slideLayout" Target="../slideLayouts/slideLayout57.xml"/><Relationship Id="rId15" Type="http://schemas.openxmlformats.org/officeDocument/2006/relationships/theme" Target="../theme/theme7.xml"/><Relationship Id="rId23" Type="http://schemas.openxmlformats.org/officeDocument/2006/relationships/image" Target="../media/image5.png"/><Relationship Id="rId10" Type="http://schemas.openxmlformats.org/officeDocument/2006/relationships/slideLayout" Target="../slideLayouts/slideLayout62.xml"/><Relationship Id="rId19" Type="http://schemas.openxmlformats.org/officeDocument/2006/relationships/image" Target="../media/image3.pn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microsoft.com/office/2007/relationships/hdphoto" Target="../media/hdphoto3.wdp"/></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7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B303A6DE-6877-4E65-84CD-78C9871E9CB3}"/>
              </a:ext>
            </a:extLst>
          </p:cNvPr>
          <p:cNvPicPr>
            <a:picLocks noChangeAspect="1"/>
          </p:cNvPicPr>
          <p:nvPr/>
        </p:nvPicPr>
        <p:blipFill rotWithShape="1">
          <a:blip r:embed="rId16">
            <a:extLst>
              <a:ext uri="{28A0092B-C50C-407E-A947-70E740481C1C}">
                <a14:useLocalDpi xmlns:a14="http://schemas.microsoft.com/office/drawing/2010/main" val="0"/>
              </a:ext>
            </a:extLst>
          </a:blip>
          <a:srcRect l="10093" t="8881" r="12052" b="9500"/>
          <a:stretch/>
        </p:blipFill>
        <p:spPr>
          <a:xfrm>
            <a:off x="140704" y="112594"/>
            <a:ext cx="2293147" cy="944808"/>
          </a:xfrm>
          <a:prstGeom prst="rect">
            <a:avLst/>
          </a:prstGeom>
        </p:spPr>
      </p:pic>
      <p:sp>
        <p:nvSpPr>
          <p:cNvPr id="4" name="Marcador de título 3">
            <a:extLst>
              <a:ext uri="{FF2B5EF4-FFF2-40B4-BE49-F238E27FC236}">
                <a16:creationId xmlns:a16="http://schemas.microsoft.com/office/drawing/2014/main" id="{65E5E4D4-72C4-4D05-82DA-981FB5C06B7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5" name="Marcador de texto 4">
            <a:extLst>
              <a:ext uri="{FF2B5EF4-FFF2-40B4-BE49-F238E27FC236}">
                <a16:creationId xmlns:a16="http://schemas.microsoft.com/office/drawing/2014/main" id="{C8268C31-1573-4C4C-9D65-A5027E4477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22" name="Rectangle 17">
            <a:extLst>
              <a:ext uri="{FF2B5EF4-FFF2-40B4-BE49-F238E27FC236}">
                <a16:creationId xmlns:a16="http://schemas.microsoft.com/office/drawing/2014/main" id="{91FC42D6-009F-4C64-A311-0AD3DC18404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3" name="Rectangle 18">
            <a:extLst>
              <a:ext uri="{FF2B5EF4-FFF2-40B4-BE49-F238E27FC236}">
                <a16:creationId xmlns:a16="http://schemas.microsoft.com/office/drawing/2014/main" id="{9A965375-D71D-4E69-890C-EC6EC3231FD3}"/>
              </a:ext>
            </a:extLst>
          </p:cNvPr>
          <p:cNvSpPr>
            <a:spLocks noChangeArrowheads="1"/>
          </p:cNvSpPr>
          <p:nvPr/>
        </p:nvSpPr>
        <p:spPr bwMode="auto">
          <a:xfrm>
            <a:off x="0" y="723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4" name="Rectangle 19">
            <a:extLst>
              <a:ext uri="{FF2B5EF4-FFF2-40B4-BE49-F238E27FC236}">
                <a16:creationId xmlns:a16="http://schemas.microsoft.com/office/drawing/2014/main" id="{4A446289-02CB-4245-BCE8-3CF123F94D3F}"/>
              </a:ext>
            </a:extLst>
          </p:cNvPr>
          <p:cNvSpPr>
            <a:spLocks noChangeArrowheads="1"/>
          </p:cNvSpPr>
          <p:nvPr/>
        </p:nvSpPr>
        <p:spPr bwMode="auto">
          <a:xfrm>
            <a:off x="0" y="1447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31" name="Rectángulo 30">
            <a:extLst>
              <a:ext uri="{FF2B5EF4-FFF2-40B4-BE49-F238E27FC236}">
                <a16:creationId xmlns:a16="http://schemas.microsoft.com/office/drawing/2014/main" id="{0FFDFA78-F47D-4853-9BA1-36D73CCCCA70}"/>
              </a:ext>
            </a:extLst>
          </p:cNvPr>
          <p:cNvSpPr/>
          <p:nvPr/>
        </p:nvSpPr>
        <p:spPr>
          <a:xfrm>
            <a:off x="0" y="6184913"/>
            <a:ext cx="12192000" cy="68103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bg1"/>
              </a:solidFill>
            </a:endParaRPr>
          </a:p>
        </p:txBody>
      </p:sp>
      <p:sp>
        <p:nvSpPr>
          <p:cNvPr id="25" name="Rectangle 20">
            <a:extLst>
              <a:ext uri="{FF2B5EF4-FFF2-40B4-BE49-F238E27FC236}">
                <a16:creationId xmlns:a16="http://schemas.microsoft.com/office/drawing/2014/main" id="{190B4EE5-2640-4629-BB49-72961AB2BD95}"/>
              </a:ext>
            </a:extLst>
          </p:cNvPr>
          <p:cNvSpPr>
            <a:spLocks noChangeArrowheads="1"/>
          </p:cNvSpPr>
          <p:nvPr/>
        </p:nvSpPr>
        <p:spPr bwMode="auto">
          <a:xfrm>
            <a:off x="0" y="2171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6" name="Rectangle 21">
            <a:extLst>
              <a:ext uri="{FF2B5EF4-FFF2-40B4-BE49-F238E27FC236}">
                <a16:creationId xmlns:a16="http://schemas.microsoft.com/office/drawing/2014/main" id="{929925C8-DB4C-448E-BCE6-0650F64084AA}"/>
              </a:ext>
            </a:extLst>
          </p:cNvPr>
          <p:cNvSpPr>
            <a:spLocks noChangeArrowheads="1"/>
          </p:cNvSpPr>
          <p:nvPr/>
        </p:nvSpPr>
        <p:spPr bwMode="auto">
          <a:xfrm>
            <a:off x="0" y="262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7" name="Rectangle 22">
            <a:extLst>
              <a:ext uri="{FF2B5EF4-FFF2-40B4-BE49-F238E27FC236}">
                <a16:creationId xmlns:a16="http://schemas.microsoft.com/office/drawing/2014/main" id="{D26D83A7-C473-4468-A6C4-38E9C2E5EF8E}"/>
              </a:ext>
            </a:extLst>
          </p:cNvPr>
          <p:cNvSpPr>
            <a:spLocks noChangeArrowheads="1"/>
          </p:cNvSpPr>
          <p:nvPr/>
        </p:nvSpPr>
        <p:spPr bwMode="auto">
          <a:xfrm>
            <a:off x="0" y="2895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pic>
        <p:nvPicPr>
          <p:cNvPr id="2064" name="Imagen 1" descr="logo de youtube en blanco PNG image with transparent background | TOPpng">
            <a:extLst>
              <a:ext uri="{FF2B5EF4-FFF2-40B4-BE49-F238E27FC236}">
                <a16:creationId xmlns:a16="http://schemas.microsoft.com/office/drawing/2014/main" id="{344B127F-1589-4D02-9D2A-336AF02A2142}"/>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6504" b="85366" l="4082" r="97959">
                        <a14:foregroundMark x1="19388" y1="47967" x2="23469" y2="55285"/>
                        <a14:foregroundMark x1="33673" y1="35772" x2="33673" y2="35772"/>
                        <a14:foregroundMark x1="28571" y1="30081" x2="28571" y2="30081"/>
                        <a14:foregroundMark x1="21429" y1="26829" x2="21429" y2="26829"/>
                        <a14:foregroundMark x1="22449" y1="32520" x2="22449" y2="32520"/>
                        <a14:foregroundMark x1="28571" y1="31707" x2="28571" y2="31707"/>
                        <a14:foregroundMark x1="28571" y1="27642" x2="28571" y2="30081"/>
                        <a14:foregroundMark x1="27551" y1="34959" x2="27551" y2="34959"/>
                        <a14:foregroundMark x1="25510" y1="39024" x2="23469" y2="33333"/>
                        <a14:foregroundMark x1="27551" y1="29268" x2="22449" y2="43902"/>
                        <a14:foregroundMark x1="27551" y1="29268" x2="27551" y2="29268"/>
                        <a14:foregroundMark x1="28571" y1="26829" x2="28571" y2="26829"/>
                        <a14:foregroundMark x1="28571" y1="24390" x2="29592" y2="32520"/>
                        <a14:foregroundMark x1="11224" y1="22764" x2="11224" y2="22764"/>
                        <a14:foregroundMark x1="9184" y1="28455" x2="9184" y2="26829"/>
                        <a14:foregroundMark x1="9184" y1="22764" x2="9184" y2="22764"/>
                        <a14:foregroundMark x1="12245" y1="18699" x2="12245" y2="18699"/>
                        <a14:foregroundMark x1="12245" y1="17886" x2="12245" y2="17886"/>
                        <a14:foregroundMark x1="8163" y1="26016" x2="8163" y2="26016"/>
                        <a14:foregroundMark x1="6122" y1="30081" x2="6122" y2="32520"/>
                        <a14:foregroundMark x1="6122" y1="32520" x2="6122" y2="32520"/>
                        <a14:foregroundMark x1="6122" y1="39024" x2="6122" y2="39024"/>
                        <a14:foregroundMark x1="6122" y1="43089" x2="6122" y2="43089"/>
                        <a14:foregroundMark x1="5102" y1="43902" x2="5102" y2="43902"/>
                        <a14:foregroundMark x1="5102" y1="49593" x2="5102" y2="52033"/>
                        <a14:foregroundMark x1="5102" y1="55285" x2="5102" y2="57724"/>
                        <a14:foregroundMark x1="5102" y1="60976" x2="5102" y2="63415"/>
                        <a14:foregroundMark x1="5102" y1="65854" x2="5102" y2="69106"/>
                        <a14:foregroundMark x1="5102" y1="70732" x2="5102" y2="70732"/>
                        <a14:foregroundMark x1="7143" y1="75610" x2="7143" y2="75610"/>
                        <a14:foregroundMark x1="9184" y1="78049" x2="9184" y2="78049"/>
                        <a14:foregroundMark x1="13265" y1="79675" x2="13265" y2="79675"/>
                        <a14:foregroundMark x1="15306" y1="79675" x2="15306" y2="79675"/>
                        <a14:foregroundMark x1="18367" y1="80488" x2="18367" y2="80488"/>
                        <a14:foregroundMark x1="22449" y1="80488" x2="22449" y2="80488"/>
                        <a14:foregroundMark x1="25510" y1="81301" x2="29592" y2="81301"/>
                        <a14:foregroundMark x1="31633" y1="81301" x2="33673" y2="81301"/>
                        <a14:foregroundMark x1="35714" y1="81301" x2="38776" y2="82114"/>
                        <a14:foregroundMark x1="40816" y1="82114" x2="44898" y2="82927"/>
                        <a14:foregroundMark x1="47959" y1="82927" x2="47959" y2="82927"/>
                        <a14:foregroundMark x1="55102" y1="84553" x2="58163" y2="85366"/>
                        <a14:foregroundMark x1="59184" y1="85366" x2="59184" y2="85366"/>
                        <a14:foregroundMark x1="57143" y1="81301" x2="57143" y2="81301"/>
                        <a14:foregroundMark x1="57143" y1="74797" x2="57143" y2="74797"/>
                        <a14:foregroundMark x1="62245" y1="79675" x2="62245" y2="79675"/>
                        <a14:foregroundMark x1="71429" y1="80488" x2="71429" y2="80488"/>
                        <a14:foregroundMark x1="76531" y1="81301" x2="76531" y2="81301"/>
                        <a14:foregroundMark x1="85714" y1="82114" x2="85714" y2="82114"/>
                        <a14:foregroundMark x1="90816" y1="79675" x2="90816" y2="79675"/>
                        <a14:foregroundMark x1="81633" y1="72358" x2="81633" y2="72358"/>
                        <a14:foregroundMark x1="91837" y1="70732" x2="91837" y2="70732"/>
                        <a14:foregroundMark x1="92857" y1="73984" x2="92857" y2="73984"/>
                        <a14:foregroundMark x1="94898" y1="68293" x2="94898" y2="68293"/>
                        <a14:foregroundMark x1="59184" y1="53659" x2="59184" y2="53659"/>
                        <a14:foregroundMark x1="50000" y1="47967" x2="50000" y2="47967"/>
                        <a14:foregroundMark x1="47959" y1="46341" x2="47959" y2="43902"/>
                        <a14:foregroundMark x1="47959" y1="40650" x2="47959" y2="40650"/>
                        <a14:foregroundMark x1="41837" y1="39024" x2="41837" y2="41463"/>
                        <a14:foregroundMark x1="40816" y1="48780" x2="40816" y2="52033"/>
                        <a14:foregroundMark x1="39796" y1="54472" x2="39796" y2="61789"/>
                        <a14:foregroundMark x1="94898" y1="60976" x2="94898" y2="60976"/>
                        <a14:foregroundMark x1="93878" y1="65854" x2="93878" y2="65854"/>
                        <a14:foregroundMark x1="93878" y1="65854" x2="93878" y2="65854"/>
                        <a14:foregroundMark x1="95918" y1="60163" x2="95918" y2="60163"/>
                        <a14:foregroundMark x1="96939" y1="57724" x2="97959" y2="53659"/>
                        <a14:foregroundMark x1="97959" y1="52846" x2="97959" y2="49593"/>
                        <a14:foregroundMark x1="96939" y1="43089" x2="96939" y2="40650"/>
                        <a14:foregroundMark x1="96939" y1="39024" x2="96939" y2="39024"/>
                        <a14:foregroundMark x1="96939" y1="38211" x2="96939" y2="38211"/>
                        <a14:foregroundMark x1="96939" y1="34146" x2="96939" y2="34146"/>
                        <a14:foregroundMark x1="95918" y1="29268" x2="95918" y2="29268"/>
                        <a14:foregroundMark x1="91837" y1="26829" x2="88776" y2="21138"/>
                        <a14:foregroundMark x1="87755" y1="19512" x2="87755" y2="19512"/>
                        <a14:foregroundMark x1="81633" y1="17886" x2="76531" y2="17886"/>
                        <a14:foregroundMark x1="75510" y1="17886" x2="70408" y2="17886"/>
                        <a14:foregroundMark x1="62245" y1="17886" x2="62245" y2="17886"/>
                        <a14:foregroundMark x1="59184" y1="18699" x2="56122" y2="18699"/>
                        <a14:foregroundMark x1="54082" y1="19512" x2="51020" y2="19512"/>
                        <a14:foregroundMark x1="10204" y1="19512" x2="10204" y2="19512"/>
                      </a14:backgroundRemoval>
                    </a14:imgEffect>
                  </a14:imgLayer>
                </a14:imgProps>
              </a:ext>
              <a:ext uri="{28A0092B-C50C-407E-A947-70E740481C1C}">
                <a14:useLocalDpi xmlns:a14="http://schemas.microsoft.com/office/drawing/2010/main" val="0"/>
              </a:ext>
            </a:extLst>
          </a:blip>
          <a:srcRect t="15025" b="14369"/>
          <a:stretch>
            <a:fillRect/>
          </a:stretch>
        </p:blipFill>
        <p:spPr bwMode="auto">
          <a:xfrm>
            <a:off x="1738107" y="6429005"/>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Imagen 3" descr="Iconos de computadora logo de facebook, icono blanco y negro, rectángulo,  marca, logos png | PNGWing">
            <a:extLst>
              <a:ext uri="{FF2B5EF4-FFF2-40B4-BE49-F238E27FC236}">
                <a16:creationId xmlns:a16="http://schemas.microsoft.com/office/drawing/2014/main" id="{7D2CAB8E-A18A-427D-9F4C-A72E73DF2004}"/>
              </a:ext>
            </a:extLst>
          </p:cNvPr>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19444" b="95278" l="15556" r="82500">
                        <a14:foregroundMark x1="56389" y1="67500" x2="56389" y2="67500"/>
                        <a14:foregroundMark x1="81389" y1="71667" x2="81389" y2="71667"/>
                        <a14:foregroundMark x1="65556" y1="65000" x2="65556" y2="65000"/>
                        <a14:foregroundMark x1="55833" y1="65556" x2="55833" y2="65556"/>
                        <a14:foregroundMark x1="55833" y1="70000" x2="55833" y2="70000"/>
                        <a14:foregroundMark x1="43611" y1="58056" x2="66944" y2="70000"/>
                        <a14:foregroundMark x1="41944" y1="60000" x2="73611" y2="51944"/>
                        <a14:foregroundMark x1="50278" y1="59444" x2="55833" y2="48333"/>
                        <a14:foregroundMark x1="54722" y1="56389" x2="66111" y2="45278"/>
                        <a14:foregroundMark x1="20556" y1="68056" x2="20556" y2="68056"/>
                        <a14:foregroundMark x1="16944" y1="43889" x2="15833" y2="79167"/>
                        <a14:foregroundMark x1="18056" y1="39722" x2="19444" y2="68611"/>
                        <a14:foregroundMark x1="18056" y1="55556" x2="58333" y2="28333"/>
                        <a14:foregroundMark x1="15833" y1="51389" x2="49167" y2="25278"/>
                        <a14:foregroundMark x1="27222" y1="32778" x2="67500" y2="33333"/>
                        <a14:foregroundMark x1="38333" y1="25278" x2="71667" y2="26111"/>
                        <a14:foregroundMark x1="78889" y1="35833" x2="82500" y2="73611"/>
                        <a14:foregroundMark x1="80833" y1="50833" x2="18889" y2="34722"/>
                        <a14:foregroundMark x1="80833" y1="51944" x2="80833" y2="19722"/>
                        <a14:foregroundMark x1="81389" y1="40278" x2="43611" y2="31667"/>
                        <a14:foregroundMark x1="19444" y1="27222" x2="74722" y2="31667"/>
                        <a14:foregroundMark x1="16944" y1="87778" x2="52222" y2="95278"/>
                        <a14:foregroundMark x1="20000" y1="63056" x2="41944" y2="61389"/>
                        <a14:foregroundMark x1="25000" y1="79722" x2="22500" y2="78056"/>
                        <a14:foregroundMark x1="20000" y1="19167" x2="74167" y2="19167"/>
                        <a14:foregroundMark x1="74167" y1="63611" x2="74167" y2="63611"/>
                        <a14:backgroundMark x1="36389" y1="89722" x2="36389" y2="89722"/>
                        <a14:backgroundMark x1="40000" y1="87222" x2="40000" y2="87222"/>
                        <a14:backgroundMark x1="24167" y1="84722" x2="54722" y2="89722"/>
                      </a14:backgroundRemoval>
                    </a14:imgEffect>
                  </a14:imgLayer>
                </a14:imgProps>
              </a:ext>
              <a:ext uri="{28A0092B-C50C-407E-A947-70E740481C1C}">
                <a14:useLocalDpi xmlns:a14="http://schemas.microsoft.com/office/drawing/2010/main" val="0"/>
              </a:ext>
            </a:extLst>
          </a:blip>
          <a:srcRect l="14558" t="15326" r="14943" b="15326"/>
          <a:stretch>
            <a:fillRect/>
          </a:stretch>
        </p:blipFill>
        <p:spPr bwMode="auto">
          <a:xfrm>
            <a:off x="6989037" y="6425792"/>
            <a:ext cx="2762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Imagen 5" descr="Logo icono de gráficos escalables, logo de twitter., medios de  comunicación, medios de comunicación social, chat en línea png | PNGWing">
            <a:extLst>
              <a:ext uri="{FF2B5EF4-FFF2-40B4-BE49-F238E27FC236}">
                <a16:creationId xmlns:a16="http://schemas.microsoft.com/office/drawing/2014/main" id="{BEC1AC8D-194E-447A-B0CF-93F9A67175CF}"/>
              </a:ext>
            </a:extLst>
          </p:cNvPr>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8594" b="84766" l="28587" r="69022">
                        <a14:foregroundMark x1="33804" y1="41016" x2="33804" y2="41016"/>
                        <a14:foregroundMark x1="35761" y1="24805" x2="54674" y2="18555"/>
                        <a14:foregroundMark x1="33804" y1="36133" x2="63043" y2="26953"/>
                        <a14:foregroundMark x1="60761" y1="20703" x2="35761" y2="20703"/>
                        <a14:foregroundMark x1="35000" y1="24805" x2="35326" y2="65820"/>
                        <a14:foregroundMark x1="34239" y1="76367" x2="60000" y2="76367"/>
                        <a14:foregroundMark x1="63370" y1="76953" x2="69022" y2="8594"/>
                        <a14:foregroundMark x1="55000" y1="17773" x2="62283" y2="80469"/>
                        <a14:foregroundMark x1="38043" y1="67773" x2="58478" y2="77734"/>
                        <a14:foregroundMark x1="36848" y1="52344" x2="36848" y2="52344"/>
                        <a14:foregroundMark x1="28587" y1="47461" x2="28587" y2="47461"/>
                        <a14:foregroundMark x1="29674" y1="50977" x2="29674" y2="50977"/>
                        <a14:foregroundMark x1="30000" y1="57227" x2="30761" y2="59375"/>
                        <a14:foregroundMark x1="30761" y1="60156" x2="31522" y2="56641"/>
                        <a14:foregroundMark x1="52065" y1="52344" x2="52065" y2="52344"/>
                        <a14:foregroundMark x1="42935" y1="46680" x2="52391" y2="44531"/>
                        <a14:foregroundMark x1="50109" y1="57227" x2="51304" y2="58008"/>
                        <a14:foregroundMark x1="31522" y1="77734" x2="68696" y2="33984"/>
                        <a14:foregroundMark x1="32283" y1="84766" x2="69022" y2="71289"/>
                      </a14:backgroundRemoval>
                    </a14:imgEffect>
                  </a14:imgLayer>
                </a14:imgProps>
              </a:ext>
              <a:ext uri="{28A0092B-C50C-407E-A947-70E740481C1C}">
                <a14:useLocalDpi xmlns:a14="http://schemas.microsoft.com/office/drawing/2010/main" val="0"/>
              </a:ext>
            </a:extLst>
          </a:blip>
          <a:srcRect l="28223" t="10776" r="27856" b="10310"/>
          <a:stretch>
            <a:fillRect/>
          </a:stretch>
        </p:blipFill>
        <p:spPr bwMode="auto">
          <a:xfrm>
            <a:off x="9120180" y="6446545"/>
            <a:ext cx="276225" cy="2667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6">
            <a:extLst>
              <a:ext uri="{FF2B5EF4-FFF2-40B4-BE49-F238E27FC236}">
                <a16:creationId xmlns:a16="http://schemas.microsoft.com/office/drawing/2014/main" id="{8E3160D4-A925-4DD2-991F-C406FF9339E4}"/>
              </a:ext>
            </a:extLst>
          </p:cNvPr>
          <p:cNvSpPr>
            <a:spLocks noChangeArrowheads="1"/>
          </p:cNvSpPr>
          <p:nvPr/>
        </p:nvSpPr>
        <p:spPr bwMode="auto">
          <a:xfrm>
            <a:off x="1943641" y="6519217"/>
            <a:ext cx="1785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cs typeface="Times New Roman" panose="02020603050405020304" pitchFamily="18" charset="0"/>
              </a:rPr>
              <a:t>Círculo de Arbitraje con el Estado - CAE</a:t>
            </a:r>
            <a:endParaRPr kumimoji="0" lang="es-PE" altLang="es-PE" sz="14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
        <p:nvSpPr>
          <p:cNvPr id="28" name="Rectángulo 6">
            <a:extLst>
              <a:ext uri="{FF2B5EF4-FFF2-40B4-BE49-F238E27FC236}">
                <a16:creationId xmlns:a16="http://schemas.microsoft.com/office/drawing/2014/main" id="{B23ADEB9-4A98-452B-8DAC-7A34C2856310}"/>
              </a:ext>
            </a:extLst>
          </p:cNvPr>
          <p:cNvSpPr>
            <a:spLocks noChangeArrowheads="1"/>
          </p:cNvSpPr>
          <p:nvPr/>
        </p:nvSpPr>
        <p:spPr bwMode="auto">
          <a:xfrm>
            <a:off x="4564235" y="6526936"/>
            <a:ext cx="1447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@cae.arbitraje</a:t>
            </a:r>
            <a:endParaRPr kumimoji="0" lang="es-PE" altLang="es-PE" sz="14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
        <p:nvSpPr>
          <p:cNvPr id="29" name="Rectángulo 6">
            <a:extLst>
              <a:ext uri="{FF2B5EF4-FFF2-40B4-BE49-F238E27FC236}">
                <a16:creationId xmlns:a16="http://schemas.microsoft.com/office/drawing/2014/main" id="{7B77B22B-1872-45AE-A360-EDBEA6F26389}"/>
              </a:ext>
            </a:extLst>
          </p:cNvPr>
          <p:cNvSpPr>
            <a:spLocks noChangeArrowheads="1"/>
          </p:cNvSpPr>
          <p:nvPr/>
        </p:nvSpPr>
        <p:spPr bwMode="auto">
          <a:xfrm>
            <a:off x="7206688" y="6380461"/>
            <a:ext cx="1447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/caearbitraje</a:t>
            </a: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
        <p:nvSpPr>
          <p:cNvPr id="30" name="Rectángulo 6">
            <a:extLst>
              <a:ext uri="{FF2B5EF4-FFF2-40B4-BE49-F238E27FC236}">
                <a16:creationId xmlns:a16="http://schemas.microsoft.com/office/drawing/2014/main" id="{67F674DD-D789-4587-8847-606015722640}"/>
              </a:ext>
            </a:extLst>
          </p:cNvPr>
          <p:cNvSpPr>
            <a:spLocks noChangeArrowheads="1"/>
          </p:cNvSpPr>
          <p:nvPr/>
        </p:nvSpPr>
        <p:spPr bwMode="auto">
          <a:xfrm>
            <a:off x="9343588" y="6609863"/>
            <a:ext cx="1423492"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/ArbitrajeCae</a:t>
            </a:r>
            <a:endParaRPr kumimoji="0" lang="es-PE" altLang="es-PE" sz="14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pic>
        <p:nvPicPr>
          <p:cNvPr id="43" name="Imagen 42" descr="Logo de instagram, iconos de computadora, logo de insta, texto, iconos de  computadora, circulo png | PNGWing">
            <a:extLst>
              <a:ext uri="{FF2B5EF4-FFF2-40B4-BE49-F238E27FC236}">
                <a16:creationId xmlns:a16="http://schemas.microsoft.com/office/drawing/2014/main" id="{4097B51D-B020-4273-9A54-8305C97041B9}"/>
              </a:ext>
            </a:extLst>
          </p:cNvPr>
          <p:cNvPicPr/>
          <p:nvPr/>
        </p:nvPicPr>
        <p:blipFill rotWithShape="1">
          <a:blip r:embed="rId23" cstate="print">
            <a:extLst>
              <a:ext uri="{BEBA8EAE-BF5A-486C-A8C5-ECC9F3942E4B}">
                <a14:imgProps xmlns:a14="http://schemas.microsoft.com/office/drawing/2010/main">
                  <a14:imgLayer r:embed="rId24">
                    <a14:imgEffect>
                      <a14:backgroundRemoval t="2754" b="96667" l="15543" r="84457">
                        <a14:foregroundMark x1="26848" y1="11449" x2="26848" y2="11449"/>
                        <a14:foregroundMark x1="27174" y1="8261" x2="44348" y2="6377"/>
                        <a14:foregroundMark x1="33370" y1="2754" x2="72717" y2="4638"/>
                        <a14:foregroundMark x1="69130" y1="5507" x2="84565" y2="24638"/>
                        <a14:foregroundMark x1="81630" y1="22899" x2="83261" y2="71449"/>
                        <a14:foregroundMark x1="81957" y1="71739" x2="59130" y2="93333"/>
                        <a14:foregroundMark x1="59130" y1="93333" x2="32935" y2="90000"/>
                        <a14:foregroundMark x1="32935" y1="90000" x2="15761" y2="66522"/>
                        <a14:foregroundMark x1="83478" y1="70870" x2="63478" y2="92464"/>
                        <a14:foregroundMark x1="63478" y1="92464" x2="57283" y2="93913"/>
                        <a14:foregroundMark x1="83913" y1="73043" x2="81957" y2="85652"/>
                        <a14:foregroundMark x1="80978" y1="82029" x2="64457" y2="92754"/>
                        <a14:foregroundMark x1="79565" y1="86522" x2="61739" y2="96522"/>
                        <a14:foregroundMark x1="54457" y1="95797" x2="27935" y2="90145"/>
                        <a14:foregroundMark x1="27935" y1="90145" x2="19239" y2="73043"/>
                        <a14:foregroundMark x1="42283" y1="95507" x2="17609" y2="80145"/>
                        <a14:foregroundMark x1="17609" y1="80145" x2="15652" y2="70870"/>
                        <a14:foregroundMark x1="46957" y1="52609" x2="46957" y2="52609"/>
                        <a14:foregroundMark x1="38696" y1="35942" x2="63478" y2="46667"/>
                        <a14:foregroundMark x1="63478" y1="46667" x2="46848" y2="72464"/>
                        <a14:foregroundMark x1="46848" y1="72464" x2="44239" y2="72029"/>
                        <a14:foregroundMark x1="56196" y1="72174" x2="61522" y2="36087"/>
                        <a14:foregroundMark x1="61522" y1="36087" x2="35217" y2="33913"/>
                        <a14:foregroundMark x1="35217" y1="33913" x2="45870" y2="67681"/>
                        <a14:foregroundMark x1="45870" y1="67681" x2="49674" y2="71884"/>
                        <a14:foregroundMark x1="35435" y1="44058" x2="38152" y2="67391"/>
                        <a14:foregroundMark x1="41739" y1="32754" x2="63587" y2="51304"/>
                        <a14:foregroundMark x1="63587" y1="51304" x2="61630" y2="65072"/>
                        <a14:foregroundMark x1="42391" y1="30000" x2="66304" y2="42754"/>
                        <a14:foregroundMark x1="66304" y1="42754" x2="67283" y2="59710"/>
                        <a14:foregroundMark x1="46957" y1="29710" x2="61848" y2="33188"/>
                        <a14:foregroundMark x1="26087" y1="7826" x2="15870" y2="40145"/>
                        <a14:foregroundMark x1="15870" y1="40145" x2="17609" y2="65072"/>
                        <a14:foregroundMark x1="15761" y1="34783" x2="25326" y2="10145"/>
                        <a14:foregroundMark x1="66630" y1="20870" x2="72174" y2="27391"/>
                        <a14:foregroundMark x1="41957" y1="96667" x2="19130" y2="79710"/>
                        <a14:foregroundMark x1="19130" y1="79710" x2="18587" y2="76812"/>
                        <a14:foregroundMark x1="17717" y1="79855" x2="38696" y2="95217"/>
                        <a14:foregroundMark x1="36196" y1="96522" x2="18804" y2="82029"/>
                      </a14:backgroundRemoval>
                    </a14:imgEffect>
                  </a14:imgLayer>
                </a14:imgProps>
              </a:ext>
              <a:ext uri="{28A0092B-C50C-407E-A947-70E740481C1C}">
                <a14:useLocalDpi xmlns:a14="http://schemas.microsoft.com/office/drawing/2010/main" val="0"/>
              </a:ext>
            </a:extLst>
          </a:blip>
          <a:srcRect l="12638" r="12912"/>
          <a:stretch/>
        </p:blipFill>
        <p:spPr bwMode="auto">
          <a:xfrm>
            <a:off x="4367827" y="6424204"/>
            <a:ext cx="267970" cy="269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8295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7BB4F60-E262-4044-8052-6D5A83D360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84F2527F-D652-44B7-9819-E93DC42C6B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pic>
        <p:nvPicPr>
          <p:cNvPr id="10" name="Imagen 9">
            <a:extLst>
              <a:ext uri="{FF2B5EF4-FFF2-40B4-BE49-F238E27FC236}">
                <a16:creationId xmlns:a16="http://schemas.microsoft.com/office/drawing/2014/main" id="{9CB8C388-C115-42B6-A4B9-07CC25628640}"/>
              </a:ext>
            </a:extLst>
          </p:cNvPr>
          <p:cNvPicPr>
            <a:picLocks noChangeAspect="1"/>
          </p:cNvPicPr>
          <p:nvPr/>
        </p:nvPicPr>
        <p:blipFill rotWithShape="1">
          <a:blip r:embed="rId13">
            <a:extLst>
              <a:ext uri="{28A0092B-C50C-407E-A947-70E740481C1C}">
                <a14:useLocalDpi xmlns:a14="http://schemas.microsoft.com/office/drawing/2010/main" val="0"/>
              </a:ext>
            </a:extLst>
          </a:blip>
          <a:srcRect l="10093" t="8881" r="12052" b="9500"/>
          <a:stretch/>
        </p:blipFill>
        <p:spPr>
          <a:xfrm>
            <a:off x="140704" y="112594"/>
            <a:ext cx="2293147" cy="944808"/>
          </a:xfrm>
          <a:prstGeom prst="rect">
            <a:avLst/>
          </a:prstGeom>
        </p:spPr>
      </p:pic>
    </p:spTree>
    <p:extLst>
      <p:ext uri="{BB962C8B-B14F-4D97-AF65-F5344CB8AC3E}">
        <p14:creationId xmlns:p14="http://schemas.microsoft.com/office/powerpoint/2010/main" val="331267218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A5B90E4-85CF-4829-BCFE-E23A0C764D45}"/>
              </a:ext>
            </a:extLst>
          </p:cNvPr>
          <p:cNvPicPr>
            <a:picLocks noChangeAspect="1"/>
          </p:cNvPicPr>
          <p:nvPr/>
        </p:nvPicPr>
        <p:blipFill rotWithShape="1">
          <a:blip r:embed="rId3">
            <a:extLst>
              <a:ext uri="{28A0092B-C50C-407E-A947-70E740481C1C}">
                <a14:useLocalDpi xmlns:a14="http://schemas.microsoft.com/office/drawing/2010/main" val="0"/>
              </a:ext>
            </a:extLst>
          </a:blip>
          <a:srcRect l="9617" t="7869" r="11350" b="7227"/>
          <a:stretch/>
        </p:blipFill>
        <p:spPr>
          <a:xfrm>
            <a:off x="2009775" y="723900"/>
            <a:ext cx="8172449" cy="3432253"/>
          </a:xfrm>
          <a:prstGeom prst="rect">
            <a:avLst/>
          </a:prstGeom>
        </p:spPr>
      </p:pic>
      <p:pic>
        <p:nvPicPr>
          <p:cNvPr id="3077" name="Imagen 1" descr="logo de youtube en blanco PNG image with transparent background | TOPpng">
            <a:extLst>
              <a:ext uri="{FF2B5EF4-FFF2-40B4-BE49-F238E27FC236}">
                <a16:creationId xmlns:a16="http://schemas.microsoft.com/office/drawing/2014/main" id="{7099901A-538C-445B-A3B2-4C6FF3C15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5025" b="14369"/>
          <a:stretch>
            <a:fillRect/>
          </a:stretch>
        </p:blipFill>
        <p:spPr bwMode="auto">
          <a:xfrm>
            <a:off x="5079867" y="5567271"/>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n 2" descr="Logo de instagram, iconos de computadora, logo de insta, texto, iconos de  computadora, circulo png | PNGWing">
            <a:extLst>
              <a:ext uri="{FF2B5EF4-FFF2-40B4-BE49-F238E27FC236}">
                <a16:creationId xmlns:a16="http://schemas.microsoft.com/office/drawing/2014/main" id="{2CF3E213-E41A-4AF8-B18C-B02CC26722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637" r="12912"/>
          <a:stretch>
            <a:fillRect/>
          </a:stretch>
        </p:blipFill>
        <p:spPr bwMode="auto">
          <a:xfrm>
            <a:off x="5707856" y="5588000"/>
            <a:ext cx="2762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agen 3" descr="Iconos de computadora logo de facebook, icono blanco y negro, rectángulo,  marca, logos png | PNGWing">
            <a:extLst>
              <a:ext uri="{FF2B5EF4-FFF2-40B4-BE49-F238E27FC236}">
                <a16:creationId xmlns:a16="http://schemas.microsoft.com/office/drawing/2014/main" id="{8F3FA2B2-ECE0-49CD-BA0D-DBC37C9438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558" t="15326" r="14943" b="15326"/>
          <a:stretch>
            <a:fillRect/>
          </a:stretch>
        </p:blipFill>
        <p:spPr bwMode="auto">
          <a:xfrm>
            <a:off x="6341212" y="5577477"/>
            <a:ext cx="2762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5" descr="Logo icono de gráficos escalables, logo de twitter., medios de  comunicación, medios de comunicación social, chat en línea png | PNGWing">
            <a:extLst>
              <a:ext uri="{FF2B5EF4-FFF2-40B4-BE49-F238E27FC236}">
                <a16:creationId xmlns:a16="http://schemas.microsoft.com/office/drawing/2014/main" id="{CF99D154-C175-4BA7-A56F-44F3309A57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8223" t="10776" r="27856" b="10310"/>
          <a:stretch>
            <a:fillRect/>
          </a:stretch>
        </p:blipFill>
        <p:spPr bwMode="auto">
          <a:xfrm>
            <a:off x="6914504" y="5591545"/>
            <a:ext cx="276225" cy="2667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BCBE914A-45EF-4D31-96D1-4D9E7466C8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9" name="Rectangle 7">
            <a:extLst>
              <a:ext uri="{FF2B5EF4-FFF2-40B4-BE49-F238E27FC236}">
                <a16:creationId xmlns:a16="http://schemas.microsoft.com/office/drawing/2014/main" id="{28976AFC-A9ED-41E3-96F7-8134CDB80C92}"/>
              </a:ext>
            </a:extLst>
          </p:cNvPr>
          <p:cNvSpPr>
            <a:spLocks noChangeArrowheads="1"/>
          </p:cNvSpPr>
          <p:nvPr/>
        </p:nvSpPr>
        <p:spPr bwMode="auto">
          <a:xfrm>
            <a:off x="0" y="723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0" name="Rectangle 8">
            <a:extLst>
              <a:ext uri="{FF2B5EF4-FFF2-40B4-BE49-F238E27FC236}">
                <a16:creationId xmlns:a16="http://schemas.microsoft.com/office/drawing/2014/main" id="{49746C6A-EC02-41E9-8311-AEBA3A949803}"/>
              </a:ext>
            </a:extLst>
          </p:cNvPr>
          <p:cNvSpPr>
            <a:spLocks noChangeArrowheads="1"/>
          </p:cNvSpPr>
          <p:nvPr/>
        </p:nvSpPr>
        <p:spPr bwMode="auto">
          <a:xfrm>
            <a:off x="0" y="1447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1" name="Rectangle 9">
            <a:extLst>
              <a:ext uri="{FF2B5EF4-FFF2-40B4-BE49-F238E27FC236}">
                <a16:creationId xmlns:a16="http://schemas.microsoft.com/office/drawing/2014/main" id="{C6E1051B-9247-4866-A71E-23FB2DC62D74}"/>
              </a:ext>
            </a:extLst>
          </p:cNvPr>
          <p:cNvSpPr>
            <a:spLocks noChangeArrowheads="1"/>
          </p:cNvSpPr>
          <p:nvPr/>
        </p:nvSpPr>
        <p:spPr bwMode="auto">
          <a:xfrm>
            <a:off x="0" y="2171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2" name="Rectangle 10">
            <a:extLst>
              <a:ext uri="{FF2B5EF4-FFF2-40B4-BE49-F238E27FC236}">
                <a16:creationId xmlns:a16="http://schemas.microsoft.com/office/drawing/2014/main" id="{BEF43972-8AF6-4417-AB4A-01A9251F0C16}"/>
              </a:ext>
            </a:extLst>
          </p:cNvPr>
          <p:cNvSpPr>
            <a:spLocks noChangeArrowheads="1"/>
          </p:cNvSpPr>
          <p:nvPr/>
        </p:nvSpPr>
        <p:spPr bwMode="auto">
          <a:xfrm>
            <a:off x="0" y="262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3" name="Rectangle 11">
            <a:extLst>
              <a:ext uri="{FF2B5EF4-FFF2-40B4-BE49-F238E27FC236}">
                <a16:creationId xmlns:a16="http://schemas.microsoft.com/office/drawing/2014/main" id="{6B4F8297-AD65-484B-B3FA-A1BF59B18503}"/>
              </a:ext>
            </a:extLst>
          </p:cNvPr>
          <p:cNvSpPr>
            <a:spLocks noChangeArrowheads="1"/>
          </p:cNvSpPr>
          <p:nvPr/>
        </p:nvSpPr>
        <p:spPr bwMode="auto">
          <a:xfrm>
            <a:off x="0" y="2895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4" name="Rectángulo 6">
            <a:extLst>
              <a:ext uri="{FF2B5EF4-FFF2-40B4-BE49-F238E27FC236}">
                <a16:creationId xmlns:a16="http://schemas.microsoft.com/office/drawing/2014/main" id="{D4925E53-1F86-4CC3-A758-9673C584BF8E}"/>
              </a:ext>
            </a:extLst>
          </p:cNvPr>
          <p:cNvSpPr>
            <a:spLocks noChangeArrowheads="1"/>
          </p:cNvSpPr>
          <p:nvPr/>
        </p:nvSpPr>
        <p:spPr bwMode="auto">
          <a:xfrm>
            <a:off x="4964975" y="5255851"/>
            <a:ext cx="38249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32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caeperu.com</a:t>
            </a:r>
            <a:endParaRPr kumimoji="0" lang="es-PE" altLang="es-PE" sz="3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172256114"/>
      </p:ext>
    </p:extLst>
  </p:cSld>
  <p:clrMap bg1="lt1" tx1="dk1" bg2="lt2" tx2="dk2" accent1="accent1" accent2="accent2" accent3="accent3" accent4="accent4" accent5="accent5" accent6="accent6" hlink="hlink" folHlink="folHlink"/>
  <p:sldLayoutIdLst>
    <p:sldLayoutId id="214748368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B303A6DE-6877-4E65-84CD-78C9871E9CB3}"/>
              </a:ext>
            </a:extLst>
          </p:cNvPr>
          <p:cNvPicPr>
            <a:picLocks noChangeAspect="1"/>
          </p:cNvPicPr>
          <p:nvPr/>
        </p:nvPicPr>
        <p:blipFill rotWithShape="1">
          <a:blip r:embed="rId16">
            <a:extLst>
              <a:ext uri="{28A0092B-C50C-407E-A947-70E740481C1C}">
                <a14:useLocalDpi xmlns:a14="http://schemas.microsoft.com/office/drawing/2010/main" val="0"/>
              </a:ext>
            </a:extLst>
          </a:blip>
          <a:srcRect l="10093" t="8881" r="12052" b="9500"/>
          <a:stretch/>
        </p:blipFill>
        <p:spPr>
          <a:xfrm>
            <a:off x="140704" y="112594"/>
            <a:ext cx="2293147" cy="944808"/>
          </a:xfrm>
          <a:prstGeom prst="rect">
            <a:avLst/>
          </a:prstGeom>
        </p:spPr>
      </p:pic>
      <p:sp>
        <p:nvSpPr>
          <p:cNvPr id="4" name="Marcador de título 3">
            <a:extLst>
              <a:ext uri="{FF2B5EF4-FFF2-40B4-BE49-F238E27FC236}">
                <a16:creationId xmlns:a16="http://schemas.microsoft.com/office/drawing/2014/main" id="{65E5E4D4-72C4-4D05-82DA-981FB5C06B7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5" name="Marcador de texto 4">
            <a:extLst>
              <a:ext uri="{FF2B5EF4-FFF2-40B4-BE49-F238E27FC236}">
                <a16:creationId xmlns:a16="http://schemas.microsoft.com/office/drawing/2014/main" id="{C8268C31-1573-4C4C-9D65-A5027E4477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22" name="Rectangle 17">
            <a:extLst>
              <a:ext uri="{FF2B5EF4-FFF2-40B4-BE49-F238E27FC236}">
                <a16:creationId xmlns:a16="http://schemas.microsoft.com/office/drawing/2014/main" id="{91FC42D6-009F-4C64-A311-0AD3DC18404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3" name="Rectangle 18">
            <a:extLst>
              <a:ext uri="{FF2B5EF4-FFF2-40B4-BE49-F238E27FC236}">
                <a16:creationId xmlns:a16="http://schemas.microsoft.com/office/drawing/2014/main" id="{9A965375-D71D-4E69-890C-EC6EC3231FD3}"/>
              </a:ext>
            </a:extLst>
          </p:cNvPr>
          <p:cNvSpPr>
            <a:spLocks noChangeArrowheads="1"/>
          </p:cNvSpPr>
          <p:nvPr/>
        </p:nvSpPr>
        <p:spPr bwMode="auto">
          <a:xfrm>
            <a:off x="0" y="723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4" name="Rectangle 19">
            <a:extLst>
              <a:ext uri="{FF2B5EF4-FFF2-40B4-BE49-F238E27FC236}">
                <a16:creationId xmlns:a16="http://schemas.microsoft.com/office/drawing/2014/main" id="{4A446289-02CB-4245-BCE8-3CF123F94D3F}"/>
              </a:ext>
            </a:extLst>
          </p:cNvPr>
          <p:cNvSpPr>
            <a:spLocks noChangeArrowheads="1"/>
          </p:cNvSpPr>
          <p:nvPr/>
        </p:nvSpPr>
        <p:spPr bwMode="auto">
          <a:xfrm>
            <a:off x="0" y="1447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31" name="Rectángulo 30">
            <a:extLst>
              <a:ext uri="{FF2B5EF4-FFF2-40B4-BE49-F238E27FC236}">
                <a16:creationId xmlns:a16="http://schemas.microsoft.com/office/drawing/2014/main" id="{0FFDFA78-F47D-4853-9BA1-36D73CCCCA70}"/>
              </a:ext>
            </a:extLst>
          </p:cNvPr>
          <p:cNvSpPr/>
          <p:nvPr/>
        </p:nvSpPr>
        <p:spPr>
          <a:xfrm>
            <a:off x="0" y="6184913"/>
            <a:ext cx="12192000" cy="68103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bg1"/>
              </a:solidFill>
            </a:endParaRPr>
          </a:p>
        </p:txBody>
      </p:sp>
      <p:sp>
        <p:nvSpPr>
          <p:cNvPr id="25" name="Rectangle 20">
            <a:extLst>
              <a:ext uri="{FF2B5EF4-FFF2-40B4-BE49-F238E27FC236}">
                <a16:creationId xmlns:a16="http://schemas.microsoft.com/office/drawing/2014/main" id="{190B4EE5-2640-4629-BB49-72961AB2BD95}"/>
              </a:ext>
            </a:extLst>
          </p:cNvPr>
          <p:cNvSpPr>
            <a:spLocks noChangeArrowheads="1"/>
          </p:cNvSpPr>
          <p:nvPr/>
        </p:nvSpPr>
        <p:spPr bwMode="auto">
          <a:xfrm>
            <a:off x="0" y="2171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6" name="Rectangle 21">
            <a:extLst>
              <a:ext uri="{FF2B5EF4-FFF2-40B4-BE49-F238E27FC236}">
                <a16:creationId xmlns:a16="http://schemas.microsoft.com/office/drawing/2014/main" id="{929925C8-DB4C-448E-BCE6-0650F64084AA}"/>
              </a:ext>
            </a:extLst>
          </p:cNvPr>
          <p:cNvSpPr>
            <a:spLocks noChangeArrowheads="1"/>
          </p:cNvSpPr>
          <p:nvPr/>
        </p:nvSpPr>
        <p:spPr bwMode="auto">
          <a:xfrm>
            <a:off x="0" y="262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7" name="Rectangle 22">
            <a:extLst>
              <a:ext uri="{FF2B5EF4-FFF2-40B4-BE49-F238E27FC236}">
                <a16:creationId xmlns:a16="http://schemas.microsoft.com/office/drawing/2014/main" id="{D26D83A7-C473-4468-A6C4-38E9C2E5EF8E}"/>
              </a:ext>
            </a:extLst>
          </p:cNvPr>
          <p:cNvSpPr>
            <a:spLocks noChangeArrowheads="1"/>
          </p:cNvSpPr>
          <p:nvPr/>
        </p:nvSpPr>
        <p:spPr bwMode="auto">
          <a:xfrm>
            <a:off x="0" y="2895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pic>
        <p:nvPicPr>
          <p:cNvPr id="2064" name="Imagen 1" descr="logo de youtube en blanco PNG image with transparent background | TOPpng">
            <a:extLst>
              <a:ext uri="{FF2B5EF4-FFF2-40B4-BE49-F238E27FC236}">
                <a16:creationId xmlns:a16="http://schemas.microsoft.com/office/drawing/2014/main" id="{344B127F-1589-4D02-9D2A-336AF02A2142}"/>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6504" b="85366" l="4082" r="97959">
                        <a14:foregroundMark x1="19388" y1="47967" x2="23469" y2="55285"/>
                        <a14:foregroundMark x1="33673" y1="35772" x2="33673" y2="35772"/>
                        <a14:foregroundMark x1="28571" y1="30081" x2="28571" y2="30081"/>
                        <a14:foregroundMark x1="21429" y1="26829" x2="21429" y2="26829"/>
                        <a14:foregroundMark x1="22449" y1="32520" x2="22449" y2="32520"/>
                        <a14:foregroundMark x1="28571" y1="31707" x2="28571" y2="31707"/>
                        <a14:foregroundMark x1="28571" y1="27642" x2="28571" y2="30081"/>
                        <a14:foregroundMark x1="27551" y1="34959" x2="27551" y2="34959"/>
                        <a14:foregroundMark x1="25510" y1="39024" x2="23469" y2="33333"/>
                        <a14:foregroundMark x1="27551" y1="29268" x2="22449" y2="43902"/>
                        <a14:foregroundMark x1="27551" y1="29268" x2="27551" y2="29268"/>
                        <a14:foregroundMark x1="28571" y1="26829" x2="28571" y2="26829"/>
                        <a14:foregroundMark x1="28571" y1="24390" x2="29592" y2="32520"/>
                        <a14:foregroundMark x1="11224" y1="22764" x2="11224" y2="22764"/>
                        <a14:foregroundMark x1="9184" y1="28455" x2="9184" y2="26829"/>
                        <a14:foregroundMark x1="9184" y1="22764" x2="9184" y2="22764"/>
                        <a14:foregroundMark x1="12245" y1="18699" x2="12245" y2="18699"/>
                        <a14:foregroundMark x1="12245" y1="17886" x2="12245" y2="17886"/>
                        <a14:foregroundMark x1="8163" y1="26016" x2="8163" y2="26016"/>
                        <a14:foregroundMark x1="6122" y1="30081" x2="6122" y2="32520"/>
                        <a14:foregroundMark x1="6122" y1="32520" x2="6122" y2="32520"/>
                        <a14:foregroundMark x1="6122" y1="39024" x2="6122" y2="39024"/>
                        <a14:foregroundMark x1="6122" y1="43089" x2="6122" y2="43089"/>
                        <a14:foregroundMark x1="5102" y1="43902" x2="5102" y2="43902"/>
                        <a14:foregroundMark x1="5102" y1="49593" x2="5102" y2="52033"/>
                        <a14:foregroundMark x1="5102" y1="55285" x2="5102" y2="57724"/>
                        <a14:foregroundMark x1="5102" y1="60976" x2="5102" y2="63415"/>
                        <a14:foregroundMark x1="5102" y1="65854" x2="5102" y2="69106"/>
                        <a14:foregroundMark x1="5102" y1="70732" x2="5102" y2="70732"/>
                        <a14:foregroundMark x1="7143" y1="75610" x2="7143" y2="75610"/>
                        <a14:foregroundMark x1="9184" y1="78049" x2="9184" y2="78049"/>
                        <a14:foregroundMark x1="13265" y1="79675" x2="13265" y2="79675"/>
                        <a14:foregroundMark x1="15306" y1="79675" x2="15306" y2="79675"/>
                        <a14:foregroundMark x1="18367" y1="80488" x2="18367" y2="80488"/>
                        <a14:foregroundMark x1="22449" y1="80488" x2="22449" y2="80488"/>
                        <a14:foregroundMark x1="25510" y1="81301" x2="29592" y2="81301"/>
                        <a14:foregroundMark x1="31633" y1="81301" x2="33673" y2="81301"/>
                        <a14:foregroundMark x1="35714" y1="81301" x2="38776" y2="82114"/>
                        <a14:foregroundMark x1="40816" y1="82114" x2="44898" y2="82927"/>
                        <a14:foregroundMark x1="47959" y1="82927" x2="47959" y2="82927"/>
                        <a14:foregroundMark x1="55102" y1="84553" x2="58163" y2="85366"/>
                        <a14:foregroundMark x1="59184" y1="85366" x2="59184" y2="85366"/>
                        <a14:foregroundMark x1="57143" y1="81301" x2="57143" y2="81301"/>
                        <a14:foregroundMark x1="57143" y1="74797" x2="57143" y2="74797"/>
                        <a14:foregroundMark x1="62245" y1="79675" x2="62245" y2="79675"/>
                        <a14:foregroundMark x1="71429" y1="80488" x2="71429" y2="80488"/>
                        <a14:foregroundMark x1="76531" y1="81301" x2="76531" y2="81301"/>
                        <a14:foregroundMark x1="85714" y1="82114" x2="85714" y2="82114"/>
                        <a14:foregroundMark x1="90816" y1="79675" x2="90816" y2="79675"/>
                        <a14:foregroundMark x1="81633" y1="72358" x2="81633" y2="72358"/>
                        <a14:foregroundMark x1="91837" y1="70732" x2="91837" y2="70732"/>
                        <a14:foregroundMark x1="92857" y1="73984" x2="92857" y2="73984"/>
                        <a14:foregroundMark x1="94898" y1="68293" x2="94898" y2="68293"/>
                        <a14:foregroundMark x1="59184" y1="53659" x2="59184" y2="53659"/>
                        <a14:foregroundMark x1="50000" y1="47967" x2="50000" y2="47967"/>
                        <a14:foregroundMark x1="47959" y1="46341" x2="47959" y2="43902"/>
                        <a14:foregroundMark x1="47959" y1="40650" x2="47959" y2="40650"/>
                        <a14:foregroundMark x1="41837" y1="39024" x2="41837" y2="41463"/>
                        <a14:foregroundMark x1="40816" y1="48780" x2="40816" y2="52033"/>
                        <a14:foregroundMark x1="39796" y1="54472" x2="39796" y2="61789"/>
                        <a14:foregroundMark x1="94898" y1="60976" x2="94898" y2="60976"/>
                        <a14:foregroundMark x1="93878" y1="65854" x2="93878" y2="65854"/>
                        <a14:foregroundMark x1="93878" y1="65854" x2="93878" y2="65854"/>
                        <a14:foregroundMark x1="95918" y1="60163" x2="95918" y2="60163"/>
                        <a14:foregroundMark x1="96939" y1="57724" x2="97959" y2="53659"/>
                        <a14:foregroundMark x1="97959" y1="52846" x2="97959" y2="49593"/>
                        <a14:foregroundMark x1="96939" y1="43089" x2="96939" y2="40650"/>
                        <a14:foregroundMark x1="96939" y1="39024" x2="96939" y2="39024"/>
                        <a14:foregroundMark x1="96939" y1="38211" x2="96939" y2="38211"/>
                        <a14:foregroundMark x1="96939" y1="34146" x2="96939" y2="34146"/>
                        <a14:foregroundMark x1="95918" y1="29268" x2="95918" y2="29268"/>
                        <a14:foregroundMark x1="91837" y1="26829" x2="88776" y2="21138"/>
                        <a14:foregroundMark x1="87755" y1="19512" x2="87755" y2="19512"/>
                        <a14:foregroundMark x1="81633" y1="17886" x2="76531" y2="17886"/>
                        <a14:foregroundMark x1="75510" y1="17886" x2="70408" y2="17886"/>
                        <a14:foregroundMark x1="62245" y1="17886" x2="62245" y2="17886"/>
                        <a14:foregroundMark x1="59184" y1="18699" x2="56122" y2="18699"/>
                        <a14:foregroundMark x1="54082" y1="19512" x2="51020" y2="19512"/>
                        <a14:foregroundMark x1="10204" y1="19512" x2="10204" y2="19512"/>
                      </a14:backgroundRemoval>
                    </a14:imgEffect>
                  </a14:imgLayer>
                </a14:imgProps>
              </a:ext>
              <a:ext uri="{28A0092B-C50C-407E-A947-70E740481C1C}">
                <a14:useLocalDpi xmlns:a14="http://schemas.microsoft.com/office/drawing/2010/main" val="0"/>
              </a:ext>
            </a:extLst>
          </a:blip>
          <a:srcRect t="15025" b="14369"/>
          <a:stretch>
            <a:fillRect/>
          </a:stretch>
        </p:blipFill>
        <p:spPr bwMode="auto">
          <a:xfrm>
            <a:off x="1738107" y="6429005"/>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Imagen 3" descr="Iconos de computadora logo de facebook, icono blanco y negro, rectángulo,  marca, logos png | PNGWing">
            <a:extLst>
              <a:ext uri="{FF2B5EF4-FFF2-40B4-BE49-F238E27FC236}">
                <a16:creationId xmlns:a16="http://schemas.microsoft.com/office/drawing/2014/main" id="{7D2CAB8E-A18A-427D-9F4C-A72E73DF2004}"/>
              </a:ext>
            </a:extLst>
          </p:cNvPr>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19444" b="95278" l="15556" r="82500">
                        <a14:foregroundMark x1="56389" y1="67500" x2="56389" y2="67500"/>
                        <a14:foregroundMark x1="81389" y1="71667" x2="81389" y2="71667"/>
                        <a14:foregroundMark x1="65556" y1="65000" x2="65556" y2="65000"/>
                        <a14:foregroundMark x1="55833" y1="65556" x2="55833" y2="65556"/>
                        <a14:foregroundMark x1="55833" y1="70000" x2="55833" y2="70000"/>
                        <a14:foregroundMark x1="43611" y1="58056" x2="66944" y2="70000"/>
                        <a14:foregroundMark x1="41944" y1="60000" x2="73611" y2="51944"/>
                        <a14:foregroundMark x1="50278" y1="59444" x2="55833" y2="48333"/>
                        <a14:foregroundMark x1="54722" y1="56389" x2="66111" y2="45278"/>
                        <a14:foregroundMark x1="20556" y1="68056" x2="20556" y2="68056"/>
                        <a14:foregroundMark x1="16944" y1="43889" x2="15833" y2="79167"/>
                        <a14:foregroundMark x1="18056" y1="39722" x2="19444" y2="68611"/>
                        <a14:foregroundMark x1="18056" y1="55556" x2="58333" y2="28333"/>
                        <a14:foregroundMark x1="15833" y1="51389" x2="49167" y2="25278"/>
                        <a14:foregroundMark x1="27222" y1="32778" x2="67500" y2="33333"/>
                        <a14:foregroundMark x1="38333" y1="25278" x2="71667" y2="26111"/>
                        <a14:foregroundMark x1="78889" y1="35833" x2="82500" y2="73611"/>
                        <a14:foregroundMark x1="80833" y1="50833" x2="18889" y2="34722"/>
                        <a14:foregroundMark x1="80833" y1="51944" x2="80833" y2="19722"/>
                        <a14:foregroundMark x1="81389" y1="40278" x2="43611" y2="31667"/>
                        <a14:foregroundMark x1="19444" y1="27222" x2="74722" y2="31667"/>
                        <a14:foregroundMark x1="16944" y1="87778" x2="52222" y2="95278"/>
                        <a14:foregroundMark x1="20000" y1="63056" x2="41944" y2="61389"/>
                        <a14:foregroundMark x1="25000" y1="79722" x2="22500" y2="78056"/>
                        <a14:foregroundMark x1="20000" y1="19167" x2="74167" y2="19167"/>
                        <a14:foregroundMark x1="74167" y1="63611" x2="74167" y2="63611"/>
                        <a14:backgroundMark x1="36389" y1="89722" x2="36389" y2="89722"/>
                        <a14:backgroundMark x1="40000" y1="87222" x2="40000" y2="87222"/>
                        <a14:backgroundMark x1="24167" y1="84722" x2="54722" y2="89722"/>
                      </a14:backgroundRemoval>
                    </a14:imgEffect>
                  </a14:imgLayer>
                </a14:imgProps>
              </a:ext>
              <a:ext uri="{28A0092B-C50C-407E-A947-70E740481C1C}">
                <a14:useLocalDpi xmlns:a14="http://schemas.microsoft.com/office/drawing/2010/main" val="0"/>
              </a:ext>
            </a:extLst>
          </a:blip>
          <a:srcRect l="14558" t="15326" r="14943" b="15326"/>
          <a:stretch>
            <a:fillRect/>
          </a:stretch>
        </p:blipFill>
        <p:spPr bwMode="auto">
          <a:xfrm>
            <a:off x="6989037" y="6425792"/>
            <a:ext cx="2762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Imagen 5" descr="Logo icono de gráficos escalables, logo de twitter., medios de  comunicación, medios de comunicación social, chat en línea png | PNGWing">
            <a:extLst>
              <a:ext uri="{FF2B5EF4-FFF2-40B4-BE49-F238E27FC236}">
                <a16:creationId xmlns:a16="http://schemas.microsoft.com/office/drawing/2014/main" id="{BEC1AC8D-194E-447A-B0CF-93F9A67175CF}"/>
              </a:ext>
            </a:extLst>
          </p:cNvPr>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8594" b="84766" l="28587" r="69022">
                        <a14:foregroundMark x1="33804" y1="41016" x2="33804" y2="41016"/>
                        <a14:foregroundMark x1="35761" y1="24805" x2="54674" y2="18555"/>
                        <a14:foregroundMark x1="33804" y1="36133" x2="63043" y2="26953"/>
                        <a14:foregroundMark x1="60761" y1="20703" x2="35761" y2="20703"/>
                        <a14:foregroundMark x1="35000" y1="24805" x2="35326" y2="65820"/>
                        <a14:foregroundMark x1="34239" y1="76367" x2="60000" y2="76367"/>
                        <a14:foregroundMark x1="63370" y1="76953" x2="69022" y2="8594"/>
                        <a14:foregroundMark x1="55000" y1="17773" x2="62283" y2="80469"/>
                        <a14:foregroundMark x1="38043" y1="67773" x2="58478" y2="77734"/>
                        <a14:foregroundMark x1="36848" y1="52344" x2="36848" y2="52344"/>
                        <a14:foregroundMark x1="28587" y1="47461" x2="28587" y2="47461"/>
                        <a14:foregroundMark x1="29674" y1="50977" x2="29674" y2="50977"/>
                        <a14:foregroundMark x1="30000" y1="57227" x2="30761" y2="59375"/>
                        <a14:foregroundMark x1="30761" y1="60156" x2="31522" y2="56641"/>
                        <a14:foregroundMark x1="52065" y1="52344" x2="52065" y2="52344"/>
                        <a14:foregroundMark x1="42935" y1="46680" x2="52391" y2="44531"/>
                        <a14:foregroundMark x1="50109" y1="57227" x2="51304" y2="58008"/>
                        <a14:foregroundMark x1="31522" y1="77734" x2="68696" y2="33984"/>
                        <a14:foregroundMark x1="32283" y1="84766" x2="69022" y2="71289"/>
                      </a14:backgroundRemoval>
                    </a14:imgEffect>
                  </a14:imgLayer>
                </a14:imgProps>
              </a:ext>
              <a:ext uri="{28A0092B-C50C-407E-A947-70E740481C1C}">
                <a14:useLocalDpi xmlns:a14="http://schemas.microsoft.com/office/drawing/2010/main" val="0"/>
              </a:ext>
            </a:extLst>
          </a:blip>
          <a:srcRect l="28223" t="10776" r="27856" b="10310"/>
          <a:stretch>
            <a:fillRect/>
          </a:stretch>
        </p:blipFill>
        <p:spPr bwMode="auto">
          <a:xfrm>
            <a:off x="9120180" y="6446545"/>
            <a:ext cx="276225" cy="2667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6">
            <a:extLst>
              <a:ext uri="{FF2B5EF4-FFF2-40B4-BE49-F238E27FC236}">
                <a16:creationId xmlns:a16="http://schemas.microsoft.com/office/drawing/2014/main" id="{8E3160D4-A925-4DD2-991F-C406FF9339E4}"/>
              </a:ext>
            </a:extLst>
          </p:cNvPr>
          <p:cNvSpPr>
            <a:spLocks noChangeArrowheads="1"/>
          </p:cNvSpPr>
          <p:nvPr/>
        </p:nvSpPr>
        <p:spPr bwMode="auto">
          <a:xfrm>
            <a:off x="1971777" y="6519217"/>
            <a:ext cx="1785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cs typeface="Times New Roman" panose="02020603050405020304" pitchFamily="18" charset="0"/>
              </a:rPr>
              <a:t>Círculo de Arbitraje con el Estado - CAE</a:t>
            </a:r>
            <a:endParaRPr kumimoji="0" lang="es-PE" altLang="es-PE" sz="14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
        <p:nvSpPr>
          <p:cNvPr id="28" name="Rectángulo 6">
            <a:extLst>
              <a:ext uri="{FF2B5EF4-FFF2-40B4-BE49-F238E27FC236}">
                <a16:creationId xmlns:a16="http://schemas.microsoft.com/office/drawing/2014/main" id="{B23ADEB9-4A98-452B-8DAC-7A34C2856310}"/>
              </a:ext>
            </a:extLst>
          </p:cNvPr>
          <p:cNvSpPr>
            <a:spLocks noChangeArrowheads="1"/>
          </p:cNvSpPr>
          <p:nvPr/>
        </p:nvSpPr>
        <p:spPr bwMode="auto">
          <a:xfrm>
            <a:off x="4564235" y="6526936"/>
            <a:ext cx="1447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@cae.arbitraje</a:t>
            </a:r>
            <a:endParaRPr kumimoji="0" lang="es-PE" altLang="es-PE" sz="14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
        <p:nvSpPr>
          <p:cNvPr id="29" name="Rectángulo 6">
            <a:extLst>
              <a:ext uri="{FF2B5EF4-FFF2-40B4-BE49-F238E27FC236}">
                <a16:creationId xmlns:a16="http://schemas.microsoft.com/office/drawing/2014/main" id="{7B77B22B-1872-45AE-A360-EDBEA6F26389}"/>
              </a:ext>
            </a:extLst>
          </p:cNvPr>
          <p:cNvSpPr>
            <a:spLocks noChangeArrowheads="1"/>
          </p:cNvSpPr>
          <p:nvPr/>
        </p:nvSpPr>
        <p:spPr bwMode="auto">
          <a:xfrm>
            <a:off x="7206688" y="6380461"/>
            <a:ext cx="1447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/caearbitraje</a:t>
            </a: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
        <p:nvSpPr>
          <p:cNvPr id="30" name="Rectángulo 6">
            <a:extLst>
              <a:ext uri="{FF2B5EF4-FFF2-40B4-BE49-F238E27FC236}">
                <a16:creationId xmlns:a16="http://schemas.microsoft.com/office/drawing/2014/main" id="{67F674DD-D789-4587-8847-606015722640}"/>
              </a:ext>
            </a:extLst>
          </p:cNvPr>
          <p:cNvSpPr>
            <a:spLocks noChangeArrowheads="1"/>
          </p:cNvSpPr>
          <p:nvPr/>
        </p:nvSpPr>
        <p:spPr bwMode="auto">
          <a:xfrm>
            <a:off x="9343588" y="6609863"/>
            <a:ext cx="1423492"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/ArbitrajeCae</a:t>
            </a:r>
            <a:endParaRPr kumimoji="0" lang="es-PE" altLang="es-PE" sz="14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pic>
        <p:nvPicPr>
          <p:cNvPr id="43" name="Imagen 42" descr="Logo de instagram, iconos de computadora, logo de insta, texto, iconos de  computadora, circulo png | PNGWing">
            <a:extLst>
              <a:ext uri="{FF2B5EF4-FFF2-40B4-BE49-F238E27FC236}">
                <a16:creationId xmlns:a16="http://schemas.microsoft.com/office/drawing/2014/main" id="{4097B51D-B020-4273-9A54-8305C97041B9}"/>
              </a:ext>
            </a:extLst>
          </p:cNvPr>
          <p:cNvPicPr/>
          <p:nvPr/>
        </p:nvPicPr>
        <p:blipFill rotWithShape="1">
          <a:blip r:embed="rId23" cstate="print">
            <a:extLst>
              <a:ext uri="{BEBA8EAE-BF5A-486C-A8C5-ECC9F3942E4B}">
                <a14:imgProps xmlns:a14="http://schemas.microsoft.com/office/drawing/2010/main">
                  <a14:imgLayer r:embed="rId24">
                    <a14:imgEffect>
                      <a14:backgroundRemoval t="2754" b="96667" l="15543" r="84457">
                        <a14:foregroundMark x1="26848" y1="11449" x2="26848" y2="11449"/>
                        <a14:foregroundMark x1="27174" y1="8261" x2="44348" y2="6377"/>
                        <a14:foregroundMark x1="33370" y1="2754" x2="72717" y2="4638"/>
                        <a14:foregroundMark x1="69130" y1="5507" x2="84565" y2="24638"/>
                        <a14:foregroundMark x1="81630" y1="22899" x2="83261" y2="71449"/>
                        <a14:foregroundMark x1="81957" y1="71739" x2="59130" y2="93333"/>
                        <a14:foregroundMark x1="59130" y1="93333" x2="32935" y2="90000"/>
                        <a14:foregroundMark x1="32935" y1="90000" x2="15761" y2="66522"/>
                        <a14:foregroundMark x1="83478" y1="70870" x2="63478" y2="92464"/>
                        <a14:foregroundMark x1="63478" y1="92464" x2="57283" y2="93913"/>
                        <a14:foregroundMark x1="83913" y1="73043" x2="81957" y2="85652"/>
                        <a14:foregroundMark x1="80978" y1="82029" x2="64457" y2="92754"/>
                        <a14:foregroundMark x1="79565" y1="86522" x2="61739" y2="96522"/>
                        <a14:foregroundMark x1="54457" y1="95797" x2="27935" y2="90145"/>
                        <a14:foregroundMark x1="27935" y1="90145" x2="19239" y2="73043"/>
                        <a14:foregroundMark x1="42283" y1="95507" x2="17609" y2="80145"/>
                        <a14:foregroundMark x1="17609" y1="80145" x2="15652" y2="70870"/>
                        <a14:foregroundMark x1="46957" y1="52609" x2="46957" y2="52609"/>
                        <a14:foregroundMark x1="38696" y1="35942" x2="63478" y2="46667"/>
                        <a14:foregroundMark x1="63478" y1="46667" x2="46848" y2="72464"/>
                        <a14:foregroundMark x1="46848" y1="72464" x2="44239" y2="72029"/>
                        <a14:foregroundMark x1="56196" y1="72174" x2="61522" y2="36087"/>
                        <a14:foregroundMark x1="61522" y1="36087" x2="35217" y2="33913"/>
                        <a14:foregroundMark x1="35217" y1="33913" x2="45870" y2="67681"/>
                        <a14:foregroundMark x1="45870" y1="67681" x2="49674" y2="71884"/>
                        <a14:foregroundMark x1="35435" y1="44058" x2="38152" y2="67391"/>
                        <a14:foregroundMark x1="41739" y1="32754" x2="63587" y2="51304"/>
                        <a14:foregroundMark x1="63587" y1="51304" x2="61630" y2="65072"/>
                        <a14:foregroundMark x1="42391" y1="30000" x2="66304" y2="42754"/>
                        <a14:foregroundMark x1="66304" y1="42754" x2="67283" y2="59710"/>
                        <a14:foregroundMark x1="46957" y1="29710" x2="61848" y2="33188"/>
                        <a14:foregroundMark x1="26087" y1="7826" x2="15870" y2="40145"/>
                        <a14:foregroundMark x1="15870" y1="40145" x2="17609" y2="65072"/>
                        <a14:foregroundMark x1="15761" y1="34783" x2="25326" y2="10145"/>
                        <a14:foregroundMark x1="66630" y1="20870" x2="72174" y2="27391"/>
                        <a14:foregroundMark x1="41957" y1="96667" x2="19130" y2="79710"/>
                        <a14:foregroundMark x1="19130" y1="79710" x2="18587" y2="76812"/>
                        <a14:foregroundMark x1="17717" y1="79855" x2="38696" y2="95217"/>
                        <a14:foregroundMark x1="36196" y1="96522" x2="18804" y2="82029"/>
                      </a14:backgroundRemoval>
                    </a14:imgEffect>
                  </a14:imgLayer>
                </a14:imgProps>
              </a:ext>
              <a:ext uri="{28A0092B-C50C-407E-A947-70E740481C1C}">
                <a14:useLocalDpi xmlns:a14="http://schemas.microsoft.com/office/drawing/2010/main" val="0"/>
              </a:ext>
            </a:extLst>
          </a:blip>
          <a:srcRect l="12638" r="12912"/>
          <a:stretch/>
        </p:blipFill>
        <p:spPr bwMode="auto">
          <a:xfrm>
            <a:off x="4367827" y="6424204"/>
            <a:ext cx="267970" cy="269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501315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hf hdr="0" ftr="0" dt="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7BB4F60-E262-4044-8052-6D5A83D360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84F2527F-D652-44B7-9819-E93DC42C6B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pic>
        <p:nvPicPr>
          <p:cNvPr id="10" name="Imagen 9">
            <a:extLst>
              <a:ext uri="{FF2B5EF4-FFF2-40B4-BE49-F238E27FC236}">
                <a16:creationId xmlns:a16="http://schemas.microsoft.com/office/drawing/2014/main" id="{9CB8C388-C115-42B6-A4B9-07CC25628640}"/>
              </a:ext>
            </a:extLst>
          </p:cNvPr>
          <p:cNvPicPr>
            <a:picLocks noChangeAspect="1"/>
          </p:cNvPicPr>
          <p:nvPr/>
        </p:nvPicPr>
        <p:blipFill rotWithShape="1">
          <a:blip r:embed="rId13">
            <a:extLst>
              <a:ext uri="{28A0092B-C50C-407E-A947-70E740481C1C}">
                <a14:useLocalDpi xmlns:a14="http://schemas.microsoft.com/office/drawing/2010/main" val="0"/>
              </a:ext>
            </a:extLst>
          </a:blip>
          <a:srcRect l="10093" t="8881" r="12052" b="9500"/>
          <a:stretch/>
        </p:blipFill>
        <p:spPr>
          <a:xfrm>
            <a:off x="140704" y="112594"/>
            <a:ext cx="2293147" cy="944808"/>
          </a:xfrm>
          <a:prstGeom prst="rect">
            <a:avLst/>
          </a:prstGeom>
        </p:spPr>
      </p:pic>
    </p:spTree>
    <p:extLst>
      <p:ext uri="{BB962C8B-B14F-4D97-AF65-F5344CB8AC3E}">
        <p14:creationId xmlns:p14="http://schemas.microsoft.com/office/powerpoint/2010/main" val="206612369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A5B90E4-85CF-4829-BCFE-E23A0C764D45}"/>
              </a:ext>
            </a:extLst>
          </p:cNvPr>
          <p:cNvPicPr>
            <a:picLocks noChangeAspect="1"/>
          </p:cNvPicPr>
          <p:nvPr/>
        </p:nvPicPr>
        <p:blipFill rotWithShape="1">
          <a:blip r:embed="rId3">
            <a:extLst>
              <a:ext uri="{28A0092B-C50C-407E-A947-70E740481C1C}">
                <a14:useLocalDpi xmlns:a14="http://schemas.microsoft.com/office/drawing/2010/main" val="0"/>
              </a:ext>
            </a:extLst>
          </a:blip>
          <a:srcRect l="9617" t="7869" r="11350" b="7227"/>
          <a:stretch/>
        </p:blipFill>
        <p:spPr>
          <a:xfrm>
            <a:off x="2009775" y="723900"/>
            <a:ext cx="8172449" cy="3432253"/>
          </a:xfrm>
          <a:prstGeom prst="rect">
            <a:avLst/>
          </a:prstGeom>
        </p:spPr>
      </p:pic>
      <p:pic>
        <p:nvPicPr>
          <p:cNvPr id="3077" name="Imagen 1" descr="logo de youtube en blanco PNG image with transparent background | TOPpng">
            <a:extLst>
              <a:ext uri="{FF2B5EF4-FFF2-40B4-BE49-F238E27FC236}">
                <a16:creationId xmlns:a16="http://schemas.microsoft.com/office/drawing/2014/main" id="{7099901A-538C-445B-A3B2-4C6FF3C15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5025" b="14369"/>
          <a:stretch>
            <a:fillRect/>
          </a:stretch>
        </p:blipFill>
        <p:spPr bwMode="auto">
          <a:xfrm>
            <a:off x="5079867" y="5567271"/>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n 2" descr="Logo de instagram, iconos de computadora, logo de insta, texto, iconos de  computadora, circulo png | PNGWing">
            <a:extLst>
              <a:ext uri="{FF2B5EF4-FFF2-40B4-BE49-F238E27FC236}">
                <a16:creationId xmlns:a16="http://schemas.microsoft.com/office/drawing/2014/main" id="{2CF3E213-E41A-4AF8-B18C-B02CC26722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637" r="12912"/>
          <a:stretch>
            <a:fillRect/>
          </a:stretch>
        </p:blipFill>
        <p:spPr bwMode="auto">
          <a:xfrm>
            <a:off x="5707856" y="5588000"/>
            <a:ext cx="2762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agen 3" descr="Iconos de computadora logo de facebook, icono blanco y negro, rectángulo,  marca, logos png | PNGWing">
            <a:extLst>
              <a:ext uri="{FF2B5EF4-FFF2-40B4-BE49-F238E27FC236}">
                <a16:creationId xmlns:a16="http://schemas.microsoft.com/office/drawing/2014/main" id="{8F3FA2B2-ECE0-49CD-BA0D-DBC37C9438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558" t="15326" r="14943" b="15326"/>
          <a:stretch>
            <a:fillRect/>
          </a:stretch>
        </p:blipFill>
        <p:spPr bwMode="auto">
          <a:xfrm>
            <a:off x="6341212" y="5577477"/>
            <a:ext cx="2762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5" descr="Logo icono de gráficos escalables, logo de twitter., medios de  comunicación, medios de comunicación social, chat en línea png | PNGWing">
            <a:extLst>
              <a:ext uri="{FF2B5EF4-FFF2-40B4-BE49-F238E27FC236}">
                <a16:creationId xmlns:a16="http://schemas.microsoft.com/office/drawing/2014/main" id="{CF99D154-C175-4BA7-A56F-44F3309A57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8223" t="10776" r="27856" b="10310"/>
          <a:stretch>
            <a:fillRect/>
          </a:stretch>
        </p:blipFill>
        <p:spPr bwMode="auto">
          <a:xfrm>
            <a:off x="6914504" y="5591545"/>
            <a:ext cx="276225" cy="2667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BCBE914A-45EF-4D31-96D1-4D9E7466C8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9" name="Rectangle 7">
            <a:extLst>
              <a:ext uri="{FF2B5EF4-FFF2-40B4-BE49-F238E27FC236}">
                <a16:creationId xmlns:a16="http://schemas.microsoft.com/office/drawing/2014/main" id="{28976AFC-A9ED-41E3-96F7-8134CDB80C92}"/>
              </a:ext>
            </a:extLst>
          </p:cNvPr>
          <p:cNvSpPr>
            <a:spLocks noChangeArrowheads="1"/>
          </p:cNvSpPr>
          <p:nvPr/>
        </p:nvSpPr>
        <p:spPr bwMode="auto">
          <a:xfrm>
            <a:off x="0" y="723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0" name="Rectangle 8">
            <a:extLst>
              <a:ext uri="{FF2B5EF4-FFF2-40B4-BE49-F238E27FC236}">
                <a16:creationId xmlns:a16="http://schemas.microsoft.com/office/drawing/2014/main" id="{49746C6A-EC02-41E9-8311-AEBA3A949803}"/>
              </a:ext>
            </a:extLst>
          </p:cNvPr>
          <p:cNvSpPr>
            <a:spLocks noChangeArrowheads="1"/>
          </p:cNvSpPr>
          <p:nvPr/>
        </p:nvSpPr>
        <p:spPr bwMode="auto">
          <a:xfrm>
            <a:off x="0" y="1447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1" name="Rectangle 9">
            <a:extLst>
              <a:ext uri="{FF2B5EF4-FFF2-40B4-BE49-F238E27FC236}">
                <a16:creationId xmlns:a16="http://schemas.microsoft.com/office/drawing/2014/main" id="{C6E1051B-9247-4866-A71E-23FB2DC62D74}"/>
              </a:ext>
            </a:extLst>
          </p:cNvPr>
          <p:cNvSpPr>
            <a:spLocks noChangeArrowheads="1"/>
          </p:cNvSpPr>
          <p:nvPr/>
        </p:nvSpPr>
        <p:spPr bwMode="auto">
          <a:xfrm>
            <a:off x="0" y="2171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2" name="Rectangle 10">
            <a:extLst>
              <a:ext uri="{FF2B5EF4-FFF2-40B4-BE49-F238E27FC236}">
                <a16:creationId xmlns:a16="http://schemas.microsoft.com/office/drawing/2014/main" id="{BEF43972-8AF6-4417-AB4A-01A9251F0C16}"/>
              </a:ext>
            </a:extLst>
          </p:cNvPr>
          <p:cNvSpPr>
            <a:spLocks noChangeArrowheads="1"/>
          </p:cNvSpPr>
          <p:nvPr/>
        </p:nvSpPr>
        <p:spPr bwMode="auto">
          <a:xfrm>
            <a:off x="0" y="262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3" name="Rectangle 11">
            <a:extLst>
              <a:ext uri="{FF2B5EF4-FFF2-40B4-BE49-F238E27FC236}">
                <a16:creationId xmlns:a16="http://schemas.microsoft.com/office/drawing/2014/main" id="{6B4F8297-AD65-484B-B3FA-A1BF59B18503}"/>
              </a:ext>
            </a:extLst>
          </p:cNvPr>
          <p:cNvSpPr>
            <a:spLocks noChangeArrowheads="1"/>
          </p:cNvSpPr>
          <p:nvPr/>
        </p:nvSpPr>
        <p:spPr bwMode="auto">
          <a:xfrm>
            <a:off x="0" y="2895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4" name="Rectángulo 6">
            <a:extLst>
              <a:ext uri="{FF2B5EF4-FFF2-40B4-BE49-F238E27FC236}">
                <a16:creationId xmlns:a16="http://schemas.microsoft.com/office/drawing/2014/main" id="{D4925E53-1F86-4CC3-A758-9673C584BF8E}"/>
              </a:ext>
            </a:extLst>
          </p:cNvPr>
          <p:cNvSpPr>
            <a:spLocks noChangeArrowheads="1"/>
          </p:cNvSpPr>
          <p:nvPr/>
        </p:nvSpPr>
        <p:spPr bwMode="auto">
          <a:xfrm>
            <a:off x="4964975" y="5255851"/>
            <a:ext cx="38249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32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caeperu.com</a:t>
            </a:r>
            <a:endParaRPr kumimoji="0" lang="es-PE" altLang="es-PE" sz="3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547865090"/>
      </p:ext>
    </p:extLst>
  </p:cSld>
  <p:clrMap bg1="lt1" tx1="dk1" bg2="lt2" tx2="dk2" accent1="accent1" accent2="accent2" accent3="accent3" accent4="accent4" accent5="accent5" accent6="accent6" hlink="hlink" folHlink="folHlink"/>
  <p:sldLayoutIdLst>
    <p:sldLayoutId id="214748371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B303A6DE-6877-4E65-84CD-78C9871E9CB3}"/>
              </a:ext>
            </a:extLst>
          </p:cNvPr>
          <p:cNvPicPr>
            <a:picLocks noChangeAspect="1"/>
          </p:cNvPicPr>
          <p:nvPr/>
        </p:nvPicPr>
        <p:blipFill rotWithShape="1">
          <a:blip r:embed="rId16">
            <a:extLst>
              <a:ext uri="{28A0092B-C50C-407E-A947-70E740481C1C}">
                <a14:useLocalDpi xmlns:a14="http://schemas.microsoft.com/office/drawing/2010/main" val="0"/>
              </a:ext>
            </a:extLst>
          </a:blip>
          <a:srcRect l="10093" t="8881" r="12052" b="9500"/>
          <a:stretch/>
        </p:blipFill>
        <p:spPr>
          <a:xfrm>
            <a:off x="140704" y="112594"/>
            <a:ext cx="2293147" cy="944808"/>
          </a:xfrm>
          <a:prstGeom prst="rect">
            <a:avLst/>
          </a:prstGeom>
        </p:spPr>
      </p:pic>
      <p:sp>
        <p:nvSpPr>
          <p:cNvPr id="4" name="Marcador de título 3">
            <a:extLst>
              <a:ext uri="{FF2B5EF4-FFF2-40B4-BE49-F238E27FC236}">
                <a16:creationId xmlns:a16="http://schemas.microsoft.com/office/drawing/2014/main" id="{65E5E4D4-72C4-4D05-82DA-981FB5C06B7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5" name="Marcador de texto 4">
            <a:extLst>
              <a:ext uri="{FF2B5EF4-FFF2-40B4-BE49-F238E27FC236}">
                <a16:creationId xmlns:a16="http://schemas.microsoft.com/office/drawing/2014/main" id="{C8268C31-1573-4C4C-9D65-A5027E4477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22" name="Rectangle 17">
            <a:extLst>
              <a:ext uri="{FF2B5EF4-FFF2-40B4-BE49-F238E27FC236}">
                <a16:creationId xmlns:a16="http://schemas.microsoft.com/office/drawing/2014/main" id="{91FC42D6-009F-4C64-A311-0AD3DC18404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3" name="Rectangle 18">
            <a:extLst>
              <a:ext uri="{FF2B5EF4-FFF2-40B4-BE49-F238E27FC236}">
                <a16:creationId xmlns:a16="http://schemas.microsoft.com/office/drawing/2014/main" id="{9A965375-D71D-4E69-890C-EC6EC3231FD3}"/>
              </a:ext>
            </a:extLst>
          </p:cNvPr>
          <p:cNvSpPr>
            <a:spLocks noChangeArrowheads="1"/>
          </p:cNvSpPr>
          <p:nvPr/>
        </p:nvSpPr>
        <p:spPr bwMode="auto">
          <a:xfrm>
            <a:off x="0" y="723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4" name="Rectangle 19">
            <a:extLst>
              <a:ext uri="{FF2B5EF4-FFF2-40B4-BE49-F238E27FC236}">
                <a16:creationId xmlns:a16="http://schemas.microsoft.com/office/drawing/2014/main" id="{4A446289-02CB-4245-BCE8-3CF123F94D3F}"/>
              </a:ext>
            </a:extLst>
          </p:cNvPr>
          <p:cNvSpPr>
            <a:spLocks noChangeArrowheads="1"/>
          </p:cNvSpPr>
          <p:nvPr/>
        </p:nvSpPr>
        <p:spPr bwMode="auto">
          <a:xfrm>
            <a:off x="0" y="1447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31" name="Rectángulo 30">
            <a:extLst>
              <a:ext uri="{FF2B5EF4-FFF2-40B4-BE49-F238E27FC236}">
                <a16:creationId xmlns:a16="http://schemas.microsoft.com/office/drawing/2014/main" id="{0FFDFA78-F47D-4853-9BA1-36D73CCCCA70}"/>
              </a:ext>
            </a:extLst>
          </p:cNvPr>
          <p:cNvSpPr/>
          <p:nvPr/>
        </p:nvSpPr>
        <p:spPr>
          <a:xfrm>
            <a:off x="0" y="6184913"/>
            <a:ext cx="12192000" cy="68103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bg1"/>
              </a:solidFill>
            </a:endParaRPr>
          </a:p>
        </p:txBody>
      </p:sp>
      <p:sp>
        <p:nvSpPr>
          <p:cNvPr id="25" name="Rectangle 20">
            <a:extLst>
              <a:ext uri="{FF2B5EF4-FFF2-40B4-BE49-F238E27FC236}">
                <a16:creationId xmlns:a16="http://schemas.microsoft.com/office/drawing/2014/main" id="{190B4EE5-2640-4629-BB49-72961AB2BD95}"/>
              </a:ext>
            </a:extLst>
          </p:cNvPr>
          <p:cNvSpPr>
            <a:spLocks noChangeArrowheads="1"/>
          </p:cNvSpPr>
          <p:nvPr/>
        </p:nvSpPr>
        <p:spPr bwMode="auto">
          <a:xfrm>
            <a:off x="0" y="2171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6" name="Rectangle 21">
            <a:extLst>
              <a:ext uri="{FF2B5EF4-FFF2-40B4-BE49-F238E27FC236}">
                <a16:creationId xmlns:a16="http://schemas.microsoft.com/office/drawing/2014/main" id="{929925C8-DB4C-448E-BCE6-0650F64084AA}"/>
              </a:ext>
            </a:extLst>
          </p:cNvPr>
          <p:cNvSpPr>
            <a:spLocks noChangeArrowheads="1"/>
          </p:cNvSpPr>
          <p:nvPr/>
        </p:nvSpPr>
        <p:spPr bwMode="auto">
          <a:xfrm>
            <a:off x="0" y="262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7" name="Rectangle 22">
            <a:extLst>
              <a:ext uri="{FF2B5EF4-FFF2-40B4-BE49-F238E27FC236}">
                <a16:creationId xmlns:a16="http://schemas.microsoft.com/office/drawing/2014/main" id="{D26D83A7-C473-4468-A6C4-38E9C2E5EF8E}"/>
              </a:ext>
            </a:extLst>
          </p:cNvPr>
          <p:cNvSpPr>
            <a:spLocks noChangeArrowheads="1"/>
          </p:cNvSpPr>
          <p:nvPr/>
        </p:nvSpPr>
        <p:spPr bwMode="auto">
          <a:xfrm>
            <a:off x="0" y="2895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pic>
        <p:nvPicPr>
          <p:cNvPr id="2064" name="Imagen 1" descr="logo de youtube en blanco PNG image with transparent background | TOPpng">
            <a:extLst>
              <a:ext uri="{FF2B5EF4-FFF2-40B4-BE49-F238E27FC236}">
                <a16:creationId xmlns:a16="http://schemas.microsoft.com/office/drawing/2014/main" id="{344B127F-1589-4D02-9D2A-336AF02A2142}"/>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6504" b="85366" l="4082" r="97959">
                        <a14:foregroundMark x1="19388" y1="47967" x2="23469" y2="55285"/>
                        <a14:foregroundMark x1="33673" y1="35772" x2="33673" y2="35772"/>
                        <a14:foregroundMark x1="28571" y1="30081" x2="28571" y2="30081"/>
                        <a14:foregroundMark x1="21429" y1="26829" x2="21429" y2="26829"/>
                        <a14:foregroundMark x1="22449" y1="32520" x2="22449" y2="32520"/>
                        <a14:foregroundMark x1="28571" y1="31707" x2="28571" y2="31707"/>
                        <a14:foregroundMark x1="28571" y1="27642" x2="28571" y2="30081"/>
                        <a14:foregroundMark x1="27551" y1="34959" x2="27551" y2="34959"/>
                        <a14:foregroundMark x1="25510" y1="39024" x2="23469" y2="33333"/>
                        <a14:foregroundMark x1="27551" y1="29268" x2="22449" y2="43902"/>
                        <a14:foregroundMark x1="27551" y1="29268" x2="27551" y2="29268"/>
                        <a14:foregroundMark x1="28571" y1="26829" x2="28571" y2="26829"/>
                        <a14:foregroundMark x1="28571" y1="24390" x2="29592" y2="32520"/>
                        <a14:foregroundMark x1="11224" y1="22764" x2="11224" y2="22764"/>
                        <a14:foregroundMark x1="9184" y1="28455" x2="9184" y2="26829"/>
                        <a14:foregroundMark x1="9184" y1="22764" x2="9184" y2="22764"/>
                        <a14:foregroundMark x1="12245" y1="18699" x2="12245" y2="18699"/>
                        <a14:foregroundMark x1="12245" y1="17886" x2="12245" y2="17886"/>
                        <a14:foregroundMark x1="8163" y1="26016" x2="8163" y2="26016"/>
                        <a14:foregroundMark x1="6122" y1="30081" x2="6122" y2="32520"/>
                        <a14:foregroundMark x1="6122" y1="32520" x2="6122" y2="32520"/>
                        <a14:foregroundMark x1="6122" y1="39024" x2="6122" y2="39024"/>
                        <a14:foregroundMark x1="6122" y1="43089" x2="6122" y2="43089"/>
                        <a14:foregroundMark x1="5102" y1="43902" x2="5102" y2="43902"/>
                        <a14:foregroundMark x1="5102" y1="49593" x2="5102" y2="52033"/>
                        <a14:foregroundMark x1="5102" y1="55285" x2="5102" y2="57724"/>
                        <a14:foregroundMark x1="5102" y1="60976" x2="5102" y2="63415"/>
                        <a14:foregroundMark x1="5102" y1="65854" x2="5102" y2="69106"/>
                        <a14:foregroundMark x1="5102" y1="70732" x2="5102" y2="70732"/>
                        <a14:foregroundMark x1="7143" y1="75610" x2="7143" y2="75610"/>
                        <a14:foregroundMark x1="9184" y1="78049" x2="9184" y2="78049"/>
                        <a14:foregroundMark x1="13265" y1="79675" x2="13265" y2="79675"/>
                        <a14:foregroundMark x1="15306" y1="79675" x2="15306" y2="79675"/>
                        <a14:foregroundMark x1="18367" y1="80488" x2="18367" y2="80488"/>
                        <a14:foregroundMark x1="22449" y1="80488" x2="22449" y2="80488"/>
                        <a14:foregroundMark x1="25510" y1="81301" x2="29592" y2="81301"/>
                        <a14:foregroundMark x1="31633" y1="81301" x2="33673" y2="81301"/>
                        <a14:foregroundMark x1="35714" y1="81301" x2="38776" y2="82114"/>
                        <a14:foregroundMark x1="40816" y1="82114" x2="44898" y2="82927"/>
                        <a14:foregroundMark x1="47959" y1="82927" x2="47959" y2="82927"/>
                        <a14:foregroundMark x1="55102" y1="84553" x2="58163" y2="85366"/>
                        <a14:foregroundMark x1="59184" y1="85366" x2="59184" y2="85366"/>
                        <a14:foregroundMark x1="57143" y1="81301" x2="57143" y2="81301"/>
                        <a14:foregroundMark x1="57143" y1="74797" x2="57143" y2="74797"/>
                        <a14:foregroundMark x1="62245" y1="79675" x2="62245" y2="79675"/>
                        <a14:foregroundMark x1="71429" y1="80488" x2="71429" y2="80488"/>
                        <a14:foregroundMark x1="76531" y1="81301" x2="76531" y2="81301"/>
                        <a14:foregroundMark x1="85714" y1="82114" x2="85714" y2="82114"/>
                        <a14:foregroundMark x1="90816" y1="79675" x2="90816" y2="79675"/>
                        <a14:foregroundMark x1="81633" y1="72358" x2="81633" y2="72358"/>
                        <a14:foregroundMark x1="91837" y1="70732" x2="91837" y2="70732"/>
                        <a14:foregroundMark x1="92857" y1="73984" x2="92857" y2="73984"/>
                        <a14:foregroundMark x1="94898" y1="68293" x2="94898" y2="68293"/>
                        <a14:foregroundMark x1="59184" y1="53659" x2="59184" y2="53659"/>
                        <a14:foregroundMark x1="50000" y1="47967" x2="50000" y2="47967"/>
                        <a14:foregroundMark x1="47959" y1="46341" x2="47959" y2="43902"/>
                        <a14:foregroundMark x1="47959" y1="40650" x2="47959" y2="40650"/>
                        <a14:foregroundMark x1="41837" y1="39024" x2="41837" y2="41463"/>
                        <a14:foregroundMark x1="40816" y1="48780" x2="40816" y2="52033"/>
                        <a14:foregroundMark x1="39796" y1="54472" x2="39796" y2="61789"/>
                        <a14:foregroundMark x1="94898" y1="60976" x2="94898" y2="60976"/>
                        <a14:foregroundMark x1="93878" y1="65854" x2="93878" y2="65854"/>
                        <a14:foregroundMark x1="93878" y1="65854" x2="93878" y2="65854"/>
                        <a14:foregroundMark x1="95918" y1="60163" x2="95918" y2="60163"/>
                        <a14:foregroundMark x1="96939" y1="57724" x2="97959" y2="53659"/>
                        <a14:foregroundMark x1="97959" y1="52846" x2="97959" y2="49593"/>
                        <a14:foregroundMark x1="96939" y1="43089" x2="96939" y2="40650"/>
                        <a14:foregroundMark x1="96939" y1="39024" x2="96939" y2="39024"/>
                        <a14:foregroundMark x1="96939" y1="38211" x2="96939" y2="38211"/>
                        <a14:foregroundMark x1="96939" y1="34146" x2="96939" y2="34146"/>
                        <a14:foregroundMark x1="95918" y1="29268" x2="95918" y2="29268"/>
                        <a14:foregroundMark x1="91837" y1="26829" x2="88776" y2="21138"/>
                        <a14:foregroundMark x1="87755" y1="19512" x2="87755" y2="19512"/>
                        <a14:foregroundMark x1="81633" y1="17886" x2="76531" y2="17886"/>
                        <a14:foregroundMark x1="75510" y1="17886" x2="70408" y2="17886"/>
                        <a14:foregroundMark x1="62245" y1="17886" x2="62245" y2="17886"/>
                        <a14:foregroundMark x1="59184" y1="18699" x2="56122" y2="18699"/>
                        <a14:foregroundMark x1="54082" y1="19512" x2="51020" y2="19512"/>
                        <a14:foregroundMark x1="10204" y1="19512" x2="10204" y2="19512"/>
                      </a14:backgroundRemoval>
                    </a14:imgEffect>
                  </a14:imgLayer>
                </a14:imgProps>
              </a:ext>
              <a:ext uri="{28A0092B-C50C-407E-A947-70E740481C1C}">
                <a14:useLocalDpi xmlns:a14="http://schemas.microsoft.com/office/drawing/2010/main" val="0"/>
              </a:ext>
            </a:extLst>
          </a:blip>
          <a:srcRect t="15025" b="14369"/>
          <a:stretch>
            <a:fillRect/>
          </a:stretch>
        </p:blipFill>
        <p:spPr bwMode="auto">
          <a:xfrm>
            <a:off x="1738107" y="6429005"/>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Imagen 3" descr="Iconos de computadora logo de facebook, icono blanco y negro, rectángulo,  marca, logos png | PNGWing">
            <a:extLst>
              <a:ext uri="{FF2B5EF4-FFF2-40B4-BE49-F238E27FC236}">
                <a16:creationId xmlns:a16="http://schemas.microsoft.com/office/drawing/2014/main" id="{7D2CAB8E-A18A-427D-9F4C-A72E73DF2004}"/>
              </a:ext>
            </a:extLst>
          </p:cNvPr>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19444" b="95278" l="15556" r="82500">
                        <a14:foregroundMark x1="56389" y1="67500" x2="56389" y2="67500"/>
                        <a14:foregroundMark x1="81389" y1="71667" x2="81389" y2="71667"/>
                        <a14:foregroundMark x1="65556" y1="65000" x2="65556" y2="65000"/>
                        <a14:foregroundMark x1="55833" y1="65556" x2="55833" y2="65556"/>
                        <a14:foregroundMark x1="55833" y1="70000" x2="55833" y2="70000"/>
                        <a14:foregroundMark x1="43611" y1="58056" x2="66944" y2="70000"/>
                        <a14:foregroundMark x1="41944" y1="60000" x2="73611" y2="51944"/>
                        <a14:foregroundMark x1="50278" y1="59444" x2="55833" y2="48333"/>
                        <a14:foregroundMark x1="54722" y1="56389" x2="66111" y2="45278"/>
                        <a14:foregroundMark x1="20556" y1="68056" x2="20556" y2="68056"/>
                        <a14:foregroundMark x1="16944" y1="43889" x2="15833" y2="79167"/>
                        <a14:foregroundMark x1="18056" y1="39722" x2="19444" y2="68611"/>
                        <a14:foregroundMark x1="18056" y1="55556" x2="58333" y2="28333"/>
                        <a14:foregroundMark x1="15833" y1="51389" x2="49167" y2="25278"/>
                        <a14:foregroundMark x1="27222" y1="32778" x2="67500" y2="33333"/>
                        <a14:foregroundMark x1="38333" y1="25278" x2="71667" y2="26111"/>
                        <a14:foregroundMark x1="78889" y1="35833" x2="82500" y2="73611"/>
                        <a14:foregroundMark x1="80833" y1="50833" x2="18889" y2="34722"/>
                        <a14:foregroundMark x1="80833" y1="51944" x2="80833" y2="19722"/>
                        <a14:foregroundMark x1="81389" y1="40278" x2="43611" y2="31667"/>
                        <a14:foregroundMark x1="19444" y1="27222" x2="74722" y2="31667"/>
                        <a14:foregroundMark x1="16944" y1="87778" x2="52222" y2="95278"/>
                        <a14:foregroundMark x1="20000" y1="63056" x2="41944" y2="61389"/>
                        <a14:foregroundMark x1="25000" y1="79722" x2="22500" y2="78056"/>
                        <a14:foregroundMark x1="20000" y1="19167" x2="74167" y2="19167"/>
                        <a14:foregroundMark x1="74167" y1="63611" x2="74167" y2="63611"/>
                        <a14:backgroundMark x1="36389" y1="89722" x2="36389" y2="89722"/>
                        <a14:backgroundMark x1="40000" y1="87222" x2="40000" y2="87222"/>
                        <a14:backgroundMark x1="24167" y1="84722" x2="54722" y2="89722"/>
                      </a14:backgroundRemoval>
                    </a14:imgEffect>
                  </a14:imgLayer>
                </a14:imgProps>
              </a:ext>
              <a:ext uri="{28A0092B-C50C-407E-A947-70E740481C1C}">
                <a14:useLocalDpi xmlns:a14="http://schemas.microsoft.com/office/drawing/2010/main" val="0"/>
              </a:ext>
            </a:extLst>
          </a:blip>
          <a:srcRect l="14558" t="15326" r="14943" b="15326"/>
          <a:stretch>
            <a:fillRect/>
          </a:stretch>
        </p:blipFill>
        <p:spPr bwMode="auto">
          <a:xfrm>
            <a:off x="6989037" y="6425792"/>
            <a:ext cx="2762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Imagen 5" descr="Logo icono de gráficos escalables, logo de twitter., medios de  comunicación, medios de comunicación social, chat en línea png | PNGWing">
            <a:extLst>
              <a:ext uri="{FF2B5EF4-FFF2-40B4-BE49-F238E27FC236}">
                <a16:creationId xmlns:a16="http://schemas.microsoft.com/office/drawing/2014/main" id="{BEC1AC8D-194E-447A-B0CF-93F9A67175CF}"/>
              </a:ext>
            </a:extLst>
          </p:cNvPr>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8594" b="84766" l="28587" r="69022">
                        <a14:foregroundMark x1="33804" y1="41016" x2="33804" y2="41016"/>
                        <a14:foregroundMark x1="35761" y1="24805" x2="54674" y2="18555"/>
                        <a14:foregroundMark x1="33804" y1="36133" x2="63043" y2="26953"/>
                        <a14:foregroundMark x1="60761" y1="20703" x2="35761" y2="20703"/>
                        <a14:foregroundMark x1="35000" y1="24805" x2="35326" y2="65820"/>
                        <a14:foregroundMark x1="34239" y1="76367" x2="60000" y2="76367"/>
                        <a14:foregroundMark x1="63370" y1="76953" x2="69022" y2="8594"/>
                        <a14:foregroundMark x1="55000" y1="17773" x2="62283" y2="80469"/>
                        <a14:foregroundMark x1="38043" y1="67773" x2="58478" y2="77734"/>
                        <a14:foregroundMark x1="36848" y1="52344" x2="36848" y2="52344"/>
                        <a14:foregroundMark x1="28587" y1="47461" x2="28587" y2="47461"/>
                        <a14:foregroundMark x1="29674" y1="50977" x2="29674" y2="50977"/>
                        <a14:foregroundMark x1="30000" y1="57227" x2="30761" y2="59375"/>
                        <a14:foregroundMark x1="30761" y1="60156" x2="31522" y2="56641"/>
                        <a14:foregroundMark x1="52065" y1="52344" x2="52065" y2="52344"/>
                        <a14:foregroundMark x1="42935" y1="46680" x2="52391" y2="44531"/>
                        <a14:foregroundMark x1="50109" y1="57227" x2="51304" y2="58008"/>
                        <a14:foregroundMark x1="31522" y1="77734" x2="68696" y2="33984"/>
                        <a14:foregroundMark x1="32283" y1="84766" x2="69022" y2="71289"/>
                      </a14:backgroundRemoval>
                    </a14:imgEffect>
                  </a14:imgLayer>
                </a14:imgProps>
              </a:ext>
              <a:ext uri="{28A0092B-C50C-407E-A947-70E740481C1C}">
                <a14:useLocalDpi xmlns:a14="http://schemas.microsoft.com/office/drawing/2010/main" val="0"/>
              </a:ext>
            </a:extLst>
          </a:blip>
          <a:srcRect l="28223" t="10776" r="27856" b="10310"/>
          <a:stretch>
            <a:fillRect/>
          </a:stretch>
        </p:blipFill>
        <p:spPr bwMode="auto">
          <a:xfrm>
            <a:off x="9120180" y="6446545"/>
            <a:ext cx="276225" cy="2667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6">
            <a:extLst>
              <a:ext uri="{FF2B5EF4-FFF2-40B4-BE49-F238E27FC236}">
                <a16:creationId xmlns:a16="http://schemas.microsoft.com/office/drawing/2014/main" id="{8E3160D4-A925-4DD2-991F-C406FF9339E4}"/>
              </a:ext>
            </a:extLst>
          </p:cNvPr>
          <p:cNvSpPr>
            <a:spLocks noChangeArrowheads="1"/>
          </p:cNvSpPr>
          <p:nvPr/>
        </p:nvSpPr>
        <p:spPr bwMode="auto">
          <a:xfrm>
            <a:off x="2014587" y="6519372"/>
            <a:ext cx="1785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cs typeface="Times New Roman" panose="02020603050405020304" pitchFamily="18" charset="0"/>
              </a:rPr>
              <a:t>Círculo de Arbitraje con el Estado - CAE</a:t>
            </a:r>
            <a:endParaRPr kumimoji="0" lang="es-PE" altLang="es-PE" sz="14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
        <p:nvSpPr>
          <p:cNvPr id="28" name="Rectángulo 6">
            <a:extLst>
              <a:ext uri="{FF2B5EF4-FFF2-40B4-BE49-F238E27FC236}">
                <a16:creationId xmlns:a16="http://schemas.microsoft.com/office/drawing/2014/main" id="{B23ADEB9-4A98-452B-8DAC-7A34C2856310}"/>
              </a:ext>
            </a:extLst>
          </p:cNvPr>
          <p:cNvSpPr>
            <a:spLocks noChangeArrowheads="1"/>
          </p:cNvSpPr>
          <p:nvPr/>
        </p:nvSpPr>
        <p:spPr bwMode="auto">
          <a:xfrm>
            <a:off x="4564235" y="6526936"/>
            <a:ext cx="1447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@cae.arbitraje</a:t>
            </a:r>
            <a:endParaRPr kumimoji="0" lang="es-PE" altLang="es-PE" sz="14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
        <p:nvSpPr>
          <p:cNvPr id="29" name="Rectángulo 6">
            <a:extLst>
              <a:ext uri="{FF2B5EF4-FFF2-40B4-BE49-F238E27FC236}">
                <a16:creationId xmlns:a16="http://schemas.microsoft.com/office/drawing/2014/main" id="{7B77B22B-1872-45AE-A360-EDBEA6F26389}"/>
              </a:ext>
            </a:extLst>
          </p:cNvPr>
          <p:cNvSpPr>
            <a:spLocks noChangeArrowheads="1"/>
          </p:cNvSpPr>
          <p:nvPr/>
        </p:nvSpPr>
        <p:spPr bwMode="auto">
          <a:xfrm>
            <a:off x="7206688" y="6380461"/>
            <a:ext cx="1447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/caearbitraje</a:t>
            </a: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
        <p:nvSpPr>
          <p:cNvPr id="30" name="Rectángulo 6">
            <a:extLst>
              <a:ext uri="{FF2B5EF4-FFF2-40B4-BE49-F238E27FC236}">
                <a16:creationId xmlns:a16="http://schemas.microsoft.com/office/drawing/2014/main" id="{67F674DD-D789-4587-8847-606015722640}"/>
              </a:ext>
            </a:extLst>
          </p:cNvPr>
          <p:cNvSpPr>
            <a:spLocks noChangeArrowheads="1"/>
          </p:cNvSpPr>
          <p:nvPr/>
        </p:nvSpPr>
        <p:spPr bwMode="auto">
          <a:xfrm>
            <a:off x="9343588" y="6609863"/>
            <a:ext cx="1423492"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/ArbitrajeCae</a:t>
            </a:r>
            <a:endParaRPr kumimoji="0" lang="es-PE" altLang="es-PE" sz="14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pic>
        <p:nvPicPr>
          <p:cNvPr id="43" name="Imagen 42" descr="Logo de instagram, iconos de computadora, logo de insta, texto, iconos de  computadora, circulo png | PNGWing">
            <a:extLst>
              <a:ext uri="{FF2B5EF4-FFF2-40B4-BE49-F238E27FC236}">
                <a16:creationId xmlns:a16="http://schemas.microsoft.com/office/drawing/2014/main" id="{4097B51D-B020-4273-9A54-8305C97041B9}"/>
              </a:ext>
            </a:extLst>
          </p:cNvPr>
          <p:cNvPicPr/>
          <p:nvPr/>
        </p:nvPicPr>
        <p:blipFill rotWithShape="1">
          <a:blip r:embed="rId23" cstate="print">
            <a:extLst>
              <a:ext uri="{BEBA8EAE-BF5A-486C-A8C5-ECC9F3942E4B}">
                <a14:imgProps xmlns:a14="http://schemas.microsoft.com/office/drawing/2010/main">
                  <a14:imgLayer r:embed="rId24">
                    <a14:imgEffect>
                      <a14:backgroundRemoval t="2754" b="96667" l="15543" r="84457">
                        <a14:foregroundMark x1="26848" y1="11449" x2="26848" y2="11449"/>
                        <a14:foregroundMark x1="27174" y1="8261" x2="44348" y2="6377"/>
                        <a14:foregroundMark x1="33370" y1="2754" x2="72717" y2="4638"/>
                        <a14:foregroundMark x1="69130" y1="5507" x2="84565" y2="24638"/>
                        <a14:foregroundMark x1="81630" y1="22899" x2="83261" y2="71449"/>
                        <a14:foregroundMark x1="81957" y1="71739" x2="59130" y2="93333"/>
                        <a14:foregroundMark x1="59130" y1="93333" x2="32935" y2="90000"/>
                        <a14:foregroundMark x1="32935" y1="90000" x2="15761" y2="66522"/>
                        <a14:foregroundMark x1="83478" y1="70870" x2="63478" y2="92464"/>
                        <a14:foregroundMark x1="63478" y1="92464" x2="57283" y2="93913"/>
                        <a14:foregroundMark x1="83913" y1="73043" x2="81957" y2="85652"/>
                        <a14:foregroundMark x1="80978" y1="82029" x2="64457" y2="92754"/>
                        <a14:foregroundMark x1="79565" y1="86522" x2="61739" y2="96522"/>
                        <a14:foregroundMark x1="54457" y1="95797" x2="27935" y2="90145"/>
                        <a14:foregroundMark x1="27935" y1="90145" x2="19239" y2="73043"/>
                        <a14:foregroundMark x1="42283" y1="95507" x2="17609" y2="80145"/>
                        <a14:foregroundMark x1="17609" y1="80145" x2="15652" y2="70870"/>
                        <a14:foregroundMark x1="46957" y1="52609" x2="46957" y2="52609"/>
                        <a14:foregroundMark x1="38696" y1="35942" x2="63478" y2="46667"/>
                        <a14:foregroundMark x1="63478" y1="46667" x2="46848" y2="72464"/>
                        <a14:foregroundMark x1="46848" y1="72464" x2="44239" y2="72029"/>
                        <a14:foregroundMark x1="56196" y1="72174" x2="61522" y2="36087"/>
                        <a14:foregroundMark x1="61522" y1="36087" x2="35217" y2="33913"/>
                        <a14:foregroundMark x1="35217" y1="33913" x2="45870" y2="67681"/>
                        <a14:foregroundMark x1="45870" y1="67681" x2="49674" y2="71884"/>
                        <a14:foregroundMark x1="35435" y1="44058" x2="38152" y2="67391"/>
                        <a14:foregroundMark x1="41739" y1="32754" x2="63587" y2="51304"/>
                        <a14:foregroundMark x1="63587" y1="51304" x2="61630" y2="65072"/>
                        <a14:foregroundMark x1="42391" y1="30000" x2="66304" y2="42754"/>
                        <a14:foregroundMark x1="66304" y1="42754" x2="67283" y2="59710"/>
                        <a14:foregroundMark x1="46957" y1="29710" x2="61848" y2="33188"/>
                        <a14:foregroundMark x1="26087" y1="7826" x2="15870" y2="40145"/>
                        <a14:foregroundMark x1="15870" y1="40145" x2="17609" y2="65072"/>
                        <a14:foregroundMark x1="15761" y1="34783" x2="25326" y2="10145"/>
                        <a14:foregroundMark x1="66630" y1="20870" x2="72174" y2="27391"/>
                        <a14:foregroundMark x1="41957" y1="96667" x2="19130" y2="79710"/>
                        <a14:foregroundMark x1="19130" y1="79710" x2="18587" y2="76812"/>
                        <a14:foregroundMark x1="17717" y1="79855" x2="38696" y2="95217"/>
                        <a14:foregroundMark x1="36196" y1="96522" x2="18804" y2="82029"/>
                      </a14:backgroundRemoval>
                    </a14:imgEffect>
                  </a14:imgLayer>
                </a14:imgProps>
              </a:ext>
              <a:ext uri="{28A0092B-C50C-407E-A947-70E740481C1C}">
                <a14:useLocalDpi xmlns:a14="http://schemas.microsoft.com/office/drawing/2010/main" val="0"/>
              </a:ext>
            </a:extLst>
          </a:blip>
          <a:srcRect l="12638" r="12912"/>
          <a:stretch/>
        </p:blipFill>
        <p:spPr bwMode="auto">
          <a:xfrm>
            <a:off x="4367827" y="6424204"/>
            <a:ext cx="267970" cy="269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530697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hf hdr="0" ftr="0" dt="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7BB4F60-E262-4044-8052-6D5A83D360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84F2527F-D652-44B7-9819-E93DC42C6B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pic>
        <p:nvPicPr>
          <p:cNvPr id="10" name="Imagen 9">
            <a:extLst>
              <a:ext uri="{FF2B5EF4-FFF2-40B4-BE49-F238E27FC236}">
                <a16:creationId xmlns:a16="http://schemas.microsoft.com/office/drawing/2014/main" id="{9CB8C388-C115-42B6-A4B9-07CC25628640}"/>
              </a:ext>
            </a:extLst>
          </p:cNvPr>
          <p:cNvPicPr>
            <a:picLocks noChangeAspect="1"/>
          </p:cNvPicPr>
          <p:nvPr/>
        </p:nvPicPr>
        <p:blipFill rotWithShape="1">
          <a:blip r:embed="rId13">
            <a:extLst>
              <a:ext uri="{28A0092B-C50C-407E-A947-70E740481C1C}">
                <a14:useLocalDpi xmlns:a14="http://schemas.microsoft.com/office/drawing/2010/main" val="0"/>
              </a:ext>
            </a:extLst>
          </a:blip>
          <a:srcRect l="10093" t="8881" r="12052" b="9500"/>
          <a:stretch/>
        </p:blipFill>
        <p:spPr>
          <a:xfrm>
            <a:off x="140704" y="112594"/>
            <a:ext cx="2293147" cy="944808"/>
          </a:xfrm>
          <a:prstGeom prst="rect">
            <a:avLst/>
          </a:prstGeom>
        </p:spPr>
      </p:pic>
    </p:spTree>
    <p:extLst>
      <p:ext uri="{BB962C8B-B14F-4D97-AF65-F5344CB8AC3E}">
        <p14:creationId xmlns:p14="http://schemas.microsoft.com/office/powerpoint/2010/main" val="244629873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A5B90E4-85CF-4829-BCFE-E23A0C764D45}"/>
              </a:ext>
            </a:extLst>
          </p:cNvPr>
          <p:cNvPicPr>
            <a:picLocks noChangeAspect="1"/>
          </p:cNvPicPr>
          <p:nvPr/>
        </p:nvPicPr>
        <p:blipFill rotWithShape="1">
          <a:blip r:embed="rId3">
            <a:extLst>
              <a:ext uri="{28A0092B-C50C-407E-A947-70E740481C1C}">
                <a14:useLocalDpi xmlns:a14="http://schemas.microsoft.com/office/drawing/2010/main" val="0"/>
              </a:ext>
            </a:extLst>
          </a:blip>
          <a:srcRect l="9617" t="7869" r="11350" b="7227"/>
          <a:stretch/>
        </p:blipFill>
        <p:spPr>
          <a:xfrm>
            <a:off x="2009775" y="723900"/>
            <a:ext cx="8172449" cy="3432253"/>
          </a:xfrm>
          <a:prstGeom prst="rect">
            <a:avLst/>
          </a:prstGeom>
        </p:spPr>
      </p:pic>
      <p:pic>
        <p:nvPicPr>
          <p:cNvPr id="3077" name="Imagen 1" descr="logo de youtube en blanco PNG image with transparent background | TOPpng">
            <a:extLst>
              <a:ext uri="{FF2B5EF4-FFF2-40B4-BE49-F238E27FC236}">
                <a16:creationId xmlns:a16="http://schemas.microsoft.com/office/drawing/2014/main" id="{7099901A-538C-445B-A3B2-4C6FF3C15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5025" b="14369"/>
          <a:stretch>
            <a:fillRect/>
          </a:stretch>
        </p:blipFill>
        <p:spPr bwMode="auto">
          <a:xfrm>
            <a:off x="5079867" y="5567271"/>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n 2" descr="Logo de instagram, iconos de computadora, logo de insta, texto, iconos de  computadora, circulo png | PNGWing">
            <a:extLst>
              <a:ext uri="{FF2B5EF4-FFF2-40B4-BE49-F238E27FC236}">
                <a16:creationId xmlns:a16="http://schemas.microsoft.com/office/drawing/2014/main" id="{2CF3E213-E41A-4AF8-B18C-B02CC26722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637" r="12912"/>
          <a:stretch>
            <a:fillRect/>
          </a:stretch>
        </p:blipFill>
        <p:spPr bwMode="auto">
          <a:xfrm>
            <a:off x="5707856" y="5572760"/>
            <a:ext cx="2762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agen 3" descr="Iconos de computadora logo de facebook, icono blanco y negro, rectángulo,  marca, logos png | PNGWing">
            <a:extLst>
              <a:ext uri="{FF2B5EF4-FFF2-40B4-BE49-F238E27FC236}">
                <a16:creationId xmlns:a16="http://schemas.microsoft.com/office/drawing/2014/main" id="{8F3FA2B2-ECE0-49CD-BA0D-DBC37C9438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558" t="15326" r="14943" b="15326"/>
          <a:stretch>
            <a:fillRect/>
          </a:stretch>
        </p:blipFill>
        <p:spPr bwMode="auto">
          <a:xfrm>
            <a:off x="6341212" y="5569857"/>
            <a:ext cx="2762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5" descr="Logo icono de gráficos escalables, logo de twitter., medios de  comunicación, medios de comunicación social, chat en línea png | PNGWing">
            <a:extLst>
              <a:ext uri="{FF2B5EF4-FFF2-40B4-BE49-F238E27FC236}">
                <a16:creationId xmlns:a16="http://schemas.microsoft.com/office/drawing/2014/main" id="{CF99D154-C175-4BA7-A56F-44F3309A57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8223" t="10776" r="27856" b="10310"/>
          <a:stretch>
            <a:fillRect/>
          </a:stretch>
        </p:blipFill>
        <p:spPr bwMode="auto">
          <a:xfrm>
            <a:off x="6914504" y="5568685"/>
            <a:ext cx="276225" cy="2667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BCBE914A-45EF-4D31-96D1-4D9E7466C8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9" name="Rectangle 7">
            <a:extLst>
              <a:ext uri="{FF2B5EF4-FFF2-40B4-BE49-F238E27FC236}">
                <a16:creationId xmlns:a16="http://schemas.microsoft.com/office/drawing/2014/main" id="{28976AFC-A9ED-41E3-96F7-8134CDB80C92}"/>
              </a:ext>
            </a:extLst>
          </p:cNvPr>
          <p:cNvSpPr>
            <a:spLocks noChangeArrowheads="1"/>
          </p:cNvSpPr>
          <p:nvPr/>
        </p:nvSpPr>
        <p:spPr bwMode="auto">
          <a:xfrm>
            <a:off x="0" y="723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0" name="Rectangle 8">
            <a:extLst>
              <a:ext uri="{FF2B5EF4-FFF2-40B4-BE49-F238E27FC236}">
                <a16:creationId xmlns:a16="http://schemas.microsoft.com/office/drawing/2014/main" id="{49746C6A-EC02-41E9-8311-AEBA3A949803}"/>
              </a:ext>
            </a:extLst>
          </p:cNvPr>
          <p:cNvSpPr>
            <a:spLocks noChangeArrowheads="1"/>
          </p:cNvSpPr>
          <p:nvPr/>
        </p:nvSpPr>
        <p:spPr bwMode="auto">
          <a:xfrm>
            <a:off x="0" y="1447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1" name="Rectangle 9">
            <a:extLst>
              <a:ext uri="{FF2B5EF4-FFF2-40B4-BE49-F238E27FC236}">
                <a16:creationId xmlns:a16="http://schemas.microsoft.com/office/drawing/2014/main" id="{C6E1051B-9247-4866-A71E-23FB2DC62D74}"/>
              </a:ext>
            </a:extLst>
          </p:cNvPr>
          <p:cNvSpPr>
            <a:spLocks noChangeArrowheads="1"/>
          </p:cNvSpPr>
          <p:nvPr/>
        </p:nvSpPr>
        <p:spPr bwMode="auto">
          <a:xfrm>
            <a:off x="0" y="2171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2" name="Rectangle 10">
            <a:extLst>
              <a:ext uri="{FF2B5EF4-FFF2-40B4-BE49-F238E27FC236}">
                <a16:creationId xmlns:a16="http://schemas.microsoft.com/office/drawing/2014/main" id="{BEF43972-8AF6-4417-AB4A-01A9251F0C16}"/>
              </a:ext>
            </a:extLst>
          </p:cNvPr>
          <p:cNvSpPr>
            <a:spLocks noChangeArrowheads="1"/>
          </p:cNvSpPr>
          <p:nvPr/>
        </p:nvSpPr>
        <p:spPr bwMode="auto">
          <a:xfrm>
            <a:off x="0" y="262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3" name="Rectangle 11">
            <a:extLst>
              <a:ext uri="{FF2B5EF4-FFF2-40B4-BE49-F238E27FC236}">
                <a16:creationId xmlns:a16="http://schemas.microsoft.com/office/drawing/2014/main" id="{6B4F8297-AD65-484B-B3FA-A1BF59B18503}"/>
              </a:ext>
            </a:extLst>
          </p:cNvPr>
          <p:cNvSpPr>
            <a:spLocks noChangeArrowheads="1"/>
          </p:cNvSpPr>
          <p:nvPr/>
        </p:nvSpPr>
        <p:spPr bwMode="auto">
          <a:xfrm>
            <a:off x="0" y="2895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4" name="Rectángulo 6">
            <a:extLst>
              <a:ext uri="{FF2B5EF4-FFF2-40B4-BE49-F238E27FC236}">
                <a16:creationId xmlns:a16="http://schemas.microsoft.com/office/drawing/2014/main" id="{D4925E53-1F86-4CC3-A758-9673C584BF8E}"/>
              </a:ext>
            </a:extLst>
          </p:cNvPr>
          <p:cNvSpPr>
            <a:spLocks noChangeArrowheads="1"/>
          </p:cNvSpPr>
          <p:nvPr/>
        </p:nvSpPr>
        <p:spPr bwMode="auto">
          <a:xfrm>
            <a:off x="4973070" y="5105316"/>
            <a:ext cx="23736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32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caeperu.com</a:t>
            </a:r>
            <a:endParaRPr kumimoji="0" lang="es-PE" altLang="es-PE" sz="3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345601660"/>
      </p:ext>
    </p:extLst>
  </p:cSld>
  <p:clrMap bg1="lt1" tx1="dk1" bg2="lt2" tx2="dk2" accent1="accent1" accent2="accent2" accent3="accent3" accent4="accent4" accent5="accent5" accent6="accent6" hlink="hlink" folHlink="folHlink"/>
  <p:sldLayoutIdLst>
    <p:sldLayoutId id="214748374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81;p17">
            <a:extLst>
              <a:ext uri="{FF2B5EF4-FFF2-40B4-BE49-F238E27FC236}">
                <a16:creationId xmlns:a16="http://schemas.microsoft.com/office/drawing/2014/main" id="{D634BCA7-32E7-3447-9F6D-0711CF8247D0}"/>
              </a:ext>
            </a:extLst>
          </p:cNvPr>
          <p:cNvSpPr txBox="1"/>
          <p:nvPr/>
        </p:nvSpPr>
        <p:spPr>
          <a:xfrm>
            <a:off x="2392101" y="2145166"/>
            <a:ext cx="7407798" cy="2567667"/>
          </a:xfrm>
          <a:prstGeom prst="rect">
            <a:avLst/>
          </a:prstGeom>
          <a:noFill/>
          <a:ln>
            <a:noFill/>
          </a:ln>
        </p:spPr>
        <p:txBody>
          <a:bodyPr spcFirstLastPara="1" wrap="square" lIns="91425" tIns="91425" rIns="91425" bIns="91425" anchor="t" anchorCtr="0">
            <a:noAutofit/>
          </a:bodyPr>
          <a:lstStyle/>
          <a:p>
            <a:pPr lvl="0" algn="ctr"/>
            <a:r>
              <a:rPr lang="es-PE" sz="2600" b="1" dirty="0">
                <a:latin typeface="Arial" panose="020B0604020202020204" pitchFamily="34" charset="0"/>
                <a:ea typeface="Calibri" panose="020F0502020204030204" pitchFamily="34" charset="0"/>
                <a:cs typeface="Arial" panose="020B0604020202020204" pitchFamily="34" charset="0"/>
              </a:rPr>
              <a:t>Mecanismos de Solución de Controversias en la Ley de Contrataciones del Estado. </a:t>
            </a:r>
            <a:br>
              <a:rPr lang="es-PE" sz="2600" b="1" dirty="0">
                <a:latin typeface="Arial" panose="020B0604020202020204" pitchFamily="34" charset="0"/>
                <a:ea typeface="Calibri" panose="020F0502020204030204" pitchFamily="34" charset="0"/>
                <a:cs typeface="Arial" panose="020B0604020202020204" pitchFamily="34" charset="0"/>
              </a:rPr>
            </a:br>
            <a:r>
              <a:rPr lang="es-PE" sz="2600" b="1" dirty="0">
                <a:latin typeface="Arial" panose="020B0604020202020204" pitchFamily="34" charset="0"/>
                <a:ea typeface="Calibri" panose="020F0502020204030204" pitchFamily="34" charset="0"/>
                <a:cs typeface="Arial" panose="020B0604020202020204" pitchFamily="34" charset="0"/>
              </a:rPr>
              <a:t>Conciliación Extrajudicial, Arbitraje y Junta de Resolución de Disputas</a:t>
            </a:r>
            <a:endParaRPr sz="2600" b="1" dirty="0"/>
          </a:p>
          <a:p>
            <a:pPr marL="0" lvl="0" indent="0" algn="ctr" rtl="0">
              <a:spcBef>
                <a:spcPts val="0"/>
              </a:spcBef>
              <a:spcAft>
                <a:spcPts val="0"/>
              </a:spcAft>
              <a:buNone/>
            </a:pPr>
            <a:endParaRPr lang="es-PE" sz="1700" b="1" dirty="0"/>
          </a:p>
          <a:p>
            <a:pPr marL="0" lvl="0" indent="0" algn="ctr" rtl="0">
              <a:spcBef>
                <a:spcPts val="0"/>
              </a:spcBef>
              <a:spcAft>
                <a:spcPts val="0"/>
              </a:spcAft>
              <a:buNone/>
            </a:pPr>
            <a:r>
              <a:rPr lang="es-PE" sz="1700" b="1" dirty="0"/>
              <a:t>Tatiana Herrada </a:t>
            </a:r>
            <a:endParaRPr sz="1700" b="1" dirty="0"/>
          </a:p>
          <a:p>
            <a:pPr marL="0" lvl="0" indent="0" algn="ctr" rtl="0">
              <a:spcBef>
                <a:spcPts val="0"/>
              </a:spcBef>
              <a:spcAft>
                <a:spcPts val="0"/>
              </a:spcAft>
              <a:buNone/>
            </a:pPr>
            <a:r>
              <a:rPr lang="es-PE" sz="1500" i="1" dirty="0"/>
              <a:t>Árbitro y Directora de </a:t>
            </a:r>
            <a:r>
              <a:rPr lang="es-PE" sz="1500" b="1" i="1" dirty="0"/>
              <a:t>CDR </a:t>
            </a:r>
            <a:r>
              <a:rPr lang="es-PE" sz="1500" i="1" dirty="0" err="1">
                <a:solidFill>
                  <a:schemeClr val="tx2">
                    <a:lumMod val="25000"/>
                  </a:schemeClr>
                </a:solidFill>
              </a:rPr>
              <a:t>Consulting</a:t>
            </a:r>
            <a:endParaRPr sz="1500" i="1" dirty="0">
              <a:solidFill>
                <a:schemeClr val="tx2">
                  <a:lumMod val="25000"/>
                </a:schemeClr>
              </a:solidFill>
            </a:endParaRPr>
          </a:p>
        </p:txBody>
      </p:sp>
    </p:spTree>
    <p:extLst>
      <p:ext uri="{BB962C8B-B14F-4D97-AF65-F5344CB8AC3E}">
        <p14:creationId xmlns:p14="http://schemas.microsoft.com/office/powerpoint/2010/main" val="297605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671B856-103C-4E82-8938-5A51CDA8B264}"/>
              </a:ext>
            </a:extLst>
          </p:cNvPr>
          <p:cNvSpPr txBox="1"/>
          <p:nvPr/>
        </p:nvSpPr>
        <p:spPr>
          <a:xfrm>
            <a:off x="2774265" y="2369891"/>
            <a:ext cx="6804074" cy="523220"/>
          </a:xfrm>
          <a:prstGeom prst="rect">
            <a:avLst/>
          </a:prstGeom>
          <a:noFill/>
        </p:spPr>
        <p:txBody>
          <a:bodyPr wrap="square">
            <a:spAutoFit/>
          </a:bodyPr>
          <a:lstStyle/>
          <a:p>
            <a:pPr algn="just"/>
            <a:r>
              <a:rPr lang="es-ES" sz="1400" dirty="0">
                <a:latin typeface="Arial" panose="020B0604020202020204" pitchFamily="34" charset="0"/>
                <a:cs typeface="Arial" panose="020B0604020202020204" pitchFamily="34" charset="0"/>
              </a:rPr>
              <a:t>Los árbitros ejercen función jurisdiccional pues tienen la potestad de administrar justicia</a:t>
            </a:r>
            <a:r>
              <a:rPr lang="es-PE" sz="700" b="1" dirty="0">
                <a:latin typeface="Arial" panose="020B0604020202020204" pitchFamily="34" charset="0"/>
                <a:cs typeface="Arial" panose="020B0604020202020204" pitchFamily="34" charset="0"/>
              </a:rPr>
              <a:t>(1)</a:t>
            </a:r>
            <a:endParaRPr lang="es-PE" sz="1400" b="1"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8602BBB9-121C-4AAB-A5C1-17A04B35E76A}"/>
              </a:ext>
            </a:extLst>
          </p:cNvPr>
          <p:cNvSpPr txBox="1"/>
          <p:nvPr/>
        </p:nvSpPr>
        <p:spPr>
          <a:xfrm>
            <a:off x="1720020" y="6440653"/>
            <a:ext cx="8108354" cy="246221"/>
          </a:xfrm>
          <a:prstGeom prst="rect">
            <a:avLst/>
          </a:prstGeom>
          <a:noFill/>
        </p:spPr>
        <p:txBody>
          <a:bodyPr wrap="square" rtlCol="0">
            <a:spAutoFit/>
          </a:bodyPr>
          <a:lstStyle/>
          <a:p>
            <a:pPr algn="ctr"/>
            <a:r>
              <a:rPr lang="es-PE" sz="1000" dirty="0">
                <a:latin typeface="Arial" panose="020B0604020202020204" pitchFamily="34" charset="0"/>
                <a:cs typeface="Arial" panose="020B0604020202020204" pitchFamily="34" charset="0"/>
              </a:rPr>
              <a:t>(1) Sentencia recaída en el Exp. Nº </a:t>
            </a:r>
            <a:r>
              <a:rPr lang="pt-BR" sz="1000" dirty="0">
                <a:latin typeface="Arial" panose="020B0604020202020204" pitchFamily="34" charset="0"/>
                <a:cs typeface="Arial" panose="020B0604020202020204" pitchFamily="34" charset="0"/>
              </a:rPr>
              <a:t>6167-2005-PHC/TC emitida por </a:t>
            </a:r>
            <a:r>
              <a:rPr lang="pt-BR" sz="1000" dirty="0" err="1">
                <a:latin typeface="Arial" panose="020B0604020202020204" pitchFamily="34" charset="0"/>
                <a:cs typeface="Arial" panose="020B0604020202020204" pitchFamily="34" charset="0"/>
              </a:rPr>
              <a:t>el</a:t>
            </a:r>
            <a:r>
              <a:rPr lang="pt-BR" sz="1000" dirty="0">
                <a:latin typeface="Arial" panose="020B0604020202020204" pitchFamily="34" charset="0"/>
                <a:cs typeface="Arial" panose="020B0604020202020204" pitchFamily="34" charset="0"/>
              </a:rPr>
              <a:t> Tribunal Constitucional</a:t>
            </a:r>
          </a:p>
        </p:txBody>
      </p:sp>
      <p:sp>
        <p:nvSpPr>
          <p:cNvPr id="17" name="CuadroTexto 16">
            <a:extLst>
              <a:ext uri="{FF2B5EF4-FFF2-40B4-BE49-F238E27FC236}">
                <a16:creationId xmlns:a16="http://schemas.microsoft.com/office/drawing/2014/main" id="{5F391CAB-CD53-4015-B6FB-B346A1A44969}"/>
              </a:ext>
            </a:extLst>
          </p:cNvPr>
          <p:cNvSpPr txBox="1"/>
          <p:nvPr/>
        </p:nvSpPr>
        <p:spPr>
          <a:xfrm>
            <a:off x="2774265" y="2054778"/>
            <a:ext cx="6098344" cy="338554"/>
          </a:xfrm>
          <a:prstGeom prst="rect">
            <a:avLst/>
          </a:prstGeom>
          <a:noFill/>
        </p:spPr>
        <p:txBody>
          <a:bodyPr wrap="square">
            <a:spAutoFit/>
          </a:bodyPr>
          <a:lstStyle/>
          <a:p>
            <a:pPr algn="just"/>
            <a:r>
              <a:rPr lang="es-PE" sz="1600" b="1" dirty="0">
                <a:latin typeface="Arial" panose="020B0604020202020204" pitchFamily="34" charset="0"/>
                <a:cs typeface="Arial" panose="020B0604020202020204" pitchFamily="34" charset="0"/>
              </a:rPr>
              <a:t>Jurisdicción </a:t>
            </a:r>
          </a:p>
        </p:txBody>
      </p:sp>
      <p:sp>
        <p:nvSpPr>
          <p:cNvPr id="24" name="Rectángulo 23">
            <a:extLst>
              <a:ext uri="{FF2B5EF4-FFF2-40B4-BE49-F238E27FC236}">
                <a16:creationId xmlns:a16="http://schemas.microsoft.com/office/drawing/2014/main" id="{89647B77-4EB5-4262-A15F-CEF8DB005903}"/>
              </a:ext>
            </a:extLst>
          </p:cNvPr>
          <p:cNvSpPr/>
          <p:nvPr/>
        </p:nvSpPr>
        <p:spPr>
          <a:xfrm rot="5400000">
            <a:off x="2205261" y="2124704"/>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22" name="CuadroTexto 21">
            <a:extLst>
              <a:ext uri="{FF2B5EF4-FFF2-40B4-BE49-F238E27FC236}">
                <a16:creationId xmlns:a16="http://schemas.microsoft.com/office/drawing/2014/main" id="{3FBA2F3E-B43F-8C47-A9D7-0F74D2B4378B}"/>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Naturaleza jurídica</a:t>
            </a:r>
          </a:p>
        </p:txBody>
      </p:sp>
      <p:pic>
        <p:nvPicPr>
          <p:cNvPr id="14" name="Imagen 13">
            <a:extLst>
              <a:ext uri="{FF2B5EF4-FFF2-40B4-BE49-F238E27FC236}">
                <a16:creationId xmlns:a16="http://schemas.microsoft.com/office/drawing/2014/main" id="{7EBA1249-BDC9-A643-8395-72AF89612AAC}"/>
              </a:ext>
            </a:extLst>
          </p:cNvPr>
          <p:cNvPicPr>
            <a:picLocks noChangeAspect="1"/>
          </p:cNvPicPr>
          <p:nvPr/>
        </p:nvPicPr>
        <p:blipFill>
          <a:blip r:embed="rId3"/>
          <a:stretch>
            <a:fillRect/>
          </a:stretch>
        </p:blipFill>
        <p:spPr>
          <a:xfrm>
            <a:off x="3921398" y="3229336"/>
            <a:ext cx="4349204" cy="2715204"/>
          </a:xfrm>
          <a:prstGeom prst="rect">
            <a:avLst/>
          </a:prstGeom>
          <a:ln w="9525">
            <a:solidFill>
              <a:schemeClr val="bg2">
                <a:lumMod val="50000"/>
              </a:schemeClr>
            </a:solidFill>
          </a:ln>
        </p:spPr>
      </p:pic>
      <p:sp>
        <p:nvSpPr>
          <p:cNvPr id="21" name="Rectángulo 20">
            <a:extLst>
              <a:ext uri="{FF2B5EF4-FFF2-40B4-BE49-F238E27FC236}">
                <a16:creationId xmlns:a16="http://schemas.microsoft.com/office/drawing/2014/main" id="{14D86271-8234-C746-B466-7C9E5A15AEF6}"/>
              </a:ext>
            </a:extLst>
          </p:cNvPr>
          <p:cNvSpPr/>
          <p:nvPr/>
        </p:nvSpPr>
        <p:spPr>
          <a:xfrm>
            <a:off x="3981689" y="3515225"/>
            <a:ext cx="4231037" cy="109149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295991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5F391CAB-CD53-4015-B6FB-B346A1A44969}"/>
              </a:ext>
            </a:extLst>
          </p:cNvPr>
          <p:cNvSpPr txBox="1"/>
          <p:nvPr/>
        </p:nvSpPr>
        <p:spPr>
          <a:xfrm>
            <a:off x="1874674" y="2250542"/>
            <a:ext cx="3418191" cy="3908762"/>
          </a:xfrm>
          <a:prstGeom prst="rect">
            <a:avLst/>
          </a:prstGeom>
          <a:noFill/>
          <a:ln>
            <a:noFill/>
          </a:ln>
        </p:spPr>
        <p:txBody>
          <a:bodyPr wrap="square">
            <a:spAutoFit/>
          </a:bodyPr>
          <a:lstStyle/>
          <a:p>
            <a:pPr marL="0" lvl="1" indent="0" algn="just">
              <a:buClr>
                <a:srgbClr val="0070C0"/>
              </a:buClr>
              <a:buNone/>
            </a:pPr>
            <a:r>
              <a:rPr lang="es-ES" sz="1600" b="1" dirty="0">
                <a:latin typeface="Arial" panose="020B0604020202020204" pitchFamily="34" charset="0"/>
                <a:cs typeface="Arial" panose="020B0604020202020204" pitchFamily="34" charset="0"/>
              </a:rPr>
              <a:t>Privado</a:t>
            </a:r>
          </a:p>
          <a:p>
            <a:pPr marL="355600" lvl="1" indent="-355600" algn="just">
              <a:buClr>
                <a:srgbClr val="0070C0"/>
              </a:buClr>
              <a:buNone/>
            </a:pPr>
            <a:r>
              <a:rPr lang="es-PE" sz="1200" b="1" dirty="0">
                <a:solidFill>
                  <a:schemeClr val="bg1">
                    <a:lumMod val="65000"/>
                  </a:schemeClr>
                </a:solidFill>
                <a:latin typeface="Arial" panose="020B0604020202020204" pitchFamily="34" charset="0"/>
                <a:cs typeface="Arial" panose="020B0604020202020204" pitchFamily="34" charset="0"/>
                <a:sym typeface="Wingdings" pitchFamily="2" charset="2"/>
              </a:rPr>
              <a:t></a:t>
            </a:r>
            <a:r>
              <a:rPr lang="es-PE" sz="1400" b="1" dirty="0">
                <a:solidFill>
                  <a:schemeClr val="bg1">
                    <a:lumMod val="65000"/>
                  </a:schemeClr>
                </a:solidFill>
                <a:latin typeface="Arial" panose="020B0604020202020204" pitchFamily="34" charset="0"/>
                <a:cs typeface="Arial" panose="020B0604020202020204" pitchFamily="34" charset="0"/>
                <a:sym typeface="Wingdings" pitchFamily="2" charset="2"/>
              </a:rPr>
              <a:t> 	</a:t>
            </a:r>
            <a:r>
              <a:rPr lang="es-ES" sz="1400" dirty="0">
                <a:solidFill>
                  <a:schemeClr val="tx1">
                    <a:lumMod val="75000"/>
                    <a:lumOff val="25000"/>
                  </a:schemeClr>
                </a:solidFill>
                <a:latin typeface="Arial" panose="020B0604020202020204" pitchFamily="34" charset="0"/>
                <a:cs typeface="Arial" panose="020B0604020202020204" pitchFamily="34" charset="0"/>
              </a:rPr>
              <a:t>Mecanismo privado de solución de controversias</a:t>
            </a:r>
          </a:p>
          <a:p>
            <a:pPr marL="0" lvl="1" indent="0" algn="just">
              <a:buClr>
                <a:srgbClr val="0070C0"/>
              </a:buClr>
              <a:buNone/>
            </a:pPr>
            <a:endParaRPr lang="es-ES" sz="1600" dirty="0">
              <a:latin typeface="Arial" panose="020B0604020202020204" pitchFamily="34" charset="0"/>
              <a:cs typeface="Arial" panose="020B0604020202020204" pitchFamily="34" charset="0"/>
            </a:endParaRPr>
          </a:p>
          <a:p>
            <a:pPr marL="0" lvl="1" indent="0" algn="just">
              <a:buClr>
                <a:srgbClr val="0070C0"/>
              </a:buClr>
              <a:buNone/>
            </a:pPr>
            <a:endParaRPr lang="es-ES" sz="1600" dirty="0">
              <a:latin typeface="Arial" panose="020B0604020202020204" pitchFamily="34" charset="0"/>
              <a:cs typeface="Arial" panose="020B0604020202020204" pitchFamily="34" charset="0"/>
            </a:endParaRPr>
          </a:p>
          <a:p>
            <a:pPr marL="0" lvl="1" algn="just">
              <a:buClr>
                <a:srgbClr val="0070C0"/>
              </a:buClr>
            </a:pPr>
            <a:r>
              <a:rPr lang="es-ES" sz="1600" b="1" dirty="0">
                <a:latin typeface="Arial" panose="020B0604020202020204" pitchFamily="34" charset="0"/>
                <a:cs typeface="Arial" panose="020B0604020202020204" pitchFamily="34" charset="0"/>
              </a:rPr>
              <a:t>Excluye jurisdicción del Poder Judicial</a:t>
            </a:r>
          </a:p>
          <a:p>
            <a:pPr marL="0" lvl="1" algn="just">
              <a:buClr>
                <a:srgbClr val="0070C0"/>
              </a:buClr>
            </a:pPr>
            <a:endParaRPr lang="es-ES" sz="1600" dirty="0">
              <a:latin typeface="Arial" panose="020B0604020202020204" pitchFamily="34" charset="0"/>
              <a:cs typeface="Arial" panose="020B0604020202020204" pitchFamily="34" charset="0"/>
            </a:endParaRPr>
          </a:p>
          <a:p>
            <a:pPr marL="0" lvl="1" algn="just">
              <a:buClr>
                <a:srgbClr val="0070C0"/>
              </a:buClr>
            </a:pPr>
            <a:endParaRPr lang="es-ES" sz="1600" dirty="0">
              <a:latin typeface="Arial" panose="020B0604020202020204" pitchFamily="34" charset="0"/>
              <a:cs typeface="Arial" panose="020B0604020202020204" pitchFamily="34" charset="0"/>
            </a:endParaRPr>
          </a:p>
          <a:p>
            <a:pPr marL="0" lvl="1" algn="just">
              <a:buClr>
                <a:srgbClr val="0070C0"/>
              </a:buClr>
            </a:pPr>
            <a:r>
              <a:rPr lang="es-ES" sz="1600" b="1" dirty="0">
                <a:latin typeface="Arial" panose="020B0604020202020204" pitchFamily="34" charset="0"/>
                <a:cs typeface="Arial" panose="020B0604020202020204" pitchFamily="34" charset="0"/>
              </a:rPr>
              <a:t>Árbitro</a:t>
            </a:r>
            <a:r>
              <a:rPr lang="es-ES" sz="1600" dirty="0">
                <a:latin typeface="Arial" panose="020B0604020202020204" pitchFamily="34" charset="0"/>
                <a:cs typeface="Arial" panose="020B0604020202020204" pitchFamily="34" charset="0"/>
              </a:rPr>
              <a:t> </a:t>
            </a:r>
          </a:p>
          <a:p>
            <a:pPr marL="355600" lvl="1" indent="-355600" algn="just">
              <a:buClr>
                <a:srgbClr val="0070C0"/>
              </a:buClr>
            </a:pPr>
            <a:r>
              <a:rPr lang="es-PE" sz="1200" b="1" dirty="0">
                <a:solidFill>
                  <a:schemeClr val="bg1">
                    <a:lumMod val="65000"/>
                  </a:schemeClr>
                </a:solidFill>
                <a:latin typeface="Arial" panose="020B0604020202020204" pitchFamily="34" charset="0"/>
                <a:cs typeface="Arial" panose="020B0604020202020204" pitchFamily="34" charset="0"/>
                <a:sym typeface="Wingdings" pitchFamily="2" charset="2"/>
              </a:rPr>
              <a:t></a:t>
            </a:r>
            <a:r>
              <a:rPr lang="es-PE" sz="1400" b="1" dirty="0">
                <a:solidFill>
                  <a:schemeClr val="bg1">
                    <a:lumMod val="65000"/>
                  </a:schemeClr>
                </a:solidFill>
                <a:latin typeface="Arial" panose="020B0604020202020204" pitchFamily="34" charset="0"/>
                <a:cs typeface="Arial" panose="020B0604020202020204" pitchFamily="34" charset="0"/>
                <a:sym typeface="Wingdings" pitchFamily="2" charset="2"/>
              </a:rPr>
              <a:t> 	</a:t>
            </a:r>
            <a:r>
              <a:rPr lang="es-ES" sz="1400" dirty="0">
                <a:solidFill>
                  <a:schemeClr val="tx1">
                    <a:lumMod val="75000"/>
                    <a:lumOff val="25000"/>
                  </a:schemeClr>
                </a:solidFill>
                <a:latin typeface="Arial" panose="020B0604020202020204" pitchFamily="34" charset="0"/>
                <a:cs typeface="Arial" panose="020B0604020202020204" pitchFamily="34" charset="0"/>
              </a:rPr>
              <a:t>Privado que resuelve la controversia No aplica el principio de juez natural</a:t>
            </a:r>
          </a:p>
          <a:p>
            <a:pPr marL="0" lvl="1" algn="just">
              <a:buClr>
                <a:srgbClr val="0070C0"/>
              </a:buClr>
            </a:pPr>
            <a:endParaRPr lang="es-ES" sz="1600" dirty="0">
              <a:latin typeface="Arial" panose="020B0604020202020204" pitchFamily="34" charset="0"/>
              <a:cs typeface="Arial" panose="020B0604020202020204" pitchFamily="34" charset="0"/>
            </a:endParaRPr>
          </a:p>
          <a:p>
            <a:pPr marL="0" lvl="1" algn="just">
              <a:buClr>
                <a:srgbClr val="0070C0"/>
              </a:buClr>
            </a:pPr>
            <a:r>
              <a:rPr lang="es-ES" sz="1600" dirty="0">
                <a:latin typeface="Arial" panose="020B0604020202020204" pitchFamily="34" charset="0"/>
                <a:cs typeface="Arial" panose="020B0604020202020204" pitchFamily="34" charset="0"/>
              </a:rPr>
              <a:t> </a:t>
            </a:r>
          </a:p>
          <a:p>
            <a:pPr marL="0" lvl="1" indent="0" algn="just">
              <a:buClr>
                <a:srgbClr val="0070C0"/>
              </a:buClr>
              <a:buNone/>
            </a:pPr>
            <a:endParaRPr lang="es-ES" sz="1600" dirty="0">
              <a:latin typeface="Arial" panose="020B0604020202020204" pitchFamily="34" charset="0"/>
              <a:cs typeface="Arial" panose="020B0604020202020204" pitchFamily="34" charset="0"/>
            </a:endParaRPr>
          </a:p>
          <a:p>
            <a:pPr marL="0" lvl="1" indent="0" algn="just">
              <a:buClr>
                <a:srgbClr val="0070C0"/>
              </a:buClr>
              <a:buNone/>
            </a:pPr>
            <a:endParaRPr lang="es-MX" sz="1600" dirty="0">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89647B77-4EB5-4262-A15F-CEF8DB005903}"/>
              </a:ext>
            </a:extLst>
          </p:cNvPr>
          <p:cNvSpPr/>
          <p:nvPr/>
        </p:nvSpPr>
        <p:spPr>
          <a:xfrm rot="5400000">
            <a:off x="1610178" y="2346175"/>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22" name="CuadroTexto 21">
            <a:extLst>
              <a:ext uri="{FF2B5EF4-FFF2-40B4-BE49-F238E27FC236}">
                <a16:creationId xmlns:a16="http://schemas.microsoft.com/office/drawing/2014/main" id="{3FBA2F3E-B43F-8C47-A9D7-0F74D2B4378B}"/>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Características</a:t>
            </a:r>
          </a:p>
        </p:txBody>
      </p:sp>
      <p:sp>
        <p:nvSpPr>
          <p:cNvPr id="11" name="Rectángulo 10">
            <a:extLst>
              <a:ext uri="{FF2B5EF4-FFF2-40B4-BE49-F238E27FC236}">
                <a16:creationId xmlns:a16="http://schemas.microsoft.com/office/drawing/2014/main" id="{1EEF0B12-BA6D-C144-9581-C2671259FA29}"/>
              </a:ext>
            </a:extLst>
          </p:cNvPr>
          <p:cNvSpPr/>
          <p:nvPr/>
        </p:nvSpPr>
        <p:spPr>
          <a:xfrm rot="5400000">
            <a:off x="1610178" y="3486803"/>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3" name="Rectángulo 12">
            <a:extLst>
              <a:ext uri="{FF2B5EF4-FFF2-40B4-BE49-F238E27FC236}">
                <a16:creationId xmlns:a16="http://schemas.microsoft.com/office/drawing/2014/main" id="{CFBD6B2A-3917-3E4B-BCC6-131F8AA9F5DD}"/>
              </a:ext>
            </a:extLst>
          </p:cNvPr>
          <p:cNvSpPr/>
          <p:nvPr/>
        </p:nvSpPr>
        <p:spPr>
          <a:xfrm rot="5400000">
            <a:off x="1610178" y="4421707"/>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4" name="Rectángulo 13">
            <a:extLst>
              <a:ext uri="{FF2B5EF4-FFF2-40B4-BE49-F238E27FC236}">
                <a16:creationId xmlns:a16="http://schemas.microsoft.com/office/drawing/2014/main" id="{2DD599BA-B1D6-C647-9974-45DC1557178E}"/>
              </a:ext>
            </a:extLst>
          </p:cNvPr>
          <p:cNvSpPr/>
          <p:nvPr/>
        </p:nvSpPr>
        <p:spPr>
          <a:xfrm rot="5400000">
            <a:off x="6589222" y="3482971"/>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2" name="CuadroTexto 11">
            <a:extLst>
              <a:ext uri="{FF2B5EF4-FFF2-40B4-BE49-F238E27FC236}">
                <a16:creationId xmlns:a16="http://schemas.microsoft.com/office/drawing/2014/main" id="{8CB03C55-787D-7A4F-B025-1E4FE45853EC}"/>
              </a:ext>
            </a:extLst>
          </p:cNvPr>
          <p:cNvSpPr txBox="1"/>
          <p:nvPr/>
        </p:nvSpPr>
        <p:spPr>
          <a:xfrm>
            <a:off x="6899132" y="2250542"/>
            <a:ext cx="3418191" cy="3816429"/>
          </a:xfrm>
          <a:prstGeom prst="rect">
            <a:avLst/>
          </a:prstGeom>
          <a:noFill/>
          <a:ln>
            <a:noFill/>
          </a:ln>
        </p:spPr>
        <p:txBody>
          <a:bodyPr wrap="square">
            <a:spAutoFit/>
          </a:bodyPr>
          <a:lstStyle/>
          <a:p>
            <a:pPr marL="0" lvl="1" algn="just">
              <a:buClr>
                <a:srgbClr val="0070C0"/>
              </a:buClr>
            </a:pPr>
            <a:r>
              <a:rPr lang="es-ES" sz="1600" b="1" dirty="0">
                <a:latin typeface="Arial" panose="020B0604020202020204" pitchFamily="34" charset="0"/>
                <a:cs typeface="Arial" panose="020B0604020202020204" pitchFamily="34" charset="0"/>
              </a:rPr>
              <a:t>Convenio Arbitral </a:t>
            </a:r>
          </a:p>
          <a:p>
            <a:pPr marL="355600" lvl="1" indent="-355600" algn="just">
              <a:buClr>
                <a:srgbClr val="0070C0"/>
              </a:buClr>
            </a:pPr>
            <a:r>
              <a:rPr lang="es-PE" sz="1200" b="1" dirty="0">
                <a:solidFill>
                  <a:schemeClr val="bg1">
                    <a:lumMod val="65000"/>
                  </a:schemeClr>
                </a:solidFill>
                <a:latin typeface="Arial" panose="020B0604020202020204" pitchFamily="34" charset="0"/>
                <a:cs typeface="Arial" panose="020B0604020202020204" pitchFamily="34" charset="0"/>
                <a:sym typeface="Wingdings" pitchFamily="2" charset="2"/>
              </a:rPr>
              <a:t> 	</a:t>
            </a:r>
            <a:r>
              <a:rPr lang="es-ES" sz="1400" dirty="0">
                <a:solidFill>
                  <a:schemeClr val="tx1">
                    <a:lumMod val="75000"/>
                    <a:lumOff val="25000"/>
                  </a:schemeClr>
                </a:solidFill>
                <a:latin typeface="Arial" panose="020B0604020202020204" pitchFamily="34" charset="0"/>
                <a:cs typeface="Arial" panose="020B0604020202020204" pitchFamily="34" charset="0"/>
              </a:rPr>
              <a:t>Acuerdo previo entre las partes</a:t>
            </a:r>
          </a:p>
          <a:p>
            <a:pPr marL="0" lvl="1" algn="just">
              <a:buClr>
                <a:srgbClr val="0070C0"/>
              </a:buClr>
            </a:pPr>
            <a:endParaRPr lang="es-ES" sz="1600" b="1" dirty="0">
              <a:latin typeface="Arial" panose="020B0604020202020204" pitchFamily="34" charset="0"/>
              <a:cs typeface="Arial" panose="020B0604020202020204" pitchFamily="34" charset="0"/>
            </a:endParaRPr>
          </a:p>
          <a:p>
            <a:pPr marL="0" lvl="1" algn="just">
              <a:buClr>
                <a:srgbClr val="0070C0"/>
              </a:buClr>
            </a:pPr>
            <a:endParaRPr lang="es-ES" sz="2800" b="1" dirty="0">
              <a:latin typeface="Arial" panose="020B0604020202020204" pitchFamily="34" charset="0"/>
              <a:cs typeface="Arial" panose="020B0604020202020204" pitchFamily="34" charset="0"/>
            </a:endParaRPr>
          </a:p>
          <a:p>
            <a:pPr marL="0" lvl="1" algn="just">
              <a:buClr>
                <a:srgbClr val="0070C0"/>
              </a:buClr>
            </a:pPr>
            <a:r>
              <a:rPr lang="es-ES" sz="1600" b="1" dirty="0">
                <a:latin typeface="Arial" panose="020B0604020202020204" pitchFamily="34" charset="0"/>
                <a:cs typeface="Arial" panose="020B0604020202020204" pitchFamily="34" charset="0"/>
              </a:rPr>
              <a:t>Imparcialidad</a:t>
            </a:r>
          </a:p>
          <a:p>
            <a:pPr marL="0" lvl="1" algn="just">
              <a:buClr>
                <a:srgbClr val="0070C0"/>
              </a:buClr>
            </a:pPr>
            <a:endParaRPr lang="es-ES" sz="1600" dirty="0">
              <a:latin typeface="Arial" panose="020B0604020202020204" pitchFamily="34" charset="0"/>
              <a:cs typeface="Arial" panose="020B0604020202020204" pitchFamily="34" charset="0"/>
            </a:endParaRPr>
          </a:p>
          <a:p>
            <a:pPr marL="0" lvl="1" algn="just">
              <a:buClr>
                <a:srgbClr val="0070C0"/>
              </a:buClr>
            </a:pPr>
            <a:endParaRPr lang="es-ES" sz="1600" dirty="0">
              <a:latin typeface="Arial" panose="020B0604020202020204" pitchFamily="34" charset="0"/>
              <a:cs typeface="Arial" panose="020B0604020202020204" pitchFamily="34" charset="0"/>
            </a:endParaRPr>
          </a:p>
          <a:p>
            <a:pPr marL="0" lvl="1" algn="just">
              <a:buClr>
                <a:srgbClr val="0070C0"/>
              </a:buClr>
            </a:pPr>
            <a:endParaRPr lang="es-ES" sz="1600" dirty="0">
              <a:latin typeface="Arial" panose="020B0604020202020204" pitchFamily="34" charset="0"/>
              <a:cs typeface="Arial" panose="020B0604020202020204" pitchFamily="34" charset="0"/>
            </a:endParaRPr>
          </a:p>
          <a:p>
            <a:pPr marL="0" lvl="1" algn="just">
              <a:buClr>
                <a:srgbClr val="0070C0"/>
              </a:buClr>
            </a:pPr>
            <a:r>
              <a:rPr lang="es-ES" sz="1600" b="1" dirty="0">
                <a:latin typeface="Arial" panose="020B0604020202020204" pitchFamily="34" charset="0"/>
                <a:cs typeface="Arial" panose="020B0604020202020204" pitchFamily="34" charset="0"/>
              </a:rPr>
              <a:t>Cosa juzgada</a:t>
            </a:r>
          </a:p>
          <a:p>
            <a:pPr marL="355600" lvl="1" indent="-355600" algn="just">
              <a:buClr>
                <a:srgbClr val="0070C0"/>
              </a:buClr>
            </a:pPr>
            <a:r>
              <a:rPr lang="es-PE" sz="1200" b="1" dirty="0">
                <a:solidFill>
                  <a:schemeClr val="bg1">
                    <a:lumMod val="65000"/>
                  </a:schemeClr>
                </a:solidFill>
                <a:latin typeface="Arial" panose="020B0604020202020204" pitchFamily="34" charset="0"/>
                <a:cs typeface="Arial" panose="020B0604020202020204" pitchFamily="34" charset="0"/>
                <a:sym typeface="Wingdings" pitchFamily="2" charset="2"/>
              </a:rPr>
              <a:t> 	</a:t>
            </a:r>
            <a:r>
              <a:rPr lang="es-ES" sz="1400" dirty="0">
                <a:solidFill>
                  <a:schemeClr val="tx1">
                    <a:lumMod val="75000"/>
                    <a:lumOff val="25000"/>
                  </a:schemeClr>
                </a:solidFill>
                <a:latin typeface="Arial" panose="020B0604020202020204" pitchFamily="34" charset="0"/>
                <a:cs typeface="Arial" panose="020B0604020202020204" pitchFamily="34" charset="0"/>
              </a:rPr>
              <a:t>Laudo con vocación de cosa juzgada</a:t>
            </a:r>
          </a:p>
          <a:p>
            <a:pPr marL="355600" lvl="1" indent="-355600" algn="just">
              <a:buClr>
                <a:srgbClr val="0070C0"/>
              </a:buClr>
            </a:pPr>
            <a:r>
              <a:rPr lang="es-PE" sz="1200" b="1" dirty="0">
                <a:solidFill>
                  <a:schemeClr val="bg1">
                    <a:lumMod val="65000"/>
                  </a:schemeClr>
                </a:solidFill>
                <a:latin typeface="Arial" panose="020B0604020202020204" pitchFamily="34" charset="0"/>
                <a:cs typeface="Arial" panose="020B0604020202020204" pitchFamily="34" charset="0"/>
                <a:sym typeface="Wingdings" pitchFamily="2" charset="2"/>
              </a:rPr>
              <a:t></a:t>
            </a:r>
            <a:r>
              <a:rPr lang="es-PE" sz="1400" b="1" dirty="0">
                <a:solidFill>
                  <a:schemeClr val="bg1">
                    <a:lumMod val="65000"/>
                  </a:schemeClr>
                </a:solidFill>
                <a:latin typeface="Arial" panose="020B0604020202020204" pitchFamily="34" charset="0"/>
                <a:cs typeface="Arial" panose="020B0604020202020204" pitchFamily="34" charset="0"/>
                <a:sym typeface="Wingdings" pitchFamily="2" charset="2"/>
              </a:rPr>
              <a:t> 	</a:t>
            </a:r>
            <a:r>
              <a:rPr lang="es-ES" sz="1400" dirty="0">
                <a:solidFill>
                  <a:schemeClr val="tx1">
                    <a:lumMod val="75000"/>
                    <a:lumOff val="25000"/>
                  </a:schemeClr>
                </a:solidFill>
                <a:latin typeface="Arial" panose="020B0604020202020204" pitchFamily="34" charset="0"/>
                <a:cs typeface="Arial" panose="020B0604020202020204" pitchFamily="34" charset="0"/>
              </a:rPr>
              <a:t>Decisión final vinculante para las partes </a:t>
            </a:r>
          </a:p>
          <a:p>
            <a:pPr marL="0" lvl="1" algn="just">
              <a:buClr>
                <a:srgbClr val="0070C0"/>
              </a:buClr>
            </a:pPr>
            <a:endParaRPr lang="es-ES" sz="1600" dirty="0">
              <a:latin typeface="Arial" panose="020B0604020202020204" pitchFamily="34" charset="0"/>
              <a:cs typeface="Arial" panose="020B0604020202020204" pitchFamily="34" charset="0"/>
            </a:endParaRPr>
          </a:p>
          <a:p>
            <a:pPr marL="0" lvl="1" algn="just">
              <a:buClr>
                <a:srgbClr val="0070C0"/>
              </a:buClr>
            </a:pPr>
            <a:endParaRPr lang="es-ES" sz="1600" dirty="0">
              <a:latin typeface="Arial" panose="020B060402020202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542D450E-EEF6-FD43-AD3E-6E51B699FB67}"/>
              </a:ext>
            </a:extLst>
          </p:cNvPr>
          <p:cNvSpPr/>
          <p:nvPr/>
        </p:nvSpPr>
        <p:spPr>
          <a:xfrm rot="5400000">
            <a:off x="6589222" y="2346174"/>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8" name="Rectángulo 17">
            <a:extLst>
              <a:ext uri="{FF2B5EF4-FFF2-40B4-BE49-F238E27FC236}">
                <a16:creationId xmlns:a16="http://schemas.microsoft.com/office/drawing/2014/main" id="{CCB4CC39-DAB9-2D43-98D4-75BB54B055AF}"/>
              </a:ext>
            </a:extLst>
          </p:cNvPr>
          <p:cNvSpPr/>
          <p:nvPr/>
        </p:nvSpPr>
        <p:spPr>
          <a:xfrm rot="5400000">
            <a:off x="6647679" y="4421707"/>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Tree>
    <p:extLst>
      <p:ext uri="{BB962C8B-B14F-4D97-AF65-F5344CB8AC3E}">
        <p14:creationId xmlns:p14="http://schemas.microsoft.com/office/powerpoint/2010/main" val="1116531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5F391CAB-CD53-4015-B6FB-B346A1A44969}"/>
              </a:ext>
            </a:extLst>
          </p:cNvPr>
          <p:cNvSpPr txBox="1"/>
          <p:nvPr/>
        </p:nvSpPr>
        <p:spPr>
          <a:xfrm>
            <a:off x="1874674" y="2250542"/>
            <a:ext cx="3418191" cy="4154984"/>
          </a:xfrm>
          <a:prstGeom prst="rect">
            <a:avLst/>
          </a:prstGeom>
          <a:noFill/>
          <a:ln>
            <a:noFill/>
          </a:ln>
        </p:spPr>
        <p:txBody>
          <a:bodyPr wrap="square">
            <a:spAutoFit/>
          </a:bodyPr>
          <a:lstStyle/>
          <a:p>
            <a:pPr marL="0" lvl="1" algn="just">
              <a:buClr>
                <a:srgbClr val="0D67AC"/>
              </a:buClr>
            </a:pPr>
            <a:r>
              <a:rPr lang="es-ES" sz="1600" b="1" dirty="0">
                <a:latin typeface="Arial" panose="020B0604020202020204" pitchFamily="34" charset="0"/>
                <a:cs typeface="Arial" panose="020B0604020202020204" pitchFamily="34" charset="0"/>
              </a:rPr>
              <a:t>Neutralidad </a:t>
            </a:r>
          </a:p>
          <a:p>
            <a:pPr marL="0" lvl="1" algn="just">
              <a:buClr>
                <a:srgbClr val="0D67AC"/>
              </a:buClr>
            </a:pPr>
            <a:endParaRPr lang="es-ES" sz="1600" b="1" dirty="0">
              <a:latin typeface="Arial" panose="020B0604020202020204" pitchFamily="34" charset="0"/>
              <a:cs typeface="Arial" panose="020B0604020202020204" pitchFamily="34" charset="0"/>
            </a:endParaRPr>
          </a:p>
          <a:p>
            <a:pPr marL="0" lvl="1" algn="just">
              <a:buClr>
                <a:srgbClr val="0D67AC"/>
              </a:buClr>
            </a:pPr>
            <a:endParaRPr lang="es-ES" sz="1600" b="1" dirty="0">
              <a:latin typeface="Arial" panose="020B0604020202020204" pitchFamily="34" charset="0"/>
              <a:cs typeface="Arial" panose="020B0604020202020204" pitchFamily="34" charset="0"/>
            </a:endParaRPr>
          </a:p>
          <a:p>
            <a:pPr marL="0" lvl="1" algn="just">
              <a:buClr>
                <a:srgbClr val="0D67AC"/>
              </a:buClr>
            </a:pPr>
            <a:r>
              <a:rPr lang="es-ES" sz="1600" b="1" dirty="0">
                <a:latin typeface="Arial" panose="020B0604020202020204" pitchFamily="34" charset="0"/>
                <a:cs typeface="Arial" panose="020B0604020202020204" pitchFamily="34" charset="0"/>
              </a:rPr>
              <a:t>Exigibilidad </a:t>
            </a:r>
          </a:p>
          <a:p>
            <a:pPr marL="0" lvl="1" algn="just">
              <a:buClr>
                <a:srgbClr val="0D67AC"/>
              </a:buClr>
            </a:pPr>
            <a:r>
              <a:rPr lang="es-ES" sz="1200" dirty="0">
                <a:solidFill>
                  <a:schemeClr val="tx1">
                    <a:lumMod val="75000"/>
                    <a:lumOff val="25000"/>
                  </a:schemeClr>
                </a:solidFill>
                <a:latin typeface="Arial" panose="020B0604020202020204" pitchFamily="34" charset="0"/>
                <a:cs typeface="Arial" panose="020B0604020202020204" pitchFamily="34" charset="0"/>
              </a:rPr>
              <a:t>Reconocimiento constitucional y protección de acuerdo con la Convención de Nueva York</a:t>
            </a:r>
          </a:p>
          <a:p>
            <a:pPr marL="0" lvl="1" algn="just">
              <a:buClr>
                <a:srgbClr val="0D67AC"/>
              </a:buClr>
            </a:pPr>
            <a:endParaRPr lang="es-ES" sz="1600" b="1" dirty="0">
              <a:latin typeface="Arial" panose="020B0604020202020204" pitchFamily="34" charset="0"/>
              <a:cs typeface="Arial" panose="020B0604020202020204" pitchFamily="34" charset="0"/>
            </a:endParaRPr>
          </a:p>
          <a:p>
            <a:pPr marL="0" lvl="1" algn="just">
              <a:buClr>
                <a:srgbClr val="0D67AC"/>
              </a:buClr>
            </a:pPr>
            <a:endParaRPr lang="es-ES" sz="1600" b="1" dirty="0">
              <a:latin typeface="Arial" panose="020B0604020202020204" pitchFamily="34" charset="0"/>
              <a:cs typeface="Arial" panose="020B0604020202020204" pitchFamily="34" charset="0"/>
            </a:endParaRPr>
          </a:p>
          <a:p>
            <a:pPr marL="0" lvl="1" algn="just">
              <a:buClr>
                <a:srgbClr val="0D67AC"/>
              </a:buClr>
            </a:pPr>
            <a:r>
              <a:rPr lang="es-ES" sz="1600" b="1" dirty="0">
                <a:latin typeface="Arial" panose="020B0604020202020204" pitchFamily="34" charset="0"/>
                <a:cs typeface="Arial" panose="020B0604020202020204" pitchFamily="34" charset="0"/>
              </a:rPr>
              <a:t>Flexibilidad </a:t>
            </a:r>
          </a:p>
          <a:p>
            <a:pPr marL="0" lvl="1" algn="just">
              <a:buClr>
                <a:srgbClr val="0D67AC"/>
              </a:buClr>
            </a:pPr>
            <a:endParaRPr lang="es-ES" sz="1600" b="1" dirty="0">
              <a:latin typeface="Arial" panose="020B0604020202020204" pitchFamily="34" charset="0"/>
              <a:cs typeface="Arial" panose="020B0604020202020204" pitchFamily="34" charset="0"/>
            </a:endParaRPr>
          </a:p>
          <a:p>
            <a:pPr marL="0" lvl="1" algn="just">
              <a:buClr>
                <a:srgbClr val="0D67AC"/>
              </a:buClr>
            </a:pPr>
            <a:endParaRPr lang="es-ES" sz="1600" b="1" dirty="0">
              <a:latin typeface="Arial" panose="020B0604020202020204" pitchFamily="34" charset="0"/>
              <a:cs typeface="Arial" panose="020B0604020202020204" pitchFamily="34" charset="0"/>
            </a:endParaRPr>
          </a:p>
          <a:p>
            <a:pPr marL="0" lvl="1" algn="just">
              <a:buClr>
                <a:srgbClr val="0D67AC"/>
              </a:buClr>
            </a:pPr>
            <a:r>
              <a:rPr lang="es-ES" sz="1600" b="1" dirty="0">
                <a:latin typeface="Arial" panose="020B0604020202020204" pitchFamily="34" charset="0"/>
                <a:cs typeface="Arial" panose="020B0604020202020204" pitchFamily="34" charset="0"/>
              </a:rPr>
              <a:t>Arbitraje </a:t>
            </a:r>
            <a:r>
              <a:rPr lang="es-ES" sz="1600" b="1" dirty="0" err="1">
                <a:latin typeface="Arial" panose="020B0604020202020204" pitchFamily="34" charset="0"/>
                <a:cs typeface="Arial" panose="020B0604020202020204" pitchFamily="34" charset="0"/>
              </a:rPr>
              <a:t>multipartes</a:t>
            </a:r>
            <a:r>
              <a:rPr lang="es-ES" sz="1600" b="1" dirty="0">
                <a:latin typeface="Arial" panose="020B0604020202020204" pitchFamily="34" charset="0"/>
                <a:cs typeface="Arial" panose="020B0604020202020204" pitchFamily="34" charset="0"/>
              </a:rPr>
              <a:t> </a:t>
            </a:r>
          </a:p>
          <a:p>
            <a:pPr marL="0" lvl="1" algn="just">
              <a:buClr>
                <a:srgbClr val="0D67AC"/>
              </a:buClr>
            </a:pPr>
            <a:endParaRPr lang="es-ES" sz="1600" b="1" dirty="0">
              <a:latin typeface="Arial" panose="020B0604020202020204" pitchFamily="34" charset="0"/>
              <a:cs typeface="Arial" panose="020B0604020202020204" pitchFamily="34" charset="0"/>
            </a:endParaRPr>
          </a:p>
          <a:p>
            <a:pPr marL="0" lvl="1" algn="just">
              <a:buClr>
                <a:srgbClr val="0070C0"/>
              </a:buClr>
            </a:pPr>
            <a:endParaRPr lang="es-ES" sz="1600" b="1" dirty="0">
              <a:latin typeface="Arial" panose="020B0604020202020204" pitchFamily="34" charset="0"/>
              <a:cs typeface="Arial" panose="020B0604020202020204" pitchFamily="34" charset="0"/>
            </a:endParaRPr>
          </a:p>
          <a:p>
            <a:pPr marL="0" lvl="1" algn="just">
              <a:buClr>
                <a:srgbClr val="0070C0"/>
              </a:buClr>
            </a:pPr>
            <a:r>
              <a:rPr lang="es-ES" sz="1600" b="1" dirty="0">
                <a:latin typeface="Arial" panose="020B0604020202020204" pitchFamily="34" charset="0"/>
                <a:cs typeface="Arial" panose="020B0604020202020204" pitchFamily="34" charset="0"/>
              </a:rPr>
              <a:t> </a:t>
            </a:r>
          </a:p>
          <a:p>
            <a:pPr marL="0" lvl="1" indent="0" algn="just">
              <a:buClr>
                <a:srgbClr val="0070C0"/>
              </a:buClr>
              <a:buNone/>
            </a:pPr>
            <a:endParaRPr lang="es-ES" sz="1600" b="1" dirty="0">
              <a:latin typeface="Arial" panose="020B0604020202020204" pitchFamily="34" charset="0"/>
              <a:cs typeface="Arial" panose="020B0604020202020204" pitchFamily="34" charset="0"/>
            </a:endParaRPr>
          </a:p>
          <a:p>
            <a:pPr marL="0" lvl="1" indent="0" algn="just">
              <a:buClr>
                <a:srgbClr val="0070C0"/>
              </a:buClr>
              <a:buNone/>
            </a:pPr>
            <a:endParaRPr lang="es-MX" sz="1600" b="1" dirty="0">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89647B77-4EB5-4262-A15F-CEF8DB005903}"/>
              </a:ext>
            </a:extLst>
          </p:cNvPr>
          <p:cNvSpPr/>
          <p:nvPr/>
        </p:nvSpPr>
        <p:spPr>
          <a:xfrm rot="5400000">
            <a:off x="1610178" y="2346175"/>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22" name="CuadroTexto 21">
            <a:extLst>
              <a:ext uri="{FF2B5EF4-FFF2-40B4-BE49-F238E27FC236}">
                <a16:creationId xmlns:a16="http://schemas.microsoft.com/office/drawing/2014/main" id="{3FBA2F3E-B43F-8C47-A9D7-0F74D2B4378B}"/>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Ventajas</a:t>
            </a:r>
          </a:p>
        </p:txBody>
      </p:sp>
      <p:sp>
        <p:nvSpPr>
          <p:cNvPr id="11" name="Rectángulo 10">
            <a:extLst>
              <a:ext uri="{FF2B5EF4-FFF2-40B4-BE49-F238E27FC236}">
                <a16:creationId xmlns:a16="http://schemas.microsoft.com/office/drawing/2014/main" id="{1EEF0B12-BA6D-C144-9581-C2671259FA29}"/>
              </a:ext>
            </a:extLst>
          </p:cNvPr>
          <p:cNvSpPr/>
          <p:nvPr/>
        </p:nvSpPr>
        <p:spPr>
          <a:xfrm rot="5400000">
            <a:off x="1610177" y="3077309"/>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3" name="Rectángulo 12">
            <a:extLst>
              <a:ext uri="{FF2B5EF4-FFF2-40B4-BE49-F238E27FC236}">
                <a16:creationId xmlns:a16="http://schemas.microsoft.com/office/drawing/2014/main" id="{CFBD6B2A-3917-3E4B-BCC6-131F8AA9F5DD}"/>
              </a:ext>
            </a:extLst>
          </p:cNvPr>
          <p:cNvSpPr/>
          <p:nvPr/>
        </p:nvSpPr>
        <p:spPr>
          <a:xfrm rot="5400000">
            <a:off x="1610177" y="4173453"/>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4" name="Rectángulo 13">
            <a:extLst>
              <a:ext uri="{FF2B5EF4-FFF2-40B4-BE49-F238E27FC236}">
                <a16:creationId xmlns:a16="http://schemas.microsoft.com/office/drawing/2014/main" id="{2DD599BA-B1D6-C647-9974-45DC1557178E}"/>
              </a:ext>
            </a:extLst>
          </p:cNvPr>
          <p:cNvSpPr/>
          <p:nvPr/>
        </p:nvSpPr>
        <p:spPr>
          <a:xfrm rot="5400000">
            <a:off x="6589222" y="3077308"/>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2" name="CuadroTexto 11">
            <a:extLst>
              <a:ext uri="{FF2B5EF4-FFF2-40B4-BE49-F238E27FC236}">
                <a16:creationId xmlns:a16="http://schemas.microsoft.com/office/drawing/2014/main" id="{8CB03C55-787D-7A4F-B025-1E4FE45853EC}"/>
              </a:ext>
            </a:extLst>
          </p:cNvPr>
          <p:cNvSpPr txBox="1"/>
          <p:nvPr/>
        </p:nvSpPr>
        <p:spPr>
          <a:xfrm>
            <a:off x="6899132" y="2250542"/>
            <a:ext cx="3418191" cy="2893100"/>
          </a:xfrm>
          <a:prstGeom prst="rect">
            <a:avLst/>
          </a:prstGeom>
          <a:noFill/>
          <a:ln>
            <a:noFill/>
          </a:ln>
        </p:spPr>
        <p:txBody>
          <a:bodyPr wrap="square">
            <a:spAutoFit/>
          </a:bodyPr>
          <a:lstStyle/>
          <a:p>
            <a:pPr marL="0" lvl="1" algn="just">
              <a:buClr>
                <a:srgbClr val="0D67AC"/>
              </a:buClr>
            </a:pPr>
            <a:r>
              <a:rPr lang="es-ES" sz="1600" b="1" dirty="0">
                <a:latin typeface="Arial" panose="020B0604020202020204" pitchFamily="34" charset="0"/>
                <a:cs typeface="Arial" panose="020B0604020202020204" pitchFamily="34" charset="0"/>
              </a:rPr>
              <a:t>Confidencialidad </a:t>
            </a:r>
          </a:p>
          <a:p>
            <a:pPr marL="0" lvl="1" algn="just">
              <a:buClr>
                <a:srgbClr val="0D67AC"/>
              </a:buClr>
            </a:pPr>
            <a:endParaRPr lang="es-ES" sz="1600" b="1" dirty="0">
              <a:latin typeface="Arial" panose="020B0604020202020204" pitchFamily="34" charset="0"/>
              <a:cs typeface="Arial" panose="020B0604020202020204" pitchFamily="34" charset="0"/>
            </a:endParaRPr>
          </a:p>
          <a:p>
            <a:pPr marL="0" lvl="1" algn="just">
              <a:buClr>
                <a:srgbClr val="0D67AC"/>
              </a:buClr>
            </a:pPr>
            <a:endParaRPr lang="es-ES" sz="1600" b="1" dirty="0">
              <a:latin typeface="Arial" panose="020B0604020202020204" pitchFamily="34" charset="0"/>
              <a:cs typeface="Arial" panose="020B0604020202020204" pitchFamily="34" charset="0"/>
            </a:endParaRPr>
          </a:p>
          <a:p>
            <a:pPr marL="0" lvl="1" algn="just">
              <a:buClr>
                <a:srgbClr val="0D67AC"/>
              </a:buClr>
            </a:pPr>
            <a:r>
              <a:rPr lang="es-ES" sz="1600" b="1" dirty="0">
                <a:latin typeface="Arial" panose="020B0604020202020204" pitchFamily="34" charset="0"/>
                <a:cs typeface="Arial" panose="020B0604020202020204" pitchFamily="34" charset="0"/>
              </a:rPr>
              <a:t>Menores costos y tiempo </a:t>
            </a:r>
          </a:p>
          <a:p>
            <a:pPr marL="0" lvl="1" algn="just">
              <a:buClr>
                <a:srgbClr val="0D67AC"/>
              </a:buClr>
            </a:pPr>
            <a:endParaRPr lang="es-ES" b="1" dirty="0">
              <a:latin typeface="Arial" panose="020B0604020202020204" pitchFamily="34" charset="0"/>
              <a:cs typeface="Arial" panose="020B0604020202020204" pitchFamily="34" charset="0"/>
            </a:endParaRPr>
          </a:p>
          <a:p>
            <a:pPr marL="0" lvl="1" algn="just">
              <a:buClr>
                <a:srgbClr val="0D67AC"/>
              </a:buClr>
            </a:pPr>
            <a:endParaRPr lang="es-ES" b="1" dirty="0">
              <a:latin typeface="Arial" panose="020B0604020202020204" pitchFamily="34" charset="0"/>
              <a:cs typeface="Arial" panose="020B0604020202020204" pitchFamily="34" charset="0"/>
            </a:endParaRPr>
          </a:p>
          <a:p>
            <a:pPr marL="0" lvl="1" algn="just">
              <a:buClr>
                <a:srgbClr val="0D67AC"/>
              </a:buClr>
            </a:pPr>
            <a:endParaRPr lang="es-ES" b="1" dirty="0">
              <a:latin typeface="Arial" panose="020B0604020202020204" pitchFamily="34" charset="0"/>
              <a:cs typeface="Arial" panose="020B0604020202020204" pitchFamily="34" charset="0"/>
            </a:endParaRPr>
          </a:p>
          <a:p>
            <a:pPr marL="0" lvl="1" algn="just">
              <a:buClr>
                <a:srgbClr val="0D67AC"/>
              </a:buClr>
            </a:pPr>
            <a:r>
              <a:rPr lang="es-ES" sz="1600" b="1" dirty="0">
                <a:latin typeface="Arial" panose="020B0604020202020204" pitchFamily="34" charset="0"/>
                <a:cs typeface="Arial" panose="020B0604020202020204" pitchFamily="34" charset="0"/>
              </a:rPr>
              <a:t>Participación de partes no signatarias</a:t>
            </a:r>
          </a:p>
          <a:p>
            <a:pPr marL="0" lvl="1">
              <a:buClr>
                <a:srgbClr val="0070C0"/>
              </a:buClr>
            </a:pPr>
            <a:endParaRPr lang="es-ES" sz="1600" b="1" dirty="0">
              <a:latin typeface="Arial" panose="020B0604020202020204" pitchFamily="34" charset="0"/>
              <a:cs typeface="Arial" panose="020B0604020202020204" pitchFamily="34" charset="0"/>
            </a:endParaRPr>
          </a:p>
          <a:p>
            <a:pPr marL="0" lvl="1">
              <a:buClr>
                <a:srgbClr val="0070C0"/>
              </a:buClr>
            </a:pPr>
            <a:endParaRPr lang="es-ES" sz="1600" b="1" dirty="0">
              <a:latin typeface="Arial" panose="020B060402020202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542D450E-EEF6-FD43-AD3E-6E51B699FB67}"/>
              </a:ext>
            </a:extLst>
          </p:cNvPr>
          <p:cNvSpPr/>
          <p:nvPr/>
        </p:nvSpPr>
        <p:spPr>
          <a:xfrm rot="5400000">
            <a:off x="6589222" y="2346174"/>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8" name="Rectángulo 17">
            <a:extLst>
              <a:ext uri="{FF2B5EF4-FFF2-40B4-BE49-F238E27FC236}">
                <a16:creationId xmlns:a16="http://schemas.microsoft.com/office/drawing/2014/main" id="{CCB4CC39-DAB9-2D43-98D4-75BB54B055AF}"/>
              </a:ext>
            </a:extLst>
          </p:cNvPr>
          <p:cNvSpPr/>
          <p:nvPr/>
        </p:nvSpPr>
        <p:spPr>
          <a:xfrm rot="5400000">
            <a:off x="6589222" y="4118222"/>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9" name="Rectángulo 18">
            <a:extLst>
              <a:ext uri="{FF2B5EF4-FFF2-40B4-BE49-F238E27FC236}">
                <a16:creationId xmlns:a16="http://schemas.microsoft.com/office/drawing/2014/main" id="{C12299DF-30C2-2549-8ABD-B0F0C918DBC0}"/>
              </a:ext>
            </a:extLst>
          </p:cNvPr>
          <p:cNvSpPr/>
          <p:nvPr/>
        </p:nvSpPr>
        <p:spPr>
          <a:xfrm rot="5400000">
            <a:off x="1610176" y="4901842"/>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Tree>
    <p:extLst>
      <p:ext uri="{BB962C8B-B14F-4D97-AF65-F5344CB8AC3E}">
        <p14:creationId xmlns:p14="http://schemas.microsoft.com/office/powerpoint/2010/main" val="1057417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5F391CAB-CD53-4015-B6FB-B346A1A44969}"/>
              </a:ext>
            </a:extLst>
          </p:cNvPr>
          <p:cNvSpPr txBox="1"/>
          <p:nvPr/>
        </p:nvSpPr>
        <p:spPr>
          <a:xfrm>
            <a:off x="3046826" y="2005034"/>
            <a:ext cx="6098344" cy="4909036"/>
          </a:xfrm>
          <a:prstGeom prst="rect">
            <a:avLst/>
          </a:prstGeom>
          <a:noFill/>
        </p:spPr>
        <p:txBody>
          <a:bodyPr wrap="square">
            <a:spAutoFit/>
          </a:bodyPr>
          <a:lstStyle/>
          <a:p>
            <a:pPr algn="just">
              <a:buClr>
                <a:srgbClr val="0D67AC"/>
              </a:buClr>
            </a:pPr>
            <a:endParaRPr lang="en-US" sz="1600" dirty="0">
              <a:latin typeface="Arial" panose="020B0604020202020204" pitchFamily="34" charset="0"/>
              <a:cs typeface="Arial" panose="020B0604020202020204" pitchFamily="34" charset="0"/>
            </a:endParaRPr>
          </a:p>
          <a:p>
            <a:pPr algn="just">
              <a:buClr>
                <a:srgbClr val="0D67AC"/>
              </a:buClr>
            </a:pPr>
            <a:endParaRPr lang="es-ES_tradnl" sz="1600" dirty="0">
              <a:latin typeface="Arial" panose="020B0604020202020204" pitchFamily="34" charset="0"/>
              <a:cs typeface="Arial" panose="020B0604020202020204" pitchFamily="34" charset="0"/>
            </a:endParaRPr>
          </a:p>
          <a:p>
            <a:pPr algn="just">
              <a:buClr>
                <a:srgbClr val="0D67AC"/>
              </a:buClr>
            </a:pPr>
            <a:r>
              <a:rPr lang="es-ES_tradnl" sz="1600" b="1" dirty="0">
                <a:latin typeface="Arial" panose="020B0604020202020204" pitchFamily="34" charset="0"/>
                <a:cs typeface="Arial" panose="020B0604020202020204" pitchFamily="34" charset="0"/>
              </a:rPr>
              <a:t>Acuerdo de voluntades</a:t>
            </a:r>
          </a:p>
          <a:p>
            <a:pPr algn="just">
              <a:buClr>
                <a:srgbClr val="0D67AC"/>
              </a:buClr>
            </a:pPr>
            <a:endParaRPr lang="es-ES_tradnl" sz="1600" b="1" dirty="0">
              <a:latin typeface="Arial" panose="020B0604020202020204" pitchFamily="34" charset="0"/>
              <a:cs typeface="Arial" panose="020B0604020202020204" pitchFamily="34" charset="0"/>
            </a:endParaRPr>
          </a:p>
          <a:p>
            <a:pPr indent="-265113" algn="just">
              <a:spcAft>
                <a:spcPts val="600"/>
              </a:spcAft>
              <a:buClr>
                <a:srgbClr val="0D67AC"/>
              </a:buClr>
            </a:pPr>
            <a:r>
              <a:rPr lang="es-MX" sz="1400" b="1" dirty="0">
                <a:solidFill>
                  <a:schemeClr val="bg1">
                    <a:lumMod val="65000"/>
                  </a:schemeClr>
                </a:solidFill>
                <a:latin typeface="Arial" panose="020B0604020202020204" pitchFamily="34" charset="0"/>
                <a:cs typeface="Arial" panose="020B0604020202020204" pitchFamily="34" charset="0"/>
                <a:sym typeface="Wingdings" pitchFamily="2" charset="2"/>
              </a:rPr>
              <a:t>  </a:t>
            </a:r>
            <a:r>
              <a:rPr lang="es-ES_tradnl" sz="1400" dirty="0">
                <a:solidFill>
                  <a:schemeClr val="tx1">
                    <a:lumMod val="75000"/>
                    <a:lumOff val="25000"/>
                  </a:schemeClr>
                </a:solidFill>
                <a:latin typeface="Arial" panose="020B0604020202020204" pitchFamily="34" charset="0"/>
                <a:cs typeface="Arial" panose="020B0604020202020204" pitchFamily="34" charset="0"/>
              </a:rPr>
              <a:t>Formación del convenio: consentimiento de las partes </a:t>
            </a:r>
          </a:p>
          <a:p>
            <a:pPr marL="266700" indent="-531813" algn="just">
              <a:spcAft>
                <a:spcPts val="600"/>
              </a:spcAft>
              <a:buClr>
                <a:srgbClr val="0D67AC"/>
              </a:buClr>
            </a:pPr>
            <a:r>
              <a:rPr lang="es-MX" sz="1400" b="1" dirty="0">
                <a:solidFill>
                  <a:schemeClr val="bg1">
                    <a:lumMod val="65000"/>
                  </a:schemeClr>
                </a:solidFill>
                <a:latin typeface="Arial" panose="020B0604020202020204" pitchFamily="34" charset="0"/>
                <a:cs typeface="Arial" panose="020B0604020202020204" pitchFamily="34" charset="0"/>
                <a:sym typeface="Wingdings" pitchFamily="2" charset="2"/>
              </a:rPr>
              <a:t> </a:t>
            </a:r>
            <a:r>
              <a:rPr lang="es-ES_tradnl" sz="1400" dirty="0">
                <a:solidFill>
                  <a:schemeClr val="tx1">
                    <a:lumMod val="75000"/>
                    <a:lumOff val="25000"/>
                  </a:schemeClr>
                </a:solidFill>
                <a:latin typeface="Arial" panose="020B0604020202020204" pitchFamily="34" charset="0"/>
                <a:cs typeface="Arial" panose="020B0604020202020204" pitchFamily="34" charset="0"/>
              </a:rPr>
              <a:t>Puede pactarse antes o después de que surja una controversia entre las partes</a:t>
            </a:r>
          </a:p>
          <a:p>
            <a:pPr marL="266700" indent="-531813" algn="just">
              <a:spcAft>
                <a:spcPts val="600"/>
              </a:spcAft>
              <a:buClr>
                <a:srgbClr val="0D67AC"/>
              </a:buClr>
            </a:pPr>
            <a:r>
              <a:rPr lang="es-MX" sz="1400" b="1" dirty="0">
                <a:solidFill>
                  <a:schemeClr val="bg1">
                    <a:lumMod val="65000"/>
                  </a:schemeClr>
                </a:solidFill>
                <a:latin typeface="Arial" panose="020B0604020202020204" pitchFamily="34" charset="0"/>
                <a:cs typeface="Arial" panose="020B0604020202020204" pitchFamily="34" charset="0"/>
                <a:sym typeface="Wingdings" pitchFamily="2" charset="2"/>
              </a:rPr>
              <a:t> </a:t>
            </a:r>
            <a:r>
              <a:rPr lang="es-ES_tradnl" sz="1400" dirty="0">
                <a:solidFill>
                  <a:schemeClr val="tx1">
                    <a:lumMod val="75000"/>
                    <a:lumOff val="25000"/>
                  </a:schemeClr>
                </a:solidFill>
                <a:latin typeface="Arial" panose="020B0604020202020204" pitchFamily="34" charset="0"/>
                <a:cs typeface="Arial" panose="020B0604020202020204" pitchFamily="34" charset="0"/>
              </a:rPr>
              <a:t>Puede incluirse dentro del contrato o suscribirse como un acuerdo distinto</a:t>
            </a:r>
          </a:p>
          <a:p>
            <a:pPr algn="just">
              <a:buClr>
                <a:srgbClr val="0D67AC"/>
              </a:buClr>
            </a:pPr>
            <a:endParaRPr lang="es-MX" sz="14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r>
              <a:rPr lang="es-ES_tradnl" sz="1600" b="1" dirty="0">
                <a:latin typeface="Arial" panose="020B0604020202020204" pitchFamily="34" charset="0"/>
                <a:cs typeface="Arial" panose="020B0604020202020204" pitchFamily="34" charset="0"/>
              </a:rPr>
              <a:t>Someter a controversia</a:t>
            </a:r>
            <a:endParaRPr lang="es-ES_tradnl" sz="1400" b="1" dirty="0">
              <a:latin typeface="Arial" panose="020B0604020202020204" pitchFamily="34" charset="0"/>
              <a:cs typeface="Arial" panose="020B0604020202020204" pitchFamily="34" charset="0"/>
            </a:endParaRPr>
          </a:p>
          <a:p>
            <a:pPr algn="just">
              <a:buClr>
                <a:srgbClr val="0D67AC"/>
              </a:buClr>
            </a:pPr>
            <a:r>
              <a:rPr lang="es-MX" sz="1400" dirty="0">
                <a:solidFill>
                  <a:schemeClr val="tx1">
                    <a:lumMod val="75000"/>
                    <a:lumOff val="25000"/>
                  </a:schemeClr>
                </a:solidFill>
                <a:latin typeface="Arial" panose="020B0604020202020204" pitchFamily="34" charset="0"/>
                <a:cs typeface="Arial" panose="020B0604020202020204" pitchFamily="34" charset="0"/>
              </a:rPr>
              <a:t>Materias arbitrables y enmarcadas dentro de su alcance </a:t>
            </a:r>
          </a:p>
          <a:p>
            <a:pPr algn="just">
              <a:buClr>
                <a:srgbClr val="0D67AC"/>
              </a:buClr>
            </a:pPr>
            <a:endParaRPr lang="es-MX" sz="14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MX" sz="14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r>
              <a:rPr lang="es-ES_tradnl" sz="1600" b="1" dirty="0">
                <a:latin typeface="Arial" panose="020B0604020202020204" pitchFamily="34" charset="0"/>
                <a:cs typeface="Arial" panose="020B0604020202020204" pitchFamily="34" charset="0"/>
              </a:rPr>
              <a:t>Relación Jurídica Determinada </a:t>
            </a:r>
            <a:endParaRPr lang="es-MX" sz="1400"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r>
              <a:rPr lang="es-MX" sz="1400" dirty="0">
                <a:solidFill>
                  <a:schemeClr val="tx1">
                    <a:lumMod val="75000"/>
                    <a:lumOff val="25000"/>
                  </a:schemeClr>
                </a:solidFill>
                <a:latin typeface="Arial" panose="020B0604020202020204" pitchFamily="34" charset="0"/>
                <a:cs typeface="Arial" panose="020B0604020202020204" pitchFamily="34" charset="0"/>
              </a:rPr>
              <a:t> Cuyas controversias son susceptibles de someterse a arbitraje</a:t>
            </a:r>
            <a:endParaRPr lang="es-PE" sz="1400" dirty="0">
              <a:solidFill>
                <a:schemeClr val="tx1">
                  <a:lumMod val="75000"/>
                  <a:lumOff val="25000"/>
                </a:schemeClr>
              </a:solidFill>
              <a:latin typeface="Arial" panose="020B0604020202020204" pitchFamily="34" charset="0"/>
              <a:cs typeface="Arial" panose="020B0604020202020204" pitchFamily="34" charset="0"/>
            </a:endParaRPr>
          </a:p>
          <a:p>
            <a:pPr algn="just">
              <a:buClr>
                <a:srgbClr val="0D67AC"/>
              </a:buClr>
            </a:pPr>
            <a:endParaRPr lang="es-PE" sz="1400"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89647B77-4EB5-4262-A15F-CEF8DB005903}"/>
              </a:ext>
            </a:extLst>
          </p:cNvPr>
          <p:cNvSpPr/>
          <p:nvPr/>
        </p:nvSpPr>
        <p:spPr>
          <a:xfrm rot="5400000">
            <a:off x="2570250" y="2613897"/>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11" name="Rectángulo 10">
            <a:extLst>
              <a:ext uri="{FF2B5EF4-FFF2-40B4-BE49-F238E27FC236}">
                <a16:creationId xmlns:a16="http://schemas.microsoft.com/office/drawing/2014/main" id="{1EEF0B12-BA6D-C144-9581-C2671259FA29}"/>
              </a:ext>
            </a:extLst>
          </p:cNvPr>
          <p:cNvSpPr/>
          <p:nvPr/>
        </p:nvSpPr>
        <p:spPr>
          <a:xfrm rot="5400000">
            <a:off x="2592228" y="4596281"/>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2" name="CuadroTexto 11">
            <a:extLst>
              <a:ext uri="{FF2B5EF4-FFF2-40B4-BE49-F238E27FC236}">
                <a16:creationId xmlns:a16="http://schemas.microsoft.com/office/drawing/2014/main" id="{6F476226-A438-304B-ACC8-C70D0C1B07F8}"/>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Convenio Arbitral</a:t>
            </a:r>
          </a:p>
        </p:txBody>
      </p:sp>
      <p:sp>
        <p:nvSpPr>
          <p:cNvPr id="18" name="Rectángulo 17">
            <a:extLst>
              <a:ext uri="{FF2B5EF4-FFF2-40B4-BE49-F238E27FC236}">
                <a16:creationId xmlns:a16="http://schemas.microsoft.com/office/drawing/2014/main" id="{34F4648C-3EE9-2145-B2BD-0A746FCAF437}"/>
              </a:ext>
            </a:extLst>
          </p:cNvPr>
          <p:cNvSpPr/>
          <p:nvPr/>
        </p:nvSpPr>
        <p:spPr>
          <a:xfrm rot="5400000">
            <a:off x="2570249" y="5486945"/>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Tree>
    <p:extLst>
      <p:ext uri="{BB962C8B-B14F-4D97-AF65-F5344CB8AC3E}">
        <p14:creationId xmlns:p14="http://schemas.microsoft.com/office/powerpoint/2010/main" val="1297180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5F391CAB-CD53-4015-B6FB-B346A1A44969}"/>
              </a:ext>
            </a:extLst>
          </p:cNvPr>
          <p:cNvSpPr txBox="1"/>
          <p:nvPr/>
        </p:nvSpPr>
        <p:spPr>
          <a:xfrm>
            <a:off x="3046826" y="2498635"/>
            <a:ext cx="6098344" cy="2554545"/>
          </a:xfrm>
          <a:prstGeom prst="rect">
            <a:avLst/>
          </a:prstGeom>
          <a:noFill/>
        </p:spPr>
        <p:txBody>
          <a:bodyPr wrap="square">
            <a:spAutoFit/>
          </a:bodyPr>
          <a:lstStyle/>
          <a:p>
            <a:pPr algn="just">
              <a:buClr>
                <a:srgbClr val="0D67AC"/>
              </a:buClr>
            </a:pPr>
            <a:r>
              <a:rPr lang="es-ES" sz="1600" dirty="0">
                <a:latin typeface="Arial" panose="020B0604020202020204" pitchFamily="34" charset="0"/>
                <a:cs typeface="Arial" panose="020B0604020202020204" pitchFamily="34" charset="0"/>
              </a:rPr>
              <a:t>Falta de </a:t>
            </a:r>
            <a:r>
              <a:rPr lang="es-ES" sz="1600" b="1" dirty="0">
                <a:latin typeface="Arial" panose="020B0604020202020204" pitchFamily="34" charset="0"/>
                <a:cs typeface="Arial" panose="020B0604020202020204" pitchFamily="34" charset="0"/>
              </a:rPr>
              <a:t>predictibilidad y familiaridad </a:t>
            </a:r>
            <a:r>
              <a:rPr lang="es-ES" sz="1600" dirty="0">
                <a:latin typeface="Arial" panose="020B0604020202020204" pitchFamily="34" charset="0"/>
                <a:cs typeface="Arial" panose="020B0604020202020204" pitchFamily="34" charset="0"/>
              </a:rPr>
              <a:t>con los procedimientos </a:t>
            </a:r>
          </a:p>
          <a:p>
            <a:pPr algn="just">
              <a:buClr>
                <a:srgbClr val="0D67AC"/>
              </a:buClr>
            </a:pPr>
            <a:endParaRPr lang="es-ES" sz="1600" dirty="0">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a:p>
            <a:pPr algn="just">
              <a:buClr>
                <a:srgbClr val="0D67AC"/>
              </a:buClr>
            </a:pPr>
            <a:r>
              <a:rPr lang="es-ES" sz="1600" dirty="0">
                <a:latin typeface="Arial" panose="020B0604020202020204" pitchFamily="34" charset="0"/>
                <a:cs typeface="Arial" panose="020B0604020202020204" pitchFamily="34" charset="0"/>
              </a:rPr>
              <a:t>Falta de facultades </a:t>
            </a:r>
            <a:r>
              <a:rPr lang="es-ES" sz="1600" b="1" dirty="0">
                <a:latin typeface="Arial" panose="020B0604020202020204" pitchFamily="34" charset="0"/>
                <a:cs typeface="Arial" panose="020B0604020202020204" pitchFamily="34" charset="0"/>
              </a:rPr>
              <a:t>coercitivas</a:t>
            </a:r>
            <a:r>
              <a:rPr lang="es-ES" sz="1600" dirty="0">
                <a:latin typeface="Arial" panose="020B0604020202020204" pitchFamily="34" charset="0"/>
                <a:cs typeface="Arial" panose="020B0604020202020204" pitchFamily="34" charset="0"/>
              </a:rPr>
              <a:t> de los árbitro</a:t>
            </a:r>
          </a:p>
          <a:p>
            <a:pPr algn="just">
              <a:buClr>
                <a:srgbClr val="0D67AC"/>
              </a:buClr>
            </a:pPr>
            <a:endParaRPr lang="es-ES" sz="1600" dirty="0">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a:p>
            <a:pPr algn="just">
              <a:buClr>
                <a:srgbClr val="0D67AC"/>
              </a:buClr>
            </a:pPr>
            <a:r>
              <a:rPr lang="es-ES" sz="1600" dirty="0">
                <a:latin typeface="Arial" panose="020B0604020202020204" pitchFamily="34" charset="0"/>
                <a:cs typeface="Arial" panose="020B0604020202020204" pitchFamily="34" charset="0"/>
              </a:rPr>
              <a:t>No es susceptible de </a:t>
            </a:r>
            <a:r>
              <a:rPr lang="es-ES" sz="1600" b="1" dirty="0">
                <a:latin typeface="Arial" panose="020B0604020202020204" pitchFamily="34" charset="0"/>
                <a:cs typeface="Arial" panose="020B0604020202020204" pitchFamily="34" charset="0"/>
              </a:rPr>
              <a:t>apelación</a:t>
            </a:r>
            <a:r>
              <a:rPr lang="es-ES" sz="1600" dirty="0">
                <a:latin typeface="Arial" panose="020B0604020202020204" pitchFamily="34" charset="0"/>
                <a:cs typeface="Arial" panose="020B0604020202020204" pitchFamily="34" charset="0"/>
              </a:rPr>
              <a:t> </a:t>
            </a:r>
          </a:p>
          <a:p>
            <a:pPr algn="just">
              <a:buClr>
                <a:srgbClr val="0D67AC"/>
              </a:buClr>
            </a:pPr>
            <a:endParaRPr lang="es-ES" sz="1600" dirty="0">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a:p>
            <a:pPr algn="just">
              <a:buClr>
                <a:srgbClr val="0D67AC"/>
              </a:buClr>
            </a:pPr>
            <a:r>
              <a:rPr lang="es-ES" sz="1600" dirty="0">
                <a:latin typeface="Arial" panose="020B0604020202020204" pitchFamily="34" charset="0"/>
                <a:cs typeface="Arial" panose="020B0604020202020204" pitchFamily="34" charset="0"/>
              </a:rPr>
              <a:t>Falta de </a:t>
            </a:r>
            <a:r>
              <a:rPr lang="es-ES" sz="1600" b="1" dirty="0">
                <a:latin typeface="Arial" panose="020B0604020202020204" pitchFamily="34" charset="0"/>
                <a:cs typeface="Arial" panose="020B0604020202020204" pitchFamily="34" charset="0"/>
              </a:rPr>
              <a:t>publicidad</a:t>
            </a:r>
            <a:r>
              <a:rPr lang="es-ES" sz="1600" dirty="0">
                <a:latin typeface="Arial" panose="020B0604020202020204" pitchFamily="34" charset="0"/>
                <a:cs typeface="Arial" panose="020B0604020202020204" pitchFamily="34" charset="0"/>
              </a:rPr>
              <a:t> </a:t>
            </a:r>
          </a:p>
        </p:txBody>
      </p:sp>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22" name="CuadroTexto 21">
            <a:extLst>
              <a:ext uri="{FF2B5EF4-FFF2-40B4-BE49-F238E27FC236}">
                <a16:creationId xmlns:a16="http://schemas.microsoft.com/office/drawing/2014/main" id="{3FBA2F3E-B43F-8C47-A9D7-0F74D2B4378B}"/>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Desventajas</a:t>
            </a:r>
          </a:p>
        </p:txBody>
      </p:sp>
      <p:sp>
        <p:nvSpPr>
          <p:cNvPr id="11" name="Rectángulo 10">
            <a:extLst>
              <a:ext uri="{FF2B5EF4-FFF2-40B4-BE49-F238E27FC236}">
                <a16:creationId xmlns:a16="http://schemas.microsoft.com/office/drawing/2014/main" id="{1EEF0B12-BA6D-C144-9581-C2671259FA29}"/>
              </a:ext>
            </a:extLst>
          </p:cNvPr>
          <p:cNvSpPr/>
          <p:nvPr/>
        </p:nvSpPr>
        <p:spPr>
          <a:xfrm rot="5400000">
            <a:off x="2570250" y="3329649"/>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3" name="Rectángulo 12">
            <a:extLst>
              <a:ext uri="{FF2B5EF4-FFF2-40B4-BE49-F238E27FC236}">
                <a16:creationId xmlns:a16="http://schemas.microsoft.com/office/drawing/2014/main" id="{CFBD6B2A-3917-3E4B-BCC6-131F8AA9F5DD}"/>
              </a:ext>
            </a:extLst>
          </p:cNvPr>
          <p:cNvSpPr/>
          <p:nvPr/>
        </p:nvSpPr>
        <p:spPr>
          <a:xfrm rot="5400000">
            <a:off x="2570249" y="4752254"/>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4" name="Rectángulo 13">
            <a:extLst>
              <a:ext uri="{FF2B5EF4-FFF2-40B4-BE49-F238E27FC236}">
                <a16:creationId xmlns:a16="http://schemas.microsoft.com/office/drawing/2014/main" id="{2DD599BA-B1D6-C647-9974-45DC1557178E}"/>
              </a:ext>
            </a:extLst>
          </p:cNvPr>
          <p:cNvSpPr/>
          <p:nvPr/>
        </p:nvSpPr>
        <p:spPr>
          <a:xfrm rot="5400000">
            <a:off x="2570249" y="4062179"/>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5" name="Rectángulo 14">
            <a:extLst>
              <a:ext uri="{FF2B5EF4-FFF2-40B4-BE49-F238E27FC236}">
                <a16:creationId xmlns:a16="http://schemas.microsoft.com/office/drawing/2014/main" id="{4C5A565A-53F1-FC42-BC99-E584B0EB8DEE}"/>
              </a:ext>
            </a:extLst>
          </p:cNvPr>
          <p:cNvSpPr/>
          <p:nvPr/>
        </p:nvSpPr>
        <p:spPr>
          <a:xfrm rot="5400000">
            <a:off x="2570250" y="2613897"/>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Tree>
    <p:extLst>
      <p:ext uri="{BB962C8B-B14F-4D97-AF65-F5344CB8AC3E}">
        <p14:creationId xmlns:p14="http://schemas.microsoft.com/office/powerpoint/2010/main" val="696785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46F2EEE-E7B5-4237-8316-2D3DFA813FCC}"/>
              </a:ext>
            </a:extLst>
          </p:cNvPr>
          <p:cNvPicPr>
            <a:picLocks noChangeAspect="1"/>
          </p:cNvPicPr>
          <p:nvPr/>
        </p:nvPicPr>
        <p:blipFill>
          <a:blip r:embed="rId2"/>
          <a:stretch>
            <a:fillRect/>
          </a:stretch>
        </p:blipFill>
        <p:spPr>
          <a:xfrm>
            <a:off x="3944256" y="2173362"/>
            <a:ext cx="4303488" cy="3464307"/>
          </a:xfrm>
          <a:prstGeom prst="rect">
            <a:avLst/>
          </a:prstGeom>
          <a:ln>
            <a:solidFill>
              <a:schemeClr val="tx1">
                <a:lumMod val="95000"/>
                <a:lumOff val="5000"/>
              </a:schemeClr>
            </a:solidFill>
          </a:ln>
        </p:spPr>
      </p:pic>
      <p:sp>
        <p:nvSpPr>
          <p:cNvPr id="8" name="CuadroTexto 7">
            <a:extLst>
              <a:ext uri="{FF2B5EF4-FFF2-40B4-BE49-F238E27FC236}">
                <a16:creationId xmlns:a16="http://schemas.microsoft.com/office/drawing/2014/main" id="{CB6856CA-C641-4D6C-9E80-CF5CFB9C26DA}"/>
              </a:ext>
            </a:extLst>
          </p:cNvPr>
          <p:cNvSpPr txBox="1"/>
          <p:nvPr/>
        </p:nvSpPr>
        <p:spPr>
          <a:xfrm>
            <a:off x="9016712" y="2343302"/>
            <a:ext cx="2062297" cy="323165"/>
          </a:xfrm>
          <a:prstGeom prst="rect">
            <a:avLst/>
          </a:prstGeom>
          <a:noFill/>
        </p:spPr>
        <p:txBody>
          <a:bodyPr wrap="square" rtlCol="0">
            <a:spAutoFit/>
          </a:bodyPr>
          <a:lstStyle/>
          <a:p>
            <a:r>
              <a:rPr lang="es-MX" sz="1500" dirty="0">
                <a:latin typeface="Arial" panose="020B0604020202020204" pitchFamily="34" charset="0"/>
                <a:cs typeface="Arial" panose="020B0604020202020204" pitchFamily="34" charset="0"/>
              </a:rPr>
              <a:t>Consentimiento </a:t>
            </a:r>
            <a:endParaRPr lang="es-PE" sz="15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CBE454D8-4D9B-4662-BDCF-8C692133AE65}"/>
              </a:ext>
            </a:extLst>
          </p:cNvPr>
          <p:cNvSpPr txBox="1"/>
          <p:nvPr/>
        </p:nvSpPr>
        <p:spPr>
          <a:xfrm>
            <a:off x="1303790" y="2710946"/>
            <a:ext cx="2192126" cy="323165"/>
          </a:xfrm>
          <a:prstGeom prst="rect">
            <a:avLst/>
          </a:prstGeom>
          <a:noFill/>
        </p:spPr>
        <p:txBody>
          <a:bodyPr wrap="square" rtlCol="0">
            <a:spAutoFit/>
          </a:bodyPr>
          <a:lstStyle/>
          <a:p>
            <a:r>
              <a:rPr lang="es-MX" sz="1500" dirty="0">
                <a:latin typeface="Arial" panose="020B0604020202020204" pitchFamily="34" charset="0"/>
                <a:cs typeface="Arial" panose="020B0604020202020204" pitchFamily="34" charset="0"/>
              </a:rPr>
              <a:t>Alcance subjetivo  </a:t>
            </a:r>
            <a:endParaRPr lang="es-PE" sz="1500"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D304FC99-0024-4B51-8B20-8A2AA574BF47}"/>
              </a:ext>
            </a:extLst>
          </p:cNvPr>
          <p:cNvSpPr txBox="1"/>
          <p:nvPr/>
        </p:nvSpPr>
        <p:spPr>
          <a:xfrm>
            <a:off x="9061035" y="4302493"/>
            <a:ext cx="2192126" cy="323165"/>
          </a:xfrm>
          <a:prstGeom prst="rect">
            <a:avLst/>
          </a:prstGeom>
          <a:noFill/>
        </p:spPr>
        <p:txBody>
          <a:bodyPr wrap="square" rtlCol="0">
            <a:spAutoFit/>
          </a:bodyPr>
          <a:lstStyle/>
          <a:p>
            <a:r>
              <a:rPr lang="es-MX" sz="1500" dirty="0">
                <a:latin typeface="Arial" panose="020B0604020202020204" pitchFamily="34" charset="0"/>
                <a:cs typeface="Arial" panose="020B0604020202020204" pitchFamily="34" charset="0"/>
              </a:rPr>
              <a:t>Alcance objetivo  </a:t>
            </a:r>
            <a:endParaRPr lang="es-PE" sz="15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B3812B6D-42D1-40E0-806B-D93E349FC46E}"/>
              </a:ext>
            </a:extLst>
          </p:cNvPr>
          <p:cNvSpPr txBox="1"/>
          <p:nvPr/>
        </p:nvSpPr>
        <p:spPr>
          <a:xfrm>
            <a:off x="1325302" y="5078044"/>
            <a:ext cx="3028784" cy="323165"/>
          </a:xfrm>
          <a:prstGeom prst="rect">
            <a:avLst/>
          </a:prstGeom>
          <a:noFill/>
        </p:spPr>
        <p:txBody>
          <a:bodyPr wrap="square" rtlCol="0">
            <a:spAutoFit/>
          </a:bodyPr>
          <a:lstStyle/>
          <a:p>
            <a:r>
              <a:rPr lang="es-MX" sz="1500" dirty="0">
                <a:latin typeface="Arial" panose="020B0604020202020204" pitchFamily="34" charset="0"/>
                <a:cs typeface="Arial" panose="020B0604020202020204" pitchFamily="34" charset="0"/>
              </a:rPr>
              <a:t>Validez formal</a:t>
            </a:r>
            <a:endParaRPr lang="es-PE" sz="1500" dirty="0">
              <a:latin typeface="Arial" panose="020B0604020202020204" pitchFamily="34" charset="0"/>
              <a:cs typeface="Arial" panose="020B0604020202020204" pitchFamily="34" charset="0"/>
            </a:endParaRPr>
          </a:p>
        </p:txBody>
      </p:sp>
      <p:sp>
        <p:nvSpPr>
          <p:cNvPr id="12" name="Elipse 11">
            <a:extLst>
              <a:ext uri="{FF2B5EF4-FFF2-40B4-BE49-F238E27FC236}">
                <a16:creationId xmlns:a16="http://schemas.microsoft.com/office/drawing/2014/main" id="{D8F64C23-DB5B-42A3-97F4-47EAB928EBEF}"/>
              </a:ext>
            </a:extLst>
          </p:cNvPr>
          <p:cNvSpPr/>
          <p:nvPr/>
        </p:nvSpPr>
        <p:spPr>
          <a:xfrm>
            <a:off x="6877374" y="3248518"/>
            <a:ext cx="750341" cy="28647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cxnSp>
        <p:nvCxnSpPr>
          <p:cNvPr id="13" name="Conector recto de flecha 12">
            <a:extLst>
              <a:ext uri="{FF2B5EF4-FFF2-40B4-BE49-F238E27FC236}">
                <a16:creationId xmlns:a16="http://schemas.microsoft.com/office/drawing/2014/main" id="{9B4141F6-0E31-4FBE-9AEE-907C73ED14C8}"/>
              </a:ext>
            </a:extLst>
          </p:cNvPr>
          <p:cNvCxnSpPr>
            <a:cxnSpLocks/>
          </p:cNvCxnSpPr>
          <p:nvPr/>
        </p:nvCxnSpPr>
        <p:spPr>
          <a:xfrm flipV="1">
            <a:off x="7498081" y="2512579"/>
            <a:ext cx="1472337" cy="74908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Elipse 13">
            <a:extLst>
              <a:ext uri="{FF2B5EF4-FFF2-40B4-BE49-F238E27FC236}">
                <a16:creationId xmlns:a16="http://schemas.microsoft.com/office/drawing/2014/main" id="{4872E59E-7CE7-41CB-8435-5B0BE621518C}"/>
              </a:ext>
            </a:extLst>
          </p:cNvPr>
          <p:cNvSpPr/>
          <p:nvPr/>
        </p:nvSpPr>
        <p:spPr>
          <a:xfrm>
            <a:off x="4676561" y="3477116"/>
            <a:ext cx="644769" cy="24189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5" name="Elipse 14">
            <a:extLst>
              <a:ext uri="{FF2B5EF4-FFF2-40B4-BE49-F238E27FC236}">
                <a16:creationId xmlns:a16="http://schemas.microsoft.com/office/drawing/2014/main" id="{3DDDC67C-FB34-475C-B4BC-5BDF1992226F}"/>
              </a:ext>
            </a:extLst>
          </p:cNvPr>
          <p:cNvSpPr/>
          <p:nvPr/>
        </p:nvSpPr>
        <p:spPr>
          <a:xfrm>
            <a:off x="4075793" y="4846598"/>
            <a:ext cx="681793" cy="28564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cxnSp>
        <p:nvCxnSpPr>
          <p:cNvPr id="16" name="Conector recto de flecha 15">
            <a:extLst>
              <a:ext uri="{FF2B5EF4-FFF2-40B4-BE49-F238E27FC236}">
                <a16:creationId xmlns:a16="http://schemas.microsoft.com/office/drawing/2014/main" id="{D74EC3C6-6BAC-44CE-87C1-809ADC24ED95}"/>
              </a:ext>
            </a:extLst>
          </p:cNvPr>
          <p:cNvCxnSpPr>
            <a:cxnSpLocks/>
          </p:cNvCxnSpPr>
          <p:nvPr/>
        </p:nvCxnSpPr>
        <p:spPr>
          <a:xfrm flipH="1">
            <a:off x="2744944" y="4958627"/>
            <a:ext cx="1330850" cy="27516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B72CBB18-90DB-49A6-A455-5EE18E6ACD42}"/>
              </a:ext>
            </a:extLst>
          </p:cNvPr>
          <p:cNvCxnSpPr>
            <a:cxnSpLocks/>
          </p:cNvCxnSpPr>
          <p:nvPr/>
        </p:nvCxnSpPr>
        <p:spPr>
          <a:xfrm>
            <a:off x="4215940" y="3905515"/>
            <a:ext cx="282526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6B2FB171-A98D-4116-8012-27F0645165D6}"/>
              </a:ext>
            </a:extLst>
          </p:cNvPr>
          <p:cNvCxnSpPr>
            <a:cxnSpLocks/>
          </p:cNvCxnSpPr>
          <p:nvPr/>
        </p:nvCxnSpPr>
        <p:spPr>
          <a:xfrm>
            <a:off x="7416340" y="3694796"/>
            <a:ext cx="64476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6B5C7F09-D4BF-4F90-8368-D750EBBC3117}"/>
              </a:ext>
            </a:extLst>
          </p:cNvPr>
          <p:cNvCxnSpPr>
            <a:cxnSpLocks/>
          </p:cNvCxnSpPr>
          <p:nvPr/>
        </p:nvCxnSpPr>
        <p:spPr>
          <a:xfrm>
            <a:off x="6903017" y="3910288"/>
            <a:ext cx="2146443" cy="51518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A8D70786-1CAC-42D5-9D43-0401848EFC03}"/>
              </a:ext>
            </a:extLst>
          </p:cNvPr>
          <p:cNvCxnSpPr/>
          <p:nvPr/>
        </p:nvCxnSpPr>
        <p:spPr>
          <a:xfrm flipH="1" flipV="1">
            <a:off x="2960289" y="2875545"/>
            <a:ext cx="1739122" cy="69044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A7D130A1-383D-47AD-9031-03029AE81BD8}"/>
              </a:ext>
            </a:extLst>
          </p:cNvPr>
          <p:cNvSpPr txBox="1"/>
          <p:nvPr/>
        </p:nvSpPr>
        <p:spPr>
          <a:xfrm>
            <a:off x="11602864" y="6332931"/>
            <a:ext cx="534947" cy="307777"/>
          </a:xfrm>
          <a:prstGeom prst="rect">
            <a:avLst/>
          </a:prstGeom>
          <a:noFill/>
        </p:spPr>
        <p:txBody>
          <a:bodyPr wrap="square" rtlCol="0">
            <a:spAutoFit/>
          </a:bodyPr>
          <a:lstStyle/>
          <a:p>
            <a:pPr marL="0" indent="0" algn="ctr">
              <a:buNone/>
            </a:pPr>
            <a:r>
              <a:rPr lang="es-MX" sz="1400" dirty="0">
                <a:solidFill>
                  <a:schemeClr val="bg1">
                    <a:lumMod val="65000"/>
                  </a:schemeClr>
                </a:solidFill>
                <a:latin typeface="Futura Hv BT" panose="020B0702020204020204" pitchFamily="34" charset="0"/>
              </a:rPr>
              <a:t>10</a:t>
            </a:r>
          </a:p>
        </p:txBody>
      </p:sp>
      <p:sp>
        <p:nvSpPr>
          <p:cNvPr id="21" name="Rectángulo 20">
            <a:extLst>
              <a:ext uri="{FF2B5EF4-FFF2-40B4-BE49-F238E27FC236}">
                <a16:creationId xmlns:a16="http://schemas.microsoft.com/office/drawing/2014/main" id="{E37A236F-9199-8B4E-8274-43C585C81C73}"/>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CuadroTexto 21">
            <a:extLst>
              <a:ext uri="{FF2B5EF4-FFF2-40B4-BE49-F238E27FC236}">
                <a16:creationId xmlns:a16="http://schemas.microsoft.com/office/drawing/2014/main" id="{7F496318-2387-B649-88B2-7A4A045509EA}"/>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Convenio Arbitral</a:t>
            </a:r>
          </a:p>
        </p:txBody>
      </p:sp>
      <p:pic>
        <p:nvPicPr>
          <p:cNvPr id="23" name="image1.png">
            <a:extLst>
              <a:ext uri="{FF2B5EF4-FFF2-40B4-BE49-F238E27FC236}">
                <a16:creationId xmlns:a16="http://schemas.microsoft.com/office/drawing/2014/main" id="{97CC84C1-F552-204C-BBF4-7FDA782A9177}"/>
              </a:ext>
            </a:extLst>
          </p:cNvPr>
          <p:cNvPicPr/>
          <p:nvPr/>
        </p:nvPicPr>
        <p:blipFill>
          <a:blip r:embed="rId3"/>
          <a:srcRect l="18323" t="22139" r="55822" b="59715"/>
          <a:stretch>
            <a:fillRect/>
          </a:stretch>
        </p:blipFill>
        <p:spPr>
          <a:xfrm>
            <a:off x="78414" y="97862"/>
            <a:ext cx="1542040" cy="597739"/>
          </a:xfrm>
          <a:prstGeom prst="rect">
            <a:avLst/>
          </a:prstGeom>
          <a:ln/>
        </p:spPr>
      </p:pic>
    </p:spTree>
    <p:extLst>
      <p:ext uri="{BB962C8B-B14F-4D97-AF65-F5344CB8AC3E}">
        <p14:creationId xmlns:p14="http://schemas.microsoft.com/office/powerpoint/2010/main" val="1298939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5F391CAB-CD53-4015-B6FB-B346A1A44969}"/>
              </a:ext>
            </a:extLst>
          </p:cNvPr>
          <p:cNvSpPr txBox="1"/>
          <p:nvPr/>
        </p:nvSpPr>
        <p:spPr>
          <a:xfrm>
            <a:off x="3046826" y="2005034"/>
            <a:ext cx="6098344" cy="4708981"/>
          </a:xfrm>
          <a:prstGeom prst="rect">
            <a:avLst/>
          </a:prstGeom>
          <a:noFill/>
        </p:spPr>
        <p:txBody>
          <a:bodyPr wrap="square">
            <a:spAutoFit/>
          </a:bodyPr>
          <a:lstStyle/>
          <a:p>
            <a:pPr algn="just">
              <a:buClr>
                <a:srgbClr val="0D67AC"/>
              </a:buClr>
            </a:pPr>
            <a:endParaRPr lang="es-ES_tradnl" sz="1600" dirty="0">
              <a:latin typeface="Arial" panose="020B0604020202020204" pitchFamily="34" charset="0"/>
              <a:cs typeface="Arial" panose="020B0604020202020204" pitchFamily="34" charset="0"/>
            </a:endParaRPr>
          </a:p>
          <a:p>
            <a:pPr algn="just">
              <a:buClr>
                <a:srgbClr val="0D67AC"/>
              </a:buClr>
            </a:pPr>
            <a:r>
              <a:rPr lang="es-ES_tradnl" sz="1600" b="1" dirty="0">
                <a:latin typeface="Arial" panose="020B0604020202020204" pitchFamily="34" charset="0"/>
                <a:cs typeface="Arial" panose="020B0604020202020204" pitchFamily="34" charset="0"/>
              </a:rPr>
              <a:t>Acuerdo de voluntades</a:t>
            </a:r>
          </a:p>
          <a:p>
            <a:pPr algn="just">
              <a:buClr>
                <a:srgbClr val="0D67AC"/>
              </a:buClr>
            </a:pPr>
            <a:endParaRPr lang="es-ES_tradnl" sz="1600" b="1" dirty="0">
              <a:latin typeface="Arial" panose="020B0604020202020204" pitchFamily="34" charset="0"/>
              <a:cs typeface="Arial" panose="020B0604020202020204" pitchFamily="34" charset="0"/>
            </a:endParaRPr>
          </a:p>
          <a:p>
            <a:pPr marL="311150" indent="-265113" algn="just">
              <a:buClr>
                <a:srgbClr val="0D67AC"/>
              </a:buClr>
            </a:pPr>
            <a:r>
              <a:rPr lang="es-PE" sz="1200" b="1" dirty="0">
                <a:solidFill>
                  <a:schemeClr val="bg1">
                    <a:lumMod val="65000"/>
                  </a:schemeClr>
                </a:solidFill>
                <a:latin typeface="Arial" panose="020B0604020202020204" pitchFamily="34" charset="0"/>
                <a:cs typeface="Arial" panose="020B0604020202020204" pitchFamily="34" charset="0"/>
                <a:sym typeface="Wingdings" pitchFamily="2" charset="2"/>
              </a:rPr>
              <a:t></a:t>
            </a:r>
            <a:r>
              <a:rPr lang="es-PE" sz="1400" b="1" dirty="0">
                <a:solidFill>
                  <a:schemeClr val="bg1">
                    <a:lumMod val="65000"/>
                  </a:schemeClr>
                </a:solidFill>
                <a:latin typeface="Arial" panose="020B0604020202020204" pitchFamily="34" charset="0"/>
                <a:cs typeface="Arial" panose="020B0604020202020204" pitchFamily="34" charset="0"/>
                <a:sym typeface="Wingdings" pitchFamily="2" charset="2"/>
              </a:rPr>
              <a:t> </a:t>
            </a:r>
            <a:r>
              <a:rPr lang="es-MX" sz="1400" dirty="0">
                <a:solidFill>
                  <a:schemeClr val="tx1">
                    <a:lumMod val="75000"/>
                    <a:lumOff val="25000"/>
                  </a:schemeClr>
                </a:solidFill>
                <a:latin typeface="Arial" panose="020B0604020202020204" pitchFamily="34" charset="0"/>
                <a:cs typeface="Arial" panose="020B0604020202020204" pitchFamily="34" charset="0"/>
              </a:rPr>
              <a:t>	</a:t>
            </a:r>
            <a:r>
              <a:rPr lang="es-ES_tradnl" sz="1400" dirty="0">
                <a:solidFill>
                  <a:schemeClr val="tx1">
                    <a:lumMod val="75000"/>
                    <a:lumOff val="25000"/>
                  </a:schemeClr>
                </a:solidFill>
                <a:latin typeface="Arial" panose="020B0604020202020204" pitchFamily="34" charset="0"/>
                <a:cs typeface="Arial" panose="020B0604020202020204" pitchFamily="34" charset="0"/>
              </a:rPr>
              <a:t>Formación del convenio: consentimiento de las partes </a:t>
            </a:r>
          </a:p>
          <a:p>
            <a:pPr marL="311150" indent="-265113" algn="just">
              <a:buClr>
                <a:srgbClr val="0D67AC"/>
              </a:buClr>
            </a:pPr>
            <a:endParaRPr lang="es-ES_tradnl" sz="900" dirty="0">
              <a:solidFill>
                <a:schemeClr val="tx1">
                  <a:lumMod val="75000"/>
                  <a:lumOff val="25000"/>
                </a:schemeClr>
              </a:solidFill>
              <a:latin typeface="Arial" panose="020B0604020202020204" pitchFamily="34" charset="0"/>
              <a:cs typeface="Arial" panose="020B0604020202020204" pitchFamily="34" charset="0"/>
            </a:endParaRPr>
          </a:p>
          <a:p>
            <a:pPr marL="311150" indent="-265113" algn="just">
              <a:buClr>
                <a:srgbClr val="0D67AC"/>
              </a:buClr>
            </a:pPr>
            <a:r>
              <a:rPr lang="es-PE" sz="1200" b="1" dirty="0">
                <a:solidFill>
                  <a:schemeClr val="bg1">
                    <a:lumMod val="65000"/>
                  </a:schemeClr>
                </a:solidFill>
                <a:latin typeface="Arial" panose="020B0604020202020204" pitchFamily="34" charset="0"/>
                <a:cs typeface="Arial" panose="020B0604020202020204" pitchFamily="34" charset="0"/>
                <a:sym typeface="Wingdings" pitchFamily="2" charset="2"/>
              </a:rPr>
              <a:t></a:t>
            </a:r>
            <a:r>
              <a:rPr lang="es-ES_tradnl" sz="1400" dirty="0">
                <a:solidFill>
                  <a:schemeClr val="tx1">
                    <a:lumMod val="75000"/>
                    <a:lumOff val="25000"/>
                  </a:schemeClr>
                </a:solidFill>
                <a:latin typeface="Arial" panose="020B0604020202020204" pitchFamily="34" charset="0"/>
                <a:cs typeface="Arial" panose="020B0604020202020204" pitchFamily="34" charset="0"/>
              </a:rPr>
              <a:t>	Puede pactarse antes o después de que surja una controversia entre las partes</a:t>
            </a:r>
          </a:p>
          <a:p>
            <a:pPr marL="311150" indent="-265113" algn="just">
              <a:buClr>
                <a:srgbClr val="0D67AC"/>
              </a:buClr>
            </a:pPr>
            <a:endParaRPr lang="es-ES_tradnl" sz="900" dirty="0">
              <a:solidFill>
                <a:schemeClr val="tx1">
                  <a:lumMod val="75000"/>
                  <a:lumOff val="25000"/>
                </a:schemeClr>
              </a:solidFill>
              <a:latin typeface="Arial" panose="020B0604020202020204" pitchFamily="34" charset="0"/>
              <a:cs typeface="Arial" panose="020B0604020202020204" pitchFamily="34" charset="0"/>
            </a:endParaRPr>
          </a:p>
          <a:p>
            <a:pPr marL="311150" indent="-265113" algn="just">
              <a:buClr>
                <a:srgbClr val="0D67AC"/>
              </a:buClr>
            </a:pPr>
            <a:r>
              <a:rPr lang="es-PE" sz="1200" b="1" dirty="0">
                <a:solidFill>
                  <a:schemeClr val="bg1">
                    <a:lumMod val="65000"/>
                  </a:schemeClr>
                </a:solidFill>
                <a:latin typeface="Arial" panose="020B0604020202020204" pitchFamily="34" charset="0"/>
                <a:cs typeface="Arial" panose="020B0604020202020204" pitchFamily="34" charset="0"/>
                <a:sym typeface="Wingdings" pitchFamily="2" charset="2"/>
              </a:rPr>
              <a:t> </a:t>
            </a:r>
            <a:r>
              <a:rPr lang="es-ES_tradnl" sz="1400" dirty="0">
                <a:solidFill>
                  <a:schemeClr val="tx1">
                    <a:lumMod val="75000"/>
                    <a:lumOff val="25000"/>
                  </a:schemeClr>
                </a:solidFill>
                <a:latin typeface="Arial" panose="020B0604020202020204" pitchFamily="34" charset="0"/>
                <a:cs typeface="Arial" panose="020B0604020202020204" pitchFamily="34" charset="0"/>
              </a:rPr>
              <a:t>	Puede incluirse dentro del contrato o suscribirse como un acuerdo distinto</a:t>
            </a:r>
          </a:p>
          <a:p>
            <a:pPr algn="just">
              <a:buClr>
                <a:srgbClr val="0D67AC"/>
              </a:buClr>
            </a:pPr>
            <a:endParaRPr lang="es-MX" sz="14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r>
              <a:rPr lang="es-ES_tradnl" sz="1600" b="1" dirty="0">
                <a:latin typeface="Arial" panose="020B0604020202020204" pitchFamily="34" charset="0"/>
                <a:cs typeface="Arial" panose="020B0604020202020204" pitchFamily="34" charset="0"/>
              </a:rPr>
              <a:t>Someter a controversia</a:t>
            </a:r>
            <a:endParaRPr lang="es-ES_tradnl" sz="1400" b="1" dirty="0">
              <a:latin typeface="Arial" panose="020B0604020202020204" pitchFamily="34" charset="0"/>
              <a:cs typeface="Arial" panose="020B0604020202020204" pitchFamily="34" charset="0"/>
            </a:endParaRPr>
          </a:p>
          <a:p>
            <a:pPr algn="just">
              <a:buClr>
                <a:srgbClr val="0D67AC"/>
              </a:buClr>
            </a:pPr>
            <a:r>
              <a:rPr lang="es-MX" sz="1400" dirty="0">
                <a:solidFill>
                  <a:schemeClr val="tx1">
                    <a:lumMod val="75000"/>
                    <a:lumOff val="25000"/>
                  </a:schemeClr>
                </a:solidFill>
                <a:latin typeface="Arial" panose="020B0604020202020204" pitchFamily="34" charset="0"/>
                <a:cs typeface="Arial" panose="020B0604020202020204" pitchFamily="34" charset="0"/>
              </a:rPr>
              <a:t>Materias arbitrables y enmarcadas dentro de su alcance </a:t>
            </a:r>
          </a:p>
          <a:p>
            <a:pPr algn="just">
              <a:buClr>
                <a:srgbClr val="0D67AC"/>
              </a:buClr>
            </a:pPr>
            <a:endParaRPr lang="es-MX" sz="14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MX" sz="14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r>
              <a:rPr lang="es-ES_tradnl" sz="1600" b="1" dirty="0">
                <a:latin typeface="Arial" panose="020B0604020202020204" pitchFamily="34" charset="0"/>
                <a:cs typeface="Arial" panose="020B0604020202020204" pitchFamily="34" charset="0"/>
              </a:rPr>
              <a:t>Relación Jurídica Determinada </a:t>
            </a:r>
            <a:endParaRPr lang="es-MX" sz="1400"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r>
              <a:rPr lang="es-MX" sz="1400" dirty="0">
                <a:solidFill>
                  <a:schemeClr val="tx1">
                    <a:lumMod val="75000"/>
                    <a:lumOff val="25000"/>
                  </a:schemeClr>
                </a:solidFill>
                <a:latin typeface="Arial" panose="020B0604020202020204" pitchFamily="34" charset="0"/>
                <a:cs typeface="Arial" panose="020B0604020202020204" pitchFamily="34" charset="0"/>
              </a:rPr>
              <a:t> Cuyas controversias son susceptibles de someterse a arbitraje</a:t>
            </a:r>
            <a:endParaRPr lang="es-PE" sz="1400" dirty="0">
              <a:solidFill>
                <a:schemeClr val="tx1">
                  <a:lumMod val="75000"/>
                  <a:lumOff val="25000"/>
                </a:schemeClr>
              </a:solidFill>
              <a:latin typeface="Arial" panose="020B0604020202020204" pitchFamily="34" charset="0"/>
              <a:cs typeface="Arial" panose="020B0604020202020204" pitchFamily="34" charset="0"/>
            </a:endParaRPr>
          </a:p>
          <a:p>
            <a:pPr algn="just">
              <a:buClr>
                <a:srgbClr val="0D67AC"/>
              </a:buClr>
            </a:pPr>
            <a:endParaRPr lang="es-PE" sz="1400"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89647B77-4EB5-4262-A15F-CEF8DB005903}"/>
              </a:ext>
            </a:extLst>
          </p:cNvPr>
          <p:cNvSpPr/>
          <p:nvPr/>
        </p:nvSpPr>
        <p:spPr>
          <a:xfrm rot="5400000">
            <a:off x="2570249" y="2342467"/>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11" name="Rectángulo 10">
            <a:extLst>
              <a:ext uri="{FF2B5EF4-FFF2-40B4-BE49-F238E27FC236}">
                <a16:creationId xmlns:a16="http://schemas.microsoft.com/office/drawing/2014/main" id="{1EEF0B12-BA6D-C144-9581-C2671259FA29}"/>
              </a:ext>
            </a:extLst>
          </p:cNvPr>
          <p:cNvSpPr/>
          <p:nvPr/>
        </p:nvSpPr>
        <p:spPr>
          <a:xfrm rot="5400000">
            <a:off x="2570249" y="4360843"/>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2" name="CuadroTexto 11">
            <a:extLst>
              <a:ext uri="{FF2B5EF4-FFF2-40B4-BE49-F238E27FC236}">
                <a16:creationId xmlns:a16="http://schemas.microsoft.com/office/drawing/2014/main" id="{6F476226-A438-304B-ACC8-C70D0C1B07F8}"/>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Convenio Arbitral</a:t>
            </a:r>
          </a:p>
        </p:txBody>
      </p:sp>
      <p:sp>
        <p:nvSpPr>
          <p:cNvPr id="18" name="Rectángulo 17">
            <a:extLst>
              <a:ext uri="{FF2B5EF4-FFF2-40B4-BE49-F238E27FC236}">
                <a16:creationId xmlns:a16="http://schemas.microsoft.com/office/drawing/2014/main" id="{34F4648C-3EE9-2145-B2BD-0A746FCAF437}"/>
              </a:ext>
            </a:extLst>
          </p:cNvPr>
          <p:cNvSpPr/>
          <p:nvPr/>
        </p:nvSpPr>
        <p:spPr>
          <a:xfrm rot="5400000">
            <a:off x="2592228" y="5241307"/>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Tree>
    <p:extLst>
      <p:ext uri="{BB962C8B-B14F-4D97-AF65-F5344CB8AC3E}">
        <p14:creationId xmlns:p14="http://schemas.microsoft.com/office/powerpoint/2010/main" val="690539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12" name="CuadroTexto 11">
            <a:extLst>
              <a:ext uri="{FF2B5EF4-FFF2-40B4-BE49-F238E27FC236}">
                <a16:creationId xmlns:a16="http://schemas.microsoft.com/office/drawing/2014/main" id="{6F476226-A438-304B-ACC8-C70D0C1B07F8}"/>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Convenio Arbitral</a:t>
            </a:r>
          </a:p>
        </p:txBody>
      </p:sp>
      <p:sp>
        <p:nvSpPr>
          <p:cNvPr id="15" name="Rectángulo 14">
            <a:extLst>
              <a:ext uri="{FF2B5EF4-FFF2-40B4-BE49-F238E27FC236}">
                <a16:creationId xmlns:a16="http://schemas.microsoft.com/office/drawing/2014/main" id="{289DC53E-798E-C743-BD7F-7F9346A21E82}"/>
              </a:ext>
            </a:extLst>
          </p:cNvPr>
          <p:cNvSpPr/>
          <p:nvPr/>
        </p:nvSpPr>
        <p:spPr>
          <a:xfrm>
            <a:off x="3111629" y="2890679"/>
            <a:ext cx="6032372" cy="1384995"/>
          </a:xfrm>
          <a:prstGeom prst="rect">
            <a:avLst/>
          </a:prstGeom>
          <a:noFill/>
          <a:ln w="6350">
            <a:noFill/>
          </a:ln>
        </p:spPr>
        <p:txBody>
          <a:bodyPr wrap="square">
            <a:spAutoFit/>
          </a:bodyPr>
          <a:lstStyle/>
          <a:p>
            <a:pPr marL="84138" lvl="3" algn="just"/>
            <a:r>
              <a:rPr lang="en-US" sz="1400" dirty="0">
                <a:solidFill>
                  <a:schemeClr val="tx1">
                    <a:lumMod val="85000"/>
                    <a:lumOff val="15000"/>
                  </a:schemeClr>
                </a:solidFill>
                <a:latin typeface="Arial" panose="020B0604020202020204" pitchFamily="34" charset="0"/>
                <a:cs typeface="Arial" panose="020B0604020202020204" pitchFamily="34" charset="0"/>
              </a:rPr>
              <a:t>“There are two basic types of arbitration agreement: the arbitration clause and the submission agreement. An arbitration clause looks to the future, whereas a submission agreement looks to the past. The first, which is most common, is usually contained in the principal agreement between the parties and is an agreement to submit future disputes to arbitration. The second is an agreement to submit existing disputes to arbitration”*</a:t>
            </a:r>
            <a:endParaRPr lang="en-US" sz="14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994134DC-104B-FA46-9241-2A35F2501EE4}"/>
              </a:ext>
            </a:extLst>
          </p:cNvPr>
          <p:cNvSpPr/>
          <p:nvPr/>
        </p:nvSpPr>
        <p:spPr>
          <a:xfrm>
            <a:off x="2814575" y="2749800"/>
            <a:ext cx="6562846" cy="1666755"/>
          </a:xfrm>
          <a:prstGeom prst="rect">
            <a:avLst/>
          </a:prstGeom>
          <a:no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13" name="CuadroTexto 12">
            <a:extLst>
              <a:ext uri="{FF2B5EF4-FFF2-40B4-BE49-F238E27FC236}">
                <a16:creationId xmlns:a16="http://schemas.microsoft.com/office/drawing/2014/main" id="{569B8D80-5F9D-7745-AD6C-E52EF1CDFC82}"/>
              </a:ext>
            </a:extLst>
          </p:cNvPr>
          <p:cNvSpPr txBox="1"/>
          <p:nvPr/>
        </p:nvSpPr>
        <p:spPr>
          <a:xfrm>
            <a:off x="1720020" y="6440653"/>
            <a:ext cx="8108354" cy="246221"/>
          </a:xfrm>
          <a:prstGeom prst="rect">
            <a:avLst/>
          </a:prstGeom>
          <a:noFill/>
        </p:spPr>
        <p:txBody>
          <a:bodyPr wrap="square" rtlCol="0">
            <a:spAutoFit/>
          </a:bodyPr>
          <a:lstStyle/>
          <a:p>
            <a:pPr algn="ctr"/>
            <a:r>
              <a:rPr lang="es-PE" sz="1000" dirty="0">
                <a:latin typeface="Arial" panose="020B0604020202020204" pitchFamily="34" charset="0"/>
                <a:cs typeface="Arial" panose="020B0604020202020204" pitchFamily="34" charset="0"/>
              </a:rPr>
              <a:t>(*) Nigel Blackaby , Constantine Partasides , et al., </a:t>
            </a:r>
            <a:r>
              <a:rPr lang="es-PE" sz="1000" i="1" dirty="0">
                <a:latin typeface="Arial" panose="020B0604020202020204" pitchFamily="34" charset="0"/>
                <a:cs typeface="Arial" panose="020B0604020202020204" pitchFamily="34" charset="0"/>
              </a:rPr>
              <a:t>Redfern and Hunter on International Arbitration </a:t>
            </a:r>
            <a:r>
              <a:rPr lang="es-PE" sz="1000" dirty="0">
                <a:latin typeface="Arial" panose="020B0604020202020204" pitchFamily="34" charset="0"/>
                <a:cs typeface="Arial" panose="020B0604020202020204" pitchFamily="34" charset="0"/>
              </a:rPr>
              <a:t>(Oxford, 2015), 72.</a:t>
            </a:r>
            <a:endParaRPr lang="pt-B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459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461DA69-A39E-C44C-BCFE-2BC3503D93D0}"/>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1.png">
            <a:extLst>
              <a:ext uri="{FF2B5EF4-FFF2-40B4-BE49-F238E27FC236}">
                <a16:creationId xmlns:a16="http://schemas.microsoft.com/office/drawing/2014/main" id="{22D2743F-1403-1846-BC4C-40CE310800A8}"/>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5" name="CuadroTexto 4">
            <a:extLst>
              <a:ext uri="{FF2B5EF4-FFF2-40B4-BE49-F238E27FC236}">
                <a16:creationId xmlns:a16="http://schemas.microsoft.com/office/drawing/2014/main" id="{B6AF4ACF-59FB-E64B-85CA-C6C79B38EADC}"/>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Convenio Arbitral</a:t>
            </a:r>
          </a:p>
        </p:txBody>
      </p:sp>
      <p:sp>
        <p:nvSpPr>
          <p:cNvPr id="2" name="Rectángulo 1">
            <a:extLst>
              <a:ext uri="{FF2B5EF4-FFF2-40B4-BE49-F238E27FC236}">
                <a16:creationId xmlns:a16="http://schemas.microsoft.com/office/drawing/2014/main" id="{AF1B0973-DA97-C940-9601-55949403B31F}"/>
              </a:ext>
            </a:extLst>
          </p:cNvPr>
          <p:cNvSpPr/>
          <p:nvPr/>
        </p:nvSpPr>
        <p:spPr>
          <a:xfrm>
            <a:off x="6329423" y="2621680"/>
            <a:ext cx="4490978" cy="1815882"/>
          </a:xfrm>
          <a:prstGeom prst="rect">
            <a:avLst/>
          </a:prstGeom>
          <a:ln>
            <a:noFill/>
          </a:ln>
        </p:spPr>
        <p:txBody>
          <a:bodyPr wrap="square">
            <a:spAutoFit/>
          </a:bodyPr>
          <a:lstStyle/>
          <a:p>
            <a:pPr algn="ctr"/>
            <a:r>
              <a:rPr lang="es-PE" sz="1400" b="1" dirty="0">
                <a:solidFill>
                  <a:srgbClr val="002060"/>
                </a:solidFill>
                <a:latin typeface="Arial" panose="020B0604020202020204" pitchFamily="34" charset="0"/>
                <a:cs typeface="Arial" panose="020B0604020202020204" pitchFamily="34" charset="0"/>
              </a:rPr>
              <a:t>Cláusula modelo de arbitraje de la CCI </a:t>
            </a:r>
          </a:p>
          <a:p>
            <a:pPr algn="just"/>
            <a:endParaRPr lang="es-PE" sz="1400" dirty="0">
              <a:latin typeface="Arial" panose="020B0604020202020204" pitchFamily="34" charset="0"/>
              <a:cs typeface="Arial" panose="020B0604020202020204" pitchFamily="34" charset="0"/>
            </a:endParaRPr>
          </a:p>
          <a:p>
            <a:pPr algn="just"/>
            <a:r>
              <a:rPr lang="es-PE" sz="1400" dirty="0">
                <a:latin typeface="Arial" panose="020B0604020202020204" pitchFamily="34" charset="0"/>
                <a:cs typeface="Arial" panose="020B0604020202020204" pitchFamily="34" charset="0"/>
              </a:rPr>
              <a:t>Todas las controversias que deriven del presente contrato o que guarden relación con éste serán resueltas definitivamente de acuerdo con el Reglamento de Arbitraje de la Cámara de Comercio Internacional por uno o más árbitros nombrados conforme a este Reglamento.</a:t>
            </a:r>
          </a:p>
        </p:txBody>
      </p:sp>
      <p:sp>
        <p:nvSpPr>
          <p:cNvPr id="3" name="Rectángulo 2">
            <a:extLst>
              <a:ext uri="{FF2B5EF4-FFF2-40B4-BE49-F238E27FC236}">
                <a16:creationId xmlns:a16="http://schemas.microsoft.com/office/drawing/2014/main" id="{56025CF2-D100-4443-A7A9-BAB2E3ABBC8F}"/>
              </a:ext>
            </a:extLst>
          </p:cNvPr>
          <p:cNvSpPr/>
          <p:nvPr/>
        </p:nvSpPr>
        <p:spPr>
          <a:xfrm>
            <a:off x="1371599" y="2621680"/>
            <a:ext cx="4490978" cy="2246769"/>
          </a:xfrm>
          <a:prstGeom prst="rect">
            <a:avLst/>
          </a:prstGeom>
          <a:ln>
            <a:solidFill>
              <a:schemeClr val="bg1"/>
            </a:solidFill>
          </a:ln>
        </p:spPr>
        <p:txBody>
          <a:bodyPr wrap="square">
            <a:spAutoFit/>
          </a:bodyPr>
          <a:lstStyle/>
          <a:p>
            <a:pPr algn="ctr"/>
            <a:r>
              <a:rPr lang="es-PE" sz="1400" b="1" dirty="0">
                <a:solidFill>
                  <a:srgbClr val="002060"/>
                </a:solidFill>
                <a:latin typeface="Arial" panose="020B0604020202020204" pitchFamily="34" charset="0"/>
                <a:cs typeface="Arial" panose="020B0604020202020204" pitchFamily="34" charset="0"/>
              </a:rPr>
              <a:t>Cláusula Arbitral Modelo CCL</a:t>
            </a:r>
          </a:p>
          <a:p>
            <a:pPr algn="ctr"/>
            <a:endParaRPr lang="es-PE" sz="1400" b="1" dirty="0">
              <a:solidFill>
                <a:schemeClr val="bg2">
                  <a:lumMod val="50000"/>
                </a:schemeClr>
              </a:solidFill>
              <a:latin typeface="Arial" panose="020B0604020202020204" pitchFamily="34" charset="0"/>
              <a:cs typeface="Arial" panose="020B0604020202020204" pitchFamily="34" charset="0"/>
            </a:endParaRPr>
          </a:p>
          <a:p>
            <a:pPr algn="just"/>
            <a:r>
              <a:rPr lang="es-PE" sz="1400" dirty="0">
                <a:latin typeface="Arial" panose="020B0604020202020204" pitchFamily="34" charset="0"/>
                <a:cs typeface="Arial" panose="020B0604020202020204" pitchFamily="34" charset="0"/>
              </a:rPr>
              <a:t>“Todas las controversias derivadas o relacionadas con este contrato o convenio serán resueltas de forma definitiva mediante arbitraje de acuerdo con el Reglamento de Arbitraje del Centro Nacional e Internacional de Arbitraje de la Cámara de Comercio de Lima, a cuyas normas, administración y decisión se someten las partes en forma incondicional, declarando conocerlas y aceptarlas en su integridad”.</a:t>
            </a:r>
          </a:p>
        </p:txBody>
      </p:sp>
      <p:sp>
        <p:nvSpPr>
          <p:cNvPr id="9" name="Rectángulo 8">
            <a:extLst>
              <a:ext uri="{FF2B5EF4-FFF2-40B4-BE49-F238E27FC236}">
                <a16:creationId xmlns:a16="http://schemas.microsoft.com/office/drawing/2014/main" id="{D7CD4134-940C-0040-837C-5A68D368214A}"/>
              </a:ext>
            </a:extLst>
          </p:cNvPr>
          <p:cNvSpPr/>
          <p:nvPr/>
        </p:nvSpPr>
        <p:spPr>
          <a:xfrm>
            <a:off x="1208590" y="2460274"/>
            <a:ext cx="4816996" cy="2569580"/>
          </a:xfrm>
          <a:prstGeom prst="rect">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9">
            <a:extLst>
              <a:ext uri="{FF2B5EF4-FFF2-40B4-BE49-F238E27FC236}">
                <a16:creationId xmlns:a16="http://schemas.microsoft.com/office/drawing/2014/main" id="{B20A1425-97A2-2B4E-9605-239EBFBEEB70}"/>
              </a:ext>
            </a:extLst>
          </p:cNvPr>
          <p:cNvSpPr/>
          <p:nvPr/>
        </p:nvSpPr>
        <p:spPr>
          <a:xfrm>
            <a:off x="6188595" y="2460274"/>
            <a:ext cx="4816996" cy="2569580"/>
          </a:xfrm>
          <a:prstGeom prst="rect">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288996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4">
            <a:extLst>
              <a:ext uri="{FF2B5EF4-FFF2-40B4-BE49-F238E27FC236}">
                <a16:creationId xmlns:a16="http://schemas.microsoft.com/office/drawing/2014/main" id="{80C0338E-1BC2-4C57-882D-934155F67175}"/>
              </a:ext>
            </a:extLst>
          </p:cNvPr>
          <p:cNvSpPr/>
          <p:nvPr/>
        </p:nvSpPr>
        <p:spPr>
          <a:xfrm flipV="1">
            <a:off x="159831" y="4299998"/>
            <a:ext cx="11091063" cy="45719"/>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latin typeface="Futura"/>
            </a:endParaRPr>
          </a:p>
        </p:txBody>
      </p:sp>
      <p:cxnSp>
        <p:nvCxnSpPr>
          <p:cNvPr id="66" name="Straight Connector 40">
            <a:extLst>
              <a:ext uri="{FF2B5EF4-FFF2-40B4-BE49-F238E27FC236}">
                <a16:creationId xmlns:a16="http://schemas.microsoft.com/office/drawing/2014/main" id="{7F7821FA-4C5D-4335-B215-04DA6A9BA460}"/>
              </a:ext>
            </a:extLst>
          </p:cNvPr>
          <p:cNvCxnSpPr/>
          <p:nvPr/>
        </p:nvCxnSpPr>
        <p:spPr>
          <a:xfrm flipV="1">
            <a:off x="7242483" y="4315575"/>
            <a:ext cx="0" cy="15728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6" name="Grupo 105">
            <a:extLst>
              <a:ext uri="{FF2B5EF4-FFF2-40B4-BE49-F238E27FC236}">
                <a16:creationId xmlns:a16="http://schemas.microsoft.com/office/drawing/2014/main" id="{F8037EBA-8CD6-46C8-A7A3-EF8D506BBCBE}"/>
              </a:ext>
            </a:extLst>
          </p:cNvPr>
          <p:cNvGrpSpPr/>
          <p:nvPr/>
        </p:nvGrpSpPr>
        <p:grpSpPr>
          <a:xfrm>
            <a:off x="1" y="1936499"/>
            <a:ext cx="12224493" cy="4481497"/>
            <a:chOff x="153964" y="1950566"/>
            <a:chExt cx="12224493" cy="4481497"/>
          </a:xfrm>
        </p:grpSpPr>
        <p:cxnSp>
          <p:nvCxnSpPr>
            <p:cNvPr id="94" name="Straight Connector 40">
              <a:extLst>
                <a:ext uri="{FF2B5EF4-FFF2-40B4-BE49-F238E27FC236}">
                  <a16:creationId xmlns:a16="http://schemas.microsoft.com/office/drawing/2014/main" id="{2327E89C-8C41-4C36-902F-F78074350755}"/>
                </a:ext>
              </a:extLst>
            </p:cNvPr>
            <p:cNvCxnSpPr/>
            <p:nvPr/>
          </p:nvCxnSpPr>
          <p:spPr>
            <a:xfrm flipV="1">
              <a:off x="10719186" y="2680644"/>
              <a:ext cx="0" cy="15728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8" name="Rectángulo 97">
              <a:extLst>
                <a:ext uri="{FF2B5EF4-FFF2-40B4-BE49-F238E27FC236}">
                  <a16:creationId xmlns:a16="http://schemas.microsoft.com/office/drawing/2014/main" id="{26B46E7B-3866-45C5-BA60-ECC39481F322}"/>
                </a:ext>
              </a:extLst>
            </p:cNvPr>
            <p:cNvSpPr/>
            <p:nvPr/>
          </p:nvSpPr>
          <p:spPr>
            <a:xfrm>
              <a:off x="10597498" y="1957478"/>
              <a:ext cx="1166448" cy="9611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dirty="0"/>
            </a:p>
          </p:txBody>
        </p:sp>
        <p:cxnSp>
          <p:nvCxnSpPr>
            <p:cNvPr id="58" name="Straight Connector 40">
              <a:extLst>
                <a:ext uri="{FF2B5EF4-FFF2-40B4-BE49-F238E27FC236}">
                  <a16:creationId xmlns:a16="http://schemas.microsoft.com/office/drawing/2014/main" id="{CE47DB8E-58AD-46D7-9760-ED997C86C47D}"/>
                </a:ext>
              </a:extLst>
            </p:cNvPr>
            <p:cNvCxnSpPr/>
            <p:nvPr/>
          </p:nvCxnSpPr>
          <p:spPr>
            <a:xfrm flipV="1">
              <a:off x="5565070" y="4312493"/>
              <a:ext cx="0" cy="15728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0" name="Rectángulo 59">
              <a:extLst>
                <a:ext uri="{FF2B5EF4-FFF2-40B4-BE49-F238E27FC236}">
                  <a16:creationId xmlns:a16="http://schemas.microsoft.com/office/drawing/2014/main" id="{57BEB5CE-3035-4ABE-B90E-CB3675229D88}"/>
                </a:ext>
              </a:extLst>
            </p:cNvPr>
            <p:cNvSpPr/>
            <p:nvPr/>
          </p:nvSpPr>
          <p:spPr>
            <a:xfrm>
              <a:off x="5387681" y="5481281"/>
              <a:ext cx="1256118" cy="7568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cxnSp>
          <p:nvCxnSpPr>
            <p:cNvPr id="53" name="Straight Connector 40">
              <a:extLst>
                <a:ext uri="{FF2B5EF4-FFF2-40B4-BE49-F238E27FC236}">
                  <a16:creationId xmlns:a16="http://schemas.microsoft.com/office/drawing/2014/main" id="{A9E05D80-2612-4CED-BFDB-0F47CEB9772D}"/>
                </a:ext>
              </a:extLst>
            </p:cNvPr>
            <p:cNvCxnSpPr/>
            <p:nvPr/>
          </p:nvCxnSpPr>
          <p:spPr>
            <a:xfrm flipV="1">
              <a:off x="4926806" y="2690313"/>
              <a:ext cx="0" cy="15728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4" name="Rectángulo 53">
              <a:extLst>
                <a:ext uri="{FF2B5EF4-FFF2-40B4-BE49-F238E27FC236}">
                  <a16:creationId xmlns:a16="http://schemas.microsoft.com/office/drawing/2014/main" id="{D116A804-5CA7-4B09-83FF-48428FC57037}"/>
                </a:ext>
              </a:extLst>
            </p:cNvPr>
            <p:cNvSpPr/>
            <p:nvPr/>
          </p:nvSpPr>
          <p:spPr>
            <a:xfrm>
              <a:off x="4803827" y="2257762"/>
              <a:ext cx="1643424" cy="569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cxnSp>
          <p:nvCxnSpPr>
            <p:cNvPr id="34" name="Straight Connector 40">
              <a:extLst>
                <a:ext uri="{FF2B5EF4-FFF2-40B4-BE49-F238E27FC236}">
                  <a16:creationId xmlns:a16="http://schemas.microsoft.com/office/drawing/2014/main" id="{9930F71B-99E6-406C-B1B8-3027973F9D1D}"/>
                </a:ext>
              </a:extLst>
            </p:cNvPr>
            <p:cNvCxnSpPr/>
            <p:nvPr/>
          </p:nvCxnSpPr>
          <p:spPr>
            <a:xfrm flipV="1">
              <a:off x="3138160" y="2690313"/>
              <a:ext cx="0" cy="15728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Rectángulo 44">
              <a:extLst>
                <a:ext uri="{FF2B5EF4-FFF2-40B4-BE49-F238E27FC236}">
                  <a16:creationId xmlns:a16="http://schemas.microsoft.com/office/drawing/2014/main" id="{C3B8261C-733E-424B-B9F0-F1A23B3D3F56}"/>
                </a:ext>
              </a:extLst>
            </p:cNvPr>
            <p:cNvSpPr/>
            <p:nvPr/>
          </p:nvSpPr>
          <p:spPr>
            <a:xfrm>
              <a:off x="3015181" y="2568383"/>
              <a:ext cx="1627157" cy="2592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43" name="Rectángulo 42">
              <a:extLst>
                <a:ext uri="{FF2B5EF4-FFF2-40B4-BE49-F238E27FC236}">
                  <a16:creationId xmlns:a16="http://schemas.microsoft.com/office/drawing/2014/main" id="{5FE3FDC7-5B31-4058-8E7B-37ACBE68DC0B}"/>
                </a:ext>
              </a:extLst>
            </p:cNvPr>
            <p:cNvSpPr/>
            <p:nvPr/>
          </p:nvSpPr>
          <p:spPr>
            <a:xfrm>
              <a:off x="3015181" y="1950566"/>
              <a:ext cx="1627157" cy="569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cxnSp>
          <p:nvCxnSpPr>
            <p:cNvPr id="23" name="Straight Connector 40">
              <a:extLst>
                <a:ext uri="{FF2B5EF4-FFF2-40B4-BE49-F238E27FC236}">
                  <a16:creationId xmlns:a16="http://schemas.microsoft.com/office/drawing/2014/main" id="{DF6FB3F9-4AB3-48CF-BD9A-B5E1C2EA82DA}"/>
                </a:ext>
              </a:extLst>
            </p:cNvPr>
            <p:cNvCxnSpPr/>
            <p:nvPr/>
          </p:nvCxnSpPr>
          <p:spPr>
            <a:xfrm flipV="1">
              <a:off x="892132" y="4322103"/>
              <a:ext cx="0" cy="15728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40">
              <a:extLst>
                <a:ext uri="{FF2B5EF4-FFF2-40B4-BE49-F238E27FC236}">
                  <a16:creationId xmlns:a16="http://schemas.microsoft.com/office/drawing/2014/main" id="{3EF4F127-483F-454A-80B9-0F6A8A510711}"/>
                </a:ext>
              </a:extLst>
            </p:cNvPr>
            <p:cNvCxnSpPr/>
            <p:nvPr/>
          </p:nvCxnSpPr>
          <p:spPr>
            <a:xfrm flipV="1">
              <a:off x="377483" y="2691906"/>
              <a:ext cx="0" cy="15728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ángulo 14">
              <a:extLst>
                <a:ext uri="{FF2B5EF4-FFF2-40B4-BE49-F238E27FC236}">
                  <a16:creationId xmlns:a16="http://schemas.microsoft.com/office/drawing/2014/main" id="{E70CC4D0-DA69-4C54-9B06-D3140AC4BD9D}"/>
                </a:ext>
              </a:extLst>
            </p:cNvPr>
            <p:cNvSpPr/>
            <p:nvPr/>
          </p:nvSpPr>
          <p:spPr>
            <a:xfrm>
              <a:off x="254507" y="2386624"/>
              <a:ext cx="938785" cy="6105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10" name="Rectángulo 9">
              <a:extLst>
                <a:ext uri="{FF2B5EF4-FFF2-40B4-BE49-F238E27FC236}">
                  <a16:creationId xmlns:a16="http://schemas.microsoft.com/office/drawing/2014/main" id="{42C5765B-8A90-4066-867A-620E39A7EC8E}"/>
                </a:ext>
              </a:extLst>
            </p:cNvPr>
            <p:cNvSpPr/>
            <p:nvPr/>
          </p:nvSpPr>
          <p:spPr>
            <a:xfrm>
              <a:off x="308959" y="4212106"/>
              <a:ext cx="142239" cy="16881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13" name="CuadroTexto 12">
              <a:extLst>
                <a:ext uri="{FF2B5EF4-FFF2-40B4-BE49-F238E27FC236}">
                  <a16:creationId xmlns:a16="http://schemas.microsoft.com/office/drawing/2014/main" id="{E787BEC7-0326-4FD9-B000-1728CB243072}"/>
                </a:ext>
              </a:extLst>
            </p:cNvPr>
            <p:cNvSpPr txBox="1"/>
            <p:nvPr/>
          </p:nvSpPr>
          <p:spPr>
            <a:xfrm>
              <a:off x="153964" y="2461074"/>
              <a:ext cx="1166449" cy="430887"/>
            </a:xfrm>
            <a:prstGeom prst="rect">
              <a:avLst/>
            </a:prstGeom>
            <a:noFill/>
          </p:spPr>
          <p:txBody>
            <a:bodyPr wrap="square">
              <a:spAutoFit/>
            </a:bodyPr>
            <a:lstStyle/>
            <a:p>
              <a:pPr algn="ctr"/>
              <a:r>
                <a:rPr lang="es-MX" sz="1100" dirty="0">
                  <a:latin typeface="Arial" panose="020B0604020202020204" pitchFamily="34" charset="0"/>
                  <a:cs typeface="Arial" panose="020B0604020202020204" pitchFamily="34" charset="0"/>
                </a:rPr>
                <a:t>Solicitud de Arbitraje </a:t>
              </a:r>
              <a:endParaRPr lang="es-PE" sz="1100" dirty="0">
                <a:latin typeface="Arial" panose="020B0604020202020204" pitchFamily="34" charset="0"/>
                <a:cs typeface="Arial" panose="020B0604020202020204" pitchFamily="34" charset="0"/>
              </a:endParaRPr>
            </a:p>
          </p:txBody>
        </p:sp>
        <p:cxnSp>
          <p:nvCxnSpPr>
            <p:cNvPr id="17" name="Straight Connector 40">
              <a:extLst>
                <a:ext uri="{FF2B5EF4-FFF2-40B4-BE49-F238E27FC236}">
                  <a16:creationId xmlns:a16="http://schemas.microsoft.com/office/drawing/2014/main" id="{41B860A4-E0D7-4075-BC87-D54403DBE54E}"/>
                </a:ext>
              </a:extLst>
            </p:cNvPr>
            <p:cNvCxnSpPr/>
            <p:nvPr/>
          </p:nvCxnSpPr>
          <p:spPr>
            <a:xfrm flipV="1">
              <a:off x="1696333" y="2691906"/>
              <a:ext cx="0" cy="15728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Rectángulo 17">
              <a:extLst>
                <a:ext uri="{FF2B5EF4-FFF2-40B4-BE49-F238E27FC236}">
                  <a16:creationId xmlns:a16="http://schemas.microsoft.com/office/drawing/2014/main" id="{E58F604B-F7A8-4FEC-9E59-E463EB68845F}"/>
                </a:ext>
              </a:extLst>
            </p:cNvPr>
            <p:cNvSpPr/>
            <p:nvPr/>
          </p:nvSpPr>
          <p:spPr>
            <a:xfrm>
              <a:off x="1543932" y="2386624"/>
              <a:ext cx="1166450" cy="988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19" name="Rectángulo 18">
              <a:extLst>
                <a:ext uri="{FF2B5EF4-FFF2-40B4-BE49-F238E27FC236}">
                  <a16:creationId xmlns:a16="http://schemas.microsoft.com/office/drawing/2014/main" id="{57319D0B-4E51-47AE-8F6A-4FD3AA9A924C}"/>
                </a:ext>
              </a:extLst>
            </p:cNvPr>
            <p:cNvSpPr/>
            <p:nvPr/>
          </p:nvSpPr>
          <p:spPr>
            <a:xfrm>
              <a:off x="1625213" y="4212108"/>
              <a:ext cx="142239" cy="16881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20" name="CuadroTexto 19">
              <a:extLst>
                <a:ext uri="{FF2B5EF4-FFF2-40B4-BE49-F238E27FC236}">
                  <a16:creationId xmlns:a16="http://schemas.microsoft.com/office/drawing/2014/main" id="{790F90FB-CF41-4D82-A792-D59E8F9D8012}"/>
                </a:ext>
              </a:extLst>
            </p:cNvPr>
            <p:cNvSpPr txBox="1"/>
            <p:nvPr/>
          </p:nvSpPr>
          <p:spPr>
            <a:xfrm>
              <a:off x="1543933" y="2461074"/>
              <a:ext cx="1166449" cy="938719"/>
            </a:xfrm>
            <a:prstGeom prst="rect">
              <a:avLst/>
            </a:prstGeom>
            <a:noFill/>
          </p:spPr>
          <p:txBody>
            <a:bodyPr wrap="square">
              <a:spAutoFit/>
            </a:bodyPr>
            <a:lstStyle/>
            <a:p>
              <a:pPr algn="ctr"/>
              <a:r>
                <a:rPr lang="es-MX" sz="1100" dirty="0">
                  <a:latin typeface="Arial" panose="020B0604020202020204" pitchFamily="34" charset="0"/>
                  <a:cs typeface="Arial" panose="020B0604020202020204" pitchFamily="34" charset="0"/>
                </a:rPr>
                <a:t>Instalación</a:t>
              </a:r>
            </a:p>
            <a:p>
              <a:pPr algn="ctr"/>
              <a:r>
                <a:rPr lang="es-MX" sz="1100" dirty="0">
                  <a:latin typeface="Arial" panose="020B0604020202020204" pitchFamily="34" charset="0"/>
                  <a:cs typeface="Arial" panose="020B0604020202020204" pitchFamily="34" charset="0"/>
                </a:rPr>
                <a:t>Constitución del Tribunal Arbitral(*)</a:t>
              </a:r>
            </a:p>
            <a:p>
              <a:pPr algn="ctr"/>
              <a:endParaRPr lang="es-PE" sz="1100" dirty="0">
                <a:latin typeface="Arial" panose="020B0604020202020204" pitchFamily="34" charset="0"/>
                <a:cs typeface="Arial" panose="020B0604020202020204" pitchFamily="34" charset="0"/>
              </a:endParaRPr>
            </a:p>
          </p:txBody>
        </p:sp>
        <p:sp>
          <p:nvSpPr>
            <p:cNvPr id="22" name="Rectángulo 21">
              <a:extLst>
                <a:ext uri="{FF2B5EF4-FFF2-40B4-BE49-F238E27FC236}">
                  <a16:creationId xmlns:a16="http://schemas.microsoft.com/office/drawing/2014/main" id="{AE074352-1DB7-4EE9-922D-FB7F64FE2E3B}"/>
                </a:ext>
              </a:extLst>
            </p:cNvPr>
            <p:cNvSpPr/>
            <p:nvPr/>
          </p:nvSpPr>
          <p:spPr>
            <a:xfrm>
              <a:off x="821013" y="4214837"/>
              <a:ext cx="142239" cy="16881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26" name="Rectángulo 25">
              <a:extLst>
                <a:ext uri="{FF2B5EF4-FFF2-40B4-BE49-F238E27FC236}">
                  <a16:creationId xmlns:a16="http://schemas.microsoft.com/office/drawing/2014/main" id="{4A875853-93A5-4914-BF39-9816E3F10524}"/>
                </a:ext>
              </a:extLst>
            </p:cNvPr>
            <p:cNvSpPr/>
            <p:nvPr/>
          </p:nvSpPr>
          <p:spPr>
            <a:xfrm>
              <a:off x="714742" y="5490891"/>
              <a:ext cx="1166449" cy="941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28" name="CuadroTexto 27">
              <a:extLst>
                <a:ext uri="{FF2B5EF4-FFF2-40B4-BE49-F238E27FC236}">
                  <a16:creationId xmlns:a16="http://schemas.microsoft.com/office/drawing/2014/main" id="{697777A3-D9B6-4454-A1EF-A3131EA167DD}"/>
                </a:ext>
              </a:extLst>
            </p:cNvPr>
            <p:cNvSpPr txBox="1"/>
            <p:nvPr/>
          </p:nvSpPr>
          <p:spPr>
            <a:xfrm>
              <a:off x="685045" y="5641784"/>
              <a:ext cx="1166449" cy="769441"/>
            </a:xfrm>
            <a:prstGeom prst="rect">
              <a:avLst/>
            </a:prstGeom>
            <a:noFill/>
          </p:spPr>
          <p:txBody>
            <a:bodyPr wrap="square">
              <a:spAutoFit/>
            </a:bodyPr>
            <a:lstStyle/>
            <a:p>
              <a:pPr algn="ctr"/>
              <a:r>
                <a:rPr lang="es-MX" sz="1100" dirty="0">
                  <a:latin typeface="Arial" panose="020B0604020202020204" pitchFamily="34" charset="0"/>
                  <a:cs typeface="Arial" panose="020B0604020202020204" pitchFamily="34" charset="0"/>
                </a:rPr>
                <a:t>Respuesta a la solicitud de Arbitraje </a:t>
              </a:r>
              <a:endParaRPr lang="es-PE" sz="1100" dirty="0">
                <a:latin typeface="Arial" panose="020B0604020202020204" pitchFamily="34" charset="0"/>
                <a:cs typeface="Arial" panose="020B0604020202020204" pitchFamily="34" charset="0"/>
              </a:endParaRPr>
            </a:p>
            <a:p>
              <a:pPr algn="ctr"/>
              <a:endParaRPr lang="es-PE" sz="1100" dirty="0">
                <a:latin typeface="Arial" panose="020B0604020202020204" pitchFamily="34" charset="0"/>
                <a:cs typeface="Arial" panose="020B0604020202020204" pitchFamily="34" charset="0"/>
              </a:endParaRPr>
            </a:p>
          </p:txBody>
        </p:sp>
        <p:cxnSp>
          <p:nvCxnSpPr>
            <p:cNvPr id="31" name="Straight Connector 40">
              <a:extLst>
                <a:ext uri="{FF2B5EF4-FFF2-40B4-BE49-F238E27FC236}">
                  <a16:creationId xmlns:a16="http://schemas.microsoft.com/office/drawing/2014/main" id="{689396A4-3C33-4B39-A721-001AE61D536D}"/>
                </a:ext>
              </a:extLst>
            </p:cNvPr>
            <p:cNvCxnSpPr/>
            <p:nvPr/>
          </p:nvCxnSpPr>
          <p:spPr>
            <a:xfrm flipV="1">
              <a:off x="2331929" y="4286845"/>
              <a:ext cx="0" cy="15728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2" name="Rectángulo 31">
              <a:extLst>
                <a:ext uri="{FF2B5EF4-FFF2-40B4-BE49-F238E27FC236}">
                  <a16:creationId xmlns:a16="http://schemas.microsoft.com/office/drawing/2014/main" id="{C494D800-927C-4124-B37C-A024F8600AB9}"/>
                </a:ext>
              </a:extLst>
            </p:cNvPr>
            <p:cNvSpPr/>
            <p:nvPr/>
          </p:nvSpPr>
          <p:spPr>
            <a:xfrm>
              <a:off x="2258564" y="4236395"/>
              <a:ext cx="142239" cy="16881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33" name="Rectángulo 32">
              <a:extLst>
                <a:ext uri="{FF2B5EF4-FFF2-40B4-BE49-F238E27FC236}">
                  <a16:creationId xmlns:a16="http://schemas.microsoft.com/office/drawing/2014/main" id="{46CFB634-720B-45DE-9BF8-312DEDB04B3D}"/>
                </a:ext>
              </a:extLst>
            </p:cNvPr>
            <p:cNvSpPr/>
            <p:nvPr/>
          </p:nvSpPr>
          <p:spPr>
            <a:xfrm>
              <a:off x="2154539" y="5455633"/>
              <a:ext cx="1256117" cy="7568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30" name="CuadroTexto 29">
              <a:extLst>
                <a:ext uri="{FF2B5EF4-FFF2-40B4-BE49-F238E27FC236}">
                  <a16:creationId xmlns:a16="http://schemas.microsoft.com/office/drawing/2014/main" id="{8289FEFA-6791-45D7-8C7A-FF66E82FAB0E}"/>
                </a:ext>
              </a:extLst>
            </p:cNvPr>
            <p:cNvSpPr txBox="1"/>
            <p:nvPr/>
          </p:nvSpPr>
          <p:spPr>
            <a:xfrm>
              <a:off x="2105440" y="5617284"/>
              <a:ext cx="1339944" cy="430887"/>
            </a:xfrm>
            <a:prstGeom prst="rect">
              <a:avLst/>
            </a:prstGeom>
            <a:noFill/>
          </p:spPr>
          <p:txBody>
            <a:bodyPr wrap="square">
              <a:spAutoFit/>
            </a:bodyPr>
            <a:lstStyle/>
            <a:p>
              <a:pPr algn="ctr"/>
              <a:r>
                <a:rPr lang="es-MX" sz="1100" dirty="0">
                  <a:latin typeface="Arial" panose="020B0604020202020204" pitchFamily="34" charset="0"/>
                  <a:cs typeface="Arial" panose="020B0604020202020204" pitchFamily="34" charset="0"/>
                </a:rPr>
                <a:t>Presentación de demanda </a:t>
              </a:r>
              <a:endParaRPr lang="es-PE" sz="1100" dirty="0">
                <a:latin typeface="Arial" panose="020B0604020202020204" pitchFamily="34" charset="0"/>
                <a:cs typeface="Arial" panose="020B0604020202020204" pitchFamily="34" charset="0"/>
              </a:endParaRPr>
            </a:p>
          </p:txBody>
        </p:sp>
        <p:sp>
          <p:nvSpPr>
            <p:cNvPr id="37" name="Rectángulo 36">
              <a:extLst>
                <a:ext uri="{FF2B5EF4-FFF2-40B4-BE49-F238E27FC236}">
                  <a16:creationId xmlns:a16="http://schemas.microsoft.com/office/drawing/2014/main" id="{6E777A0F-A4B1-4A67-B05E-AB201F09963A}"/>
                </a:ext>
              </a:extLst>
            </p:cNvPr>
            <p:cNvSpPr/>
            <p:nvPr/>
          </p:nvSpPr>
          <p:spPr>
            <a:xfrm>
              <a:off x="3067041" y="4212107"/>
              <a:ext cx="142239" cy="16881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39" name="CuadroTexto 38">
              <a:extLst>
                <a:ext uri="{FF2B5EF4-FFF2-40B4-BE49-F238E27FC236}">
                  <a16:creationId xmlns:a16="http://schemas.microsoft.com/office/drawing/2014/main" id="{5792C460-3288-4394-8504-9EABF3997785}"/>
                </a:ext>
              </a:extLst>
            </p:cNvPr>
            <p:cNvSpPr txBox="1"/>
            <p:nvPr/>
          </p:nvSpPr>
          <p:spPr>
            <a:xfrm>
              <a:off x="3027446" y="2042907"/>
              <a:ext cx="1691128" cy="430887"/>
            </a:xfrm>
            <a:prstGeom prst="rect">
              <a:avLst/>
            </a:prstGeom>
            <a:noFill/>
          </p:spPr>
          <p:txBody>
            <a:bodyPr wrap="square">
              <a:spAutoFit/>
            </a:bodyPr>
            <a:lstStyle/>
            <a:p>
              <a:pPr algn="ctr"/>
              <a:r>
                <a:rPr lang="es-MX" sz="1100" dirty="0">
                  <a:latin typeface="Arial" panose="020B0604020202020204" pitchFamily="34" charset="0"/>
                  <a:cs typeface="Arial" panose="020B0604020202020204" pitchFamily="34" charset="0"/>
                </a:rPr>
                <a:t>Contestación de demanda </a:t>
              </a:r>
              <a:endParaRPr lang="es-PE" sz="1100" dirty="0">
                <a:latin typeface="Arial" panose="020B0604020202020204" pitchFamily="34" charset="0"/>
                <a:cs typeface="Arial" panose="020B0604020202020204" pitchFamily="34" charset="0"/>
              </a:endParaRPr>
            </a:p>
          </p:txBody>
        </p:sp>
        <p:sp>
          <p:nvSpPr>
            <p:cNvPr id="41" name="CuadroTexto 40">
              <a:extLst>
                <a:ext uri="{FF2B5EF4-FFF2-40B4-BE49-F238E27FC236}">
                  <a16:creationId xmlns:a16="http://schemas.microsoft.com/office/drawing/2014/main" id="{415D3D17-0595-49C8-9634-C76686039272}"/>
                </a:ext>
              </a:extLst>
            </p:cNvPr>
            <p:cNvSpPr txBox="1"/>
            <p:nvPr/>
          </p:nvSpPr>
          <p:spPr>
            <a:xfrm>
              <a:off x="3180474" y="2564961"/>
              <a:ext cx="1272712" cy="261610"/>
            </a:xfrm>
            <a:prstGeom prst="rect">
              <a:avLst/>
            </a:prstGeom>
            <a:noFill/>
          </p:spPr>
          <p:txBody>
            <a:bodyPr wrap="square">
              <a:spAutoFit/>
            </a:bodyPr>
            <a:lstStyle/>
            <a:p>
              <a:pPr algn="ctr"/>
              <a:r>
                <a:rPr lang="es-MX" sz="1100" dirty="0">
                  <a:latin typeface="Arial" panose="020B0604020202020204" pitchFamily="34" charset="0"/>
                  <a:cs typeface="Arial" panose="020B0604020202020204" pitchFamily="34" charset="0"/>
                </a:rPr>
                <a:t>Reconvención</a:t>
              </a:r>
              <a:endParaRPr lang="es-PE" sz="1100" dirty="0">
                <a:latin typeface="Arial" panose="020B0604020202020204" pitchFamily="34" charset="0"/>
                <a:cs typeface="Arial" panose="020B0604020202020204" pitchFamily="34" charset="0"/>
              </a:endParaRPr>
            </a:p>
          </p:txBody>
        </p:sp>
        <p:cxnSp>
          <p:nvCxnSpPr>
            <p:cNvPr id="48" name="Straight Connector 40">
              <a:extLst>
                <a:ext uri="{FF2B5EF4-FFF2-40B4-BE49-F238E27FC236}">
                  <a16:creationId xmlns:a16="http://schemas.microsoft.com/office/drawing/2014/main" id="{78BD82AF-D904-4428-A0BF-1D6449BE1AB1}"/>
                </a:ext>
              </a:extLst>
            </p:cNvPr>
            <p:cNvCxnSpPr/>
            <p:nvPr/>
          </p:nvCxnSpPr>
          <p:spPr>
            <a:xfrm flipV="1">
              <a:off x="3824381" y="4312493"/>
              <a:ext cx="0" cy="15728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9" name="Rectángulo 48">
              <a:extLst>
                <a:ext uri="{FF2B5EF4-FFF2-40B4-BE49-F238E27FC236}">
                  <a16:creationId xmlns:a16="http://schemas.microsoft.com/office/drawing/2014/main" id="{FC8E6F8A-E2D3-499A-86CD-23A14FC0926F}"/>
                </a:ext>
              </a:extLst>
            </p:cNvPr>
            <p:cNvSpPr/>
            <p:nvPr/>
          </p:nvSpPr>
          <p:spPr>
            <a:xfrm>
              <a:off x="3753262" y="4205227"/>
              <a:ext cx="142239" cy="16881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50" name="Rectángulo 49">
              <a:extLst>
                <a:ext uri="{FF2B5EF4-FFF2-40B4-BE49-F238E27FC236}">
                  <a16:creationId xmlns:a16="http://schemas.microsoft.com/office/drawing/2014/main" id="{D75B9E97-A775-4C2C-81AB-0EBF03B5A7CD}"/>
                </a:ext>
              </a:extLst>
            </p:cNvPr>
            <p:cNvSpPr/>
            <p:nvPr/>
          </p:nvSpPr>
          <p:spPr>
            <a:xfrm>
              <a:off x="3646991" y="5481281"/>
              <a:ext cx="1475779" cy="7568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47" name="CuadroTexto 46">
              <a:extLst>
                <a:ext uri="{FF2B5EF4-FFF2-40B4-BE49-F238E27FC236}">
                  <a16:creationId xmlns:a16="http://schemas.microsoft.com/office/drawing/2014/main" id="{D4A31993-A314-45A4-A15B-7602301FB8D2}"/>
                </a:ext>
              </a:extLst>
            </p:cNvPr>
            <p:cNvSpPr txBox="1"/>
            <p:nvPr/>
          </p:nvSpPr>
          <p:spPr>
            <a:xfrm>
              <a:off x="3655946" y="5630862"/>
              <a:ext cx="1466824" cy="430887"/>
            </a:xfrm>
            <a:prstGeom prst="rect">
              <a:avLst/>
            </a:prstGeom>
            <a:noFill/>
          </p:spPr>
          <p:txBody>
            <a:bodyPr wrap="square">
              <a:spAutoFit/>
            </a:bodyPr>
            <a:lstStyle/>
            <a:p>
              <a:pPr algn="ctr"/>
              <a:r>
                <a:rPr lang="es-MX" sz="1100" dirty="0">
                  <a:latin typeface="Arial" panose="020B0604020202020204" pitchFamily="34" charset="0"/>
                  <a:cs typeface="Arial" panose="020B0604020202020204" pitchFamily="34" charset="0"/>
                </a:rPr>
                <a:t>Contestación de la reconvención  </a:t>
              </a:r>
              <a:endParaRPr lang="es-PE" sz="1100" dirty="0">
                <a:latin typeface="Arial" panose="020B0604020202020204" pitchFamily="34" charset="0"/>
                <a:cs typeface="Arial" panose="020B0604020202020204" pitchFamily="34" charset="0"/>
              </a:endParaRPr>
            </a:p>
          </p:txBody>
        </p:sp>
        <p:sp>
          <p:nvSpPr>
            <p:cNvPr id="52" name="CuadroTexto 51">
              <a:extLst>
                <a:ext uri="{FF2B5EF4-FFF2-40B4-BE49-F238E27FC236}">
                  <a16:creationId xmlns:a16="http://schemas.microsoft.com/office/drawing/2014/main" id="{07BFB3B5-5031-4F39-AD5C-6715BF82E95B}"/>
                </a:ext>
              </a:extLst>
            </p:cNvPr>
            <p:cNvSpPr txBox="1"/>
            <p:nvPr/>
          </p:nvSpPr>
          <p:spPr>
            <a:xfrm>
              <a:off x="4803826" y="2323645"/>
              <a:ext cx="1597845" cy="430887"/>
            </a:xfrm>
            <a:prstGeom prst="rect">
              <a:avLst/>
            </a:prstGeom>
            <a:noFill/>
          </p:spPr>
          <p:txBody>
            <a:bodyPr wrap="square">
              <a:spAutoFit/>
            </a:bodyPr>
            <a:lstStyle/>
            <a:p>
              <a:pPr algn="ctr"/>
              <a:r>
                <a:rPr lang="es-MX" sz="1100" dirty="0">
                  <a:latin typeface="Arial" panose="020B0604020202020204" pitchFamily="34" charset="0"/>
                  <a:cs typeface="Arial" panose="020B0604020202020204" pitchFamily="34" charset="0"/>
                </a:rPr>
                <a:t>Fijación de puntos controvertidos </a:t>
              </a:r>
              <a:endParaRPr lang="es-PE" sz="1100" dirty="0">
                <a:latin typeface="Arial" panose="020B0604020202020204" pitchFamily="34" charset="0"/>
                <a:cs typeface="Arial" panose="020B0604020202020204" pitchFamily="34" charset="0"/>
              </a:endParaRPr>
            </a:p>
          </p:txBody>
        </p:sp>
        <p:sp>
          <p:nvSpPr>
            <p:cNvPr id="55" name="Rectángulo 54">
              <a:extLst>
                <a:ext uri="{FF2B5EF4-FFF2-40B4-BE49-F238E27FC236}">
                  <a16:creationId xmlns:a16="http://schemas.microsoft.com/office/drawing/2014/main" id="{383E9587-65CD-4394-B8A3-72B7F995EEFF}"/>
                </a:ext>
              </a:extLst>
            </p:cNvPr>
            <p:cNvSpPr/>
            <p:nvPr/>
          </p:nvSpPr>
          <p:spPr>
            <a:xfrm>
              <a:off x="4855687" y="4212107"/>
              <a:ext cx="142239" cy="16881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57" name="CuadroTexto 56">
              <a:extLst>
                <a:ext uri="{FF2B5EF4-FFF2-40B4-BE49-F238E27FC236}">
                  <a16:creationId xmlns:a16="http://schemas.microsoft.com/office/drawing/2014/main" id="{EC572197-8DC9-4969-BFDD-DA895D7D92DE}"/>
                </a:ext>
              </a:extLst>
            </p:cNvPr>
            <p:cNvSpPr txBox="1"/>
            <p:nvPr/>
          </p:nvSpPr>
          <p:spPr>
            <a:xfrm>
              <a:off x="5316203" y="5648556"/>
              <a:ext cx="1327596" cy="430887"/>
            </a:xfrm>
            <a:prstGeom prst="rect">
              <a:avLst/>
            </a:prstGeom>
            <a:noFill/>
          </p:spPr>
          <p:txBody>
            <a:bodyPr wrap="square">
              <a:spAutoFit/>
            </a:bodyPr>
            <a:lstStyle/>
            <a:p>
              <a:pPr algn="ctr"/>
              <a:r>
                <a:rPr lang="es-MX" sz="1100" dirty="0">
                  <a:latin typeface="Arial" panose="020B0604020202020204" pitchFamily="34" charset="0"/>
                  <a:cs typeface="Arial" panose="020B0604020202020204" pitchFamily="34" charset="0"/>
                </a:rPr>
                <a:t>Audiencia de pruebas </a:t>
              </a:r>
              <a:endParaRPr lang="es-PE" sz="1100" dirty="0">
                <a:latin typeface="Arial" panose="020B0604020202020204" pitchFamily="34" charset="0"/>
                <a:cs typeface="Arial" panose="020B0604020202020204" pitchFamily="34" charset="0"/>
              </a:endParaRPr>
            </a:p>
          </p:txBody>
        </p:sp>
        <p:sp>
          <p:nvSpPr>
            <p:cNvPr id="59" name="Rectángulo 58">
              <a:extLst>
                <a:ext uri="{FF2B5EF4-FFF2-40B4-BE49-F238E27FC236}">
                  <a16:creationId xmlns:a16="http://schemas.microsoft.com/office/drawing/2014/main" id="{D8CC5212-56CC-44EB-A1B5-CFB163BA3A1E}"/>
                </a:ext>
              </a:extLst>
            </p:cNvPr>
            <p:cNvSpPr/>
            <p:nvPr/>
          </p:nvSpPr>
          <p:spPr>
            <a:xfrm>
              <a:off x="5493951" y="4205227"/>
              <a:ext cx="142239" cy="16881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cxnSp>
          <p:nvCxnSpPr>
            <p:cNvPr id="61" name="Straight Connector 40">
              <a:extLst>
                <a:ext uri="{FF2B5EF4-FFF2-40B4-BE49-F238E27FC236}">
                  <a16:creationId xmlns:a16="http://schemas.microsoft.com/office/drawing/2014/main" id="{80074D54-403B-42B8-AE00-FA14E3F36664}"/>
                </a:ext>
              </a:extLst>
            </p:cNvPr>
            <p:cNvCxnSpPr/>
            <p:nvPr/>
          </p:nvCxnSpPr>
          <p:spPr>
            <a:xfrm flipV="1">
              <a:off x="6793531" y="2715880"/>
              <a:ext cx="0" cy="15728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2" name="Rectángulo 61">
              <a:extLst>
                <a:ext uri="{FF2B5EF4-FFF2-40B4-BE49-F238E27FC236}">
                  <a16:creationId xmlns:a16="http://schemas.microsoft.com/office/drawing/2014/main" id="{F3DA60DF-755B-4645-A0C7-EAAA3302F81C}"/>
                </a:ext>
              </a:extLst>
            </p:cNvPr>
            <p:cNvSpPr/>
            <p:nvPr/>
          </p:nvSpPr>
          <p:spPr>
            <a:xfrm>
              <a:off x="6670552" y="2283329"/>
              <a:ext cx="1207527" cy="569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63" name="Rectángulo 62">
              <a:extLst>
                <a:ext uri="{FF2B5EF4-FFF2-40B4-BE49-F238E27FC236}">
                  <a16:creationId xmlns:a16="http://schemas.microsoft.com/office/drawing/2014/main" id="{DE64409B-8E14-435A-9309-15B1068E6BBA}"/>
                </a:ext>
              </a:extLst>
            </p:cNvPr>
            <p:cNvSpPr/>
            <p:nvPr/>
          </p:nvSpPr>
          <p:spPr>
            <a:xfrm>
              <a:off x="6722412" y="4237674"/>
              <a:ext cx="142239" cy="16881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65" name="CuadroTexto 64">
              <a:extLst>
                <a:ext uri="{FF2B5EF4-FFF2-40B4-BE49-F238E27FC236}">
                  <a16:creationId xmlns:a16="http://schemas.microsoft.com/office/drawing/2014/main" id="{B10D9198-2F77-48AB-B283-DD7F0F71A341}"/>
                </a:ext>
              </a:extLst>
            </p:cNvPr>
            <p:cNvSpPr txBox="1"/>
            <p:nvPr/>
          </p:nvSpPr>
          <p:spPr>
            <a:xfrm>
              <a:off x="6583531" y="2349517"/>
              <a:ext cx="1354013" cy="430887"/>
            </a:xfrm>
            <a:prstGeom prst="rect">
              <a:avLst/>
            </a:prstGeom>
            <a:noFill/>
          </p:spPr>
          <p:txBody>
            <a:bodyPr wrap="square">
              <a:spAutoFit/>
            </a:bodyPr>
            <a:lstStyle/>
            <a:p>
              <a:pPr algn="ctr"/>
              <a:r>
                <a:rPr lang="es-MX" sz="1100" dirty="0">
                  <a:latin typeface="Arial" panose="020B0604020202020204" pitchFamily="34" charset="0"/>
                  <a:cs typeface="Arial" panose="020B0604020202020204" pitchFamily="34" charset="0"/>
                </a:rPr>
                <a:t>Audiencia de Alegatos</a:t>
              </a:r>
              <a:endParaRPr lang="es-PE" sz="1100" dirty="0">
                <a:latin typeface="Arial" panose="020B0604020202020204" pitchFamily="34" charset="0"/>
                <a:cs typeface="Arial" panose="020B0604020202020204" pitchFamily="34" charset="0"/>
              </a:endParaRPr>
            </a:p>
          </p:txBody>
        </p:sp>
        <p:sp>
          <p:nvSpPr>
            <p:cNvPr id="67" name="Rectángulo 66">
              <a:extLst>
                <a:ext uri="{FF2B5EF4-FFF2-40B4-BE49-F238E27FC236}">
                  <a16:creationId xmlns:a16="http://schemas.microsoft.com/office/drawing/2014/main" id="{5C734C61-0717-4D48-A9C0-C1E5888E28AB}"/>
                </a:ext>
              </a:extLst>
            </p:cNvPr>
            <p:cNvSpPr/>
            <p:nvPr/>
          </p:nvSpPr>
          <p:spPr>
            <a:xfrm>
              <a:off x="7219057" y="5485731"/>
              <a:ext cx="961181" cy="618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68" name="Rectángulo 67">
              <a:extLst>
                <a:ext uri="{FF2B5EF4-FFF2-40B4-BE49-F238E27FC236}">
                  <a16:creationId xmlns:a16="http://schemas.microsoft.com/office/drawing/2014/main" id="{A70D159E-9457-40FD-BE7F-0809BD9E15A4}"/>
                </a:ext>
              </a:extLst>
            </p:cNvPr>
            <p:cNvSpPr/>
            <p:nvPr/>
          </p:nvSpPr>
          <p:spPr>
            <a:xfrm>
              <a:off x="7325327" y="4209676"/>
              <a:ext cx="142239" cy="16881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70" name="CuadroTexto 69">
              <a:extLst>
                <a:ext uri="{FF2B5EF4-FFF2-40B4-BE49-F238E27FC236}">
                  <a16:creationId xmlns:a16="http://schemas.microsoft.com/office/drawing/2014/main" id="{F90E091C-3728-46BB-815A-C6DD196D94E6}"/>
                </a:ext>
              </a:extLst>
            </p:cNvPr>
            <p:cNvSpPr txBox="1"/>
            <p:nvPr/>
          </p:nvSpPr>
          <p:spPr>
            <a:xfrm>
              <a:off x="7219057" y="5553503"/>
              <a:ext cx="961189" cy="430887"/>
            </a:xfrm>
            <a:prstGeom prst="rect">
              <a:avLst/>
            </a:prstGeom>
            <a:noFill/>
          </p:spPr>
          <p:txBody>
            <a:bodyPr wrap="square">
              <a:spAutoFit/>
            </a:bodyPr>
            <a:lstStyle/>
            <a:p>
              <a:pPr algn="ctr"/>
              <a:r>
                <a:rPr lang="es-MX" sz="1100" dirty="0">
                  <a:latin typeface="Arial" panose="020B0604020202020204" pitchFamily="34" charset="0"/>
                  <a:cs typeface="Arial" panose="020B0604020202020204" pitchFamily="34" charset="0"/>
                </a:rPr>
                <a:t>Alegatos escritos</a:t>
              </a:r>
              <a:endParaRPr lang="es-PE" sz="1100" dirty="0">
                <a:latin typeface="Arial" panose="020B0604020202020204" pitchFamily="34" charset="0"/>
                <a:cs typeface="Arial" panose="020B0604020202020204" pitchFamily="34" charset="0"/>
              </a:endParaRPr>
            </a:p>
          </p:txBody>
        </p:sp>
        <p:cxnSp>
          <p:nvCxnSpPr>
            <p:cNvPr id="71" name="Straight Connector 40">
              <a:extLst>
                <a:ext uri="{FF2B5EF4-FFF2-40B4-BE49-F238E27FC236}">
                  <a16:creationId xmlns:a16="http://schemas.microsoft.com/office/drawing/2014/main" id="{37C0F3A1-CD7D-4577-9C97-E148C4CCC771}"/>
                </a:ext>
              </a:extLst>
            </p:cNvPr>
            <p:cNvCxnSpPr/>
            <p:nvPr/>
          </p:nvCxnSpPr>
          <p:spPr>
            <a:xfrm flipV="1">
              <a:off x="8254390" y="2696960"/>
              <a:ext cx="0" cy="15728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2" name="Rectángulo 71">
              <a:extLst>
                <a:ext uri="{FF2B5EF4-FFF2-40B4-BE49-F238E27FC236}">
                  <a16:creationId xmlns:a16="http://schemas.microsoft.com/office/drawing/2014/main" id="{EFED7F08-6174-4340-A0B6-7ABE06612E85}"/>
                </a:ext>
              </a:extLst>
            </p:cNvPr>
            <p:cNvSpPr/>
            <p:nvPr/>
          </p:nvSpPr>
          <p:spPr>
            <a:xfrm>
              <a:off x="8131411" y="2150845"/>
              <a:ext cx="931783" cy="6834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dirty="0">
                <a:latin typeface="Arial" panose="020B0604020202020204" pitchFamily="34" charset="0"/>
                <a:cs typeface="Arial" panose="020B0604020202020204" pitchFamily="34" charset="0"/>
              </a:endParaRPr>
            </a:p>
          </p:txBody>
        </p:sp>
        <p:sp>
          <p:nvSpPr>
            <p:cNvPr id="73" name="Rectángulo 72">
              <a:extLst>
                <a:ext uri="{FF2B5EF4-FFF2-40B4-BE49-F238E27FC236}">
                  <a16:creationId xmlns:a16="http://schemas.microsoft.com/office/drawing/2014/main" id="{F227FC73-EE09-415F-9948-A21C8F08FE4E}"/>
                </a:ext>
              </a:extLst>
            </p:cNvPr>
            <p:cNvSpPr/>
            <p:nvPr/>
          </p:nvSpPr>
          <p:spPr>
            <a:xfrm>
              <a:off x="8183271" y="4218754"/>
              <a:ext cx="142239" cy="16881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75" name="CuadroTexto 74">
              <a:extLst>
                <a:ext uri="{FF2B5EF4-FFF2-40B4-BE49-F238E27FC236}">
                  <a16:creationId xmlns:a16="http://schemas.microsoft.com/office/drawing/2014/main" id="{DD664759-30BC-4A7F-B93A-DC7BEDD245E1}"/>
                </a:ext>
              </a:extLst>
            </p:cNvPr>
            <p:cNvSpPr txBox="1"/>
            <p:nvPr/>
          </p:nvSpPr>
          <p:spPr>
            <a:xfrm>
              <a:off x="8183271" y="2290976"/>
              <a:ext cx="837235" cy="430887"/>
            </a:xfrm>
            <a:prstGeom prst="rect">
              <a:avLst/>
            </a:prstGeom>
            <a:noFill/>
          </p:spPr>
          <p:txBody>
            <a:bodyPr wrap="square">
              <a:spAutoFit/>
            </a:bodyPr>
            <a:lstStyle/>
            <a:p>
              <a:pPr algn="ctr"/>
              <a:r>
                <a:rPr lang="es-MX" sz="1100" dirty="0">
                  <a:latin typeface="Arial" panose="020B0604020202020204" pitchFamily="34" charset="0"/>
                  <a:cs typeface="Arial" panose="020B0604020202020204" pitchFamily="34" charset="0"/>
                </a:rPr>
                <a:t>Emisión del laudo</a:t>
              </a:r>
              <a:endParaRPr lang="es-PE" sz="1100" dirty="0">
                <a:latin typeface="Arial" panose="020B0604020202020204" pitchFamily="34" charset="0"/>
                <a:cs typeface="Arial" panose="020B0604020202020204" pitchFamily="34" charset="0"/>
              </a:endParaRPr>
            </a:p>
          </p:txBody>
        </p:sp>
        <p:cxnSp>
          <p:nvCxnSpPr>
            <p:cNvPr id="76" name="Straight Connector 40">
              <a:extLst>
                <a:ext uri="{FF2B5EF4-FFF2-40B4-BE49-F238E27FC236}">
                  <a16:creationId xmlns:a16="http://schemas.microsoft.com/office/drawing/2014/main" id="{BC375544-D4DF-4B2A-8A46-D3647CB7D35A}"/>
                </a:ext>
              </a:extLst>
            </p:cNvPr>
            <p:cNvCxnSpPr/>
            <p:nvPr/>
          </p:nvCxnSpPr>
          <p:spPr>
            <a:xfrm flipV="1">
              <a:off x="8763565" y="4327560"/>
              <a:ext cx="0" cy="15728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7" name="Rectángulo 76">
              <a:extLst>
                <a:ext uri="{FF2B5EF4-FFF2-40B4-BE49-F238E27FC236}">
                  <a16:creationId xmlns:a16="http://schemas.microsoft.com/office/drawing/2014/main" id="{9C1132CA-F0EC-4CE2-B3AF-C678BAFDB143}"/>
                </a:ext>
              </a:extLst>
            </p:cNvPr>
            <p:cNvSpPr/>
            <p:nvPr/>
          </p:nvSpPr>
          <p:spPr>
            <a:xfrm>
              <a:off x="8429492" y="5496349"/>
              <a:ext cx="1219006" cy="618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78" name="Rectángulo 77">
              <a:extLst>
                <a:ext uri="{FF2B5EF4-FFF2-40B4-BE49-F238E27FC236}">
                  <a16:creationId xmlns:a16="http://schemas.microsoft.com/office/drawing/2014/main" id="{C41BBBBD-484B-421C-BB8C-910B40A25BCB}"/>
                </a:ext>
              </a:extLst>
            </p:cNvPr>
            <p:cNvSpPr/>
            <p:nvPr/>
          </p:nvSpPr>
          <p:spPr>
            <a:xfrm>
              <a:off x="8692446" y="4220294"/>
              <a:ext cx="142239" cy="16881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80" name="CuadroTexto 79">
              <a:extLst>
                <a:ext uri="{FF2B5EF4-FFF2-40B4-BE49-F238E27FC236}">
                  <a16:creationId xmlns:a16="http://schemas.microsoft.com/office/drawing/2014/main" id="{19856BF8-DD8E-4AFD-82E9-E3AD76075000}"/>
                </a:ext>
              </a:extLst>
            </p:cNvPr>
            <p:cNvSpPr txBox="1"/>
            <p:nvPr/>
          </p:nvSpPr>
          <p:spPr>
            <a:xfrm>
              <a:off x="8369714" y="5592351"/>
              <a:ext cx="1310614" cy="430887"/>
            </a:xfrm>
            <a:prstGeom prst="rect">
              <a:avLst/>
            </a:prstGeom>
            <a:noFill/>
          </p:spPr>
          <p:txBody>
            <a:bodyPr wrap="square">
              <a:spAutoFit/>
            </a:bodyPr>
            <a:lstStyle/>
            <a:p>
              <a:pPr algn="ctr"/>
              <a:r>
                <a:rPr lang="es-MX" sz="1100" dirty="0">
                  <a:latin typeface="Arial" panose="020B0604020202020204" pitchFamily="34" charset="0"/>
                  <a:cs typeface="Arial" panose="020B0604020202020204" pitchFamily="34" charset="0"/>
                </a:rPr>
                <a:t>Notificación del laudo </a:t>
              </a:r>
              <a:endParaRPr lang="es-PE" sz="1100" dirty="0">
                <a:latin typeface="Arial" panose="020B0604020202020204" pitchFamily="34" charset="0"/>
                <a:cs typeface="Arial" panose="020B0604020202020204" pitchFamily="34" charset="0"/>
              </a:endParaRPr>
            </a:p>
          </p:txBody>
        </p:sp>
        <p:cxnSp>
          <p:nvCxnSpPr>
            <p:cNvPr id="87" name="Straight Connector 40">
              <a:extLst>
                <a:ext uri="{FF2B5EF4-FFF2-40B4-BE49-F238E27FC236}">
                  <a16:creationId xmlns:a16="http://schemas.microsoft.com/office/drawing/2014/main" id="{93087E6D-AD3E-4A1B-9A6C-525EAFC17020}"/>
                </a:ext>
              </a:extLst>
            </p:cNvPr>
            <p:cNvCxnSpPr/>
            <p:nvPr/>
          </p:nvCxnSpPr>
          <p:spPr>
            <a:xfrm flipV="1">
              <a:off x="9326955" y="2695249"/>
              <a:ext cx="0" cy="15728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8" name="Rectángulo 87">
              <a:extLst>
                <a:ext uri="{FF2B5EF4-FFF2-40B4-BE49-F238E27FC236}">
                  <a16:creationId xmlns:a16="http://schemas.microsoft.com/office/drawing/2014/main" id="{234F59B9-1BDB-45E1-AD20-86640AB77B0B}"/>
                </a:ext>
              </a:extLst>
            </p:cNvPr>
            <p:cNvSpPr/>
            <p:nvPr/>
          </p:nvSpPr>
          <p:spPr>
            <a:xfrm>
              <a:off x="9255836" y="4217043"/>
              <a:ext cx="142239" cy="16881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86" name="Rectángulo 85">
              <a:extLst>
                <a:ext uri="{FF2B5EF4-FFF2-40B4-BE49-F238E27FC236}">
                  <a16:creationId xmlns:a16="http://schemas.microsoft.com/office/drawing/2014/main" id="{4925F206-57BF-4341-8E40-D9056650512B}"/>
                </a:ext>
              </a:extLst>
            </p:cNvPr>
            <p:cNvSpPr/>
            <p:nvPr/>
          </p:nvSpPr>
          <p:spPr>
            <a:xfrm>
              <a:off x="9194740" y="2250825"/>
              <a:ext cx="1063333" cy="6834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dirty="0"/>
            </a:p>
          </p:txBody>
        </p:sp>
        <p:sp>
          <p:nvSpPr>
            <p:cNvPr id="82" name="CuadroTexto 81">
              <a:extLst>
                <a:ext uri="{FF2B5EF4-FFF2-40B4-BE49-F238E27FC236}">
                  <a16:creationId xmlns:a16="http://schemas.microsoft.com/office/drawing/2014/main" id="{A55B63F6-5FEC-4CBB-8E1F-3F1933BC8B5F}"/>
                </a:ext>
              </a:extLst>
            </p:cNvPr>
            <p:cNvSpPr txBox="1"/>
            <p:nvPr/>
          </p:nvSpPr>
          <p:spPr>
            <a:xfrm>
              <a:off x="9148446" y="2363833"/>
              <a:ext cx="1166448" cy="430887"/>
            </a:xfrm>
            <a:prstGeom prst="rect">
              <a:avLst/>
            </a:prstGeom>
            <a:noFill/>
          </p:spPr>
          <p:txBody>
            <a:bodyPr wrap="square">
              <a:spAutoFit/>
            </a:bodyPr>
            <a:lstStyle/>
            <a:p>
              <a:pPr algn="ctr"/>
              <a:r>
                <a:rPr lang="es-MX" sz="1100" dirty="0">
                  <a:latin typeface="Arial" panose="020B0604020202020204" pitchFamily="34" charset="0"/>
                  <a:cs typeface="Arial" panose="020B0604020202020204" pitchFamily="34" charset="0"/>
                </a:rPr>
                <a:t>Solicitudes  contra el laudo </a:t>
              </a:r>
              <a:endParaRPr lang="es-PE" sz="1100" dirty="0">
                <a:latin typeface="Arial" panose="020B0604020202020204" pitchFamily="34" charset="0"/>
                <a:cs typeface="Arial" panose="020B0604020202020204" pitchFamily="34" charset="0"/>
              </a:endParaRPr>
            </a:p>
          </p:txBody>
        </p:sp>
        <p:cxnSp>
          <p:nvCxnSpPr>
            <p:cNvPr id="89" name="Straight Connector 40">
              <a:extLst>
                <a:ext uri="{FF2B5EF4-FFF2-40B4-BE49-F238E27FC236}">
                  <a16:creationId xmlns:a16="http://schemas.microsoft.com/office/drawing/2014/main" id="{31DB7137-CACE-405D-8C83-7F5E0D2D0A2C}"/>
                </a:ext>
              </a:extLst>
            </p:cNvPr>
            <p:cNvCxnSpPr/>
            <p:nvPr/>
          </p:nvCxnSpPr>
          <p:spPr>
            <a:xfrm flipV="1">
              <a:off x="10015362" y="4322785"/>
              <a:ext cx="0" cy="15728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Rectángulo 89">
              <a:extLst>
                <a:ext uri="{FF2B5EF4-FFF2-40B4-BE49-F238E27FC236}">
                  <a16:creationId xmlns:a16="http://schemas.microsoft.com/office/drawing/2014/main" id="{514FEF66-38DC-4CDE-B48C-6CDE360D674F}"/>
                </a:ext>
              </a:extLst>
            </p:cNvPr>
            <p:cNvSpPr/>
            <p:nvPr/>
          </p:nvSpPr>
          <p:spPr>
            <a:xfrm>
              <a:off x="9837974" y="5491573"/>
              <a:ext cx="1177642" cy="8408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91" name="Rectángulo 90">
              <a:extLst>
                <a:ext uri="{FF2B5EF4-FFF2-40B4-BE49-F238E27FC236}">
                  <a16:creationId xmlns:a16="http://schemas.microsoft.com/office/drawing/2014/main" id="{578675A8-6EEA-4E1B-8232-145994FA79AF}"/>
                </a:ext>
              </a:extLst>
            </p:cNvPr>
            <p:cNvSpPr/>
            <p:nvPr/>
          </p:nvSpPr>
          <p:spPr>
            <a:xfrm>
              <a:off x="9944243" y="4215519"/>
              <a:ext cx="142239" cy="16881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93" name="CuadroTexto 92">
              <a:extLst>
                <a:ext uri="{FF2B5EF4-FFF2-40B4-BE49-F238E27FC236}">
                  <a16:creationId xmlns:a16="http://schemas.microsoft.com/office/drawing/2014/main" id="{EA83B50F-52F3-4C79-B8E7-7906098192C1}"/>
                </a:ext>
              </a:extLst>
            </p:cNvPr>
            <p:cNvSpPr txBox="1"/>
            <p:nvPr/>
          </p:nvSpPr>
          <p:spPr>
            <a:xfrm>
              <a:off x="9796610" y="5562954"/>
              <a:ext cx="1219005" cy="600164"/>
            </a:xfrm>
            <a:prstGeom prst="rect">
              <a:avLst/>
            </a:prstGeom>
            <a:noFill/>
          </p:spPr>
          <p:txBody>
            <a:bodyPr wrap="square">
              <a:spAutoFit/>
            </a:bodyPr>
            <a:lstStyle/>
            <a:p>
              <a:pPr algn="ctr"/>
              <a:r>
                <a:rPr lang="es-MX" sz="1100" dirty="0">
                  <a:latin typeface="Arial" panose="020B0604020202020204" pitchFamily="34" charset="0"/>
                  <a:cs typeface="Arial" panose="020B0604020202020204" pitchFamily="34" charset="0"/>
                </a:rPr>
                <a:t>Absolución de la solicitud contra el laudo</a:t>
              </a:r>
              <a:endParaRPr lang="es-PE" sz="1100" dirty="0">
                <a:latin typeface="Arial" panose="020B0604020202020204" pitchFamily="34" charset="0"/>
                <a:cs typeface="Arial" panose="020B0604020202020204" pitchFamily="34" charset="0"/>
              </a:endParaRPr>
            </a:p>
          </p:txBody>
        </p:sp>
        <p:sp>
          <p:nvSpPr>
            <p:cNvPr id="95" name="Rectángulo 94">
              <a:extLst>
                <a:ext uri="{FF2B5EF4-FFF2-40B4-BE49-F238E27FC236}">
                  <a16:creationId xmlns:a16="http://schemas.microsoft.com/office/drawing/2014/main" id="{AAE68B16-A079-4BC1-B1CD-E6A9E3DC0D46}"/>
                </a:ext>
              </a:extLst>
            </p:cNvPr>
            <p:cNvSpPr/>
            <p:nvPr/>
          </p:nvSpPr>
          <p:spPr>
            <a:xfrm>
              <a:off x="10648067" y="4202438"/>
              <a:ext cx="142239" cy="16881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100" name="CuadroTexto 99">
              <a:extLst>
                <a:ext uri="{FF2B5EF4-FFF2-40B4-BE49-F238E27FC236}">
                  <a16:creationId xmlns:a16="http://schemas.microsoft.com/office/drawing/2014/main" id="{FDB20E26-A241-471B-A98B-4714108C9947}"/>
                </a:ext>
              </a:extLst>
            </p:cNvPr>
            <p:cNvSpPr txBox="1"/>
            <p:nvPr/>
          </p:nvSpPr>
          <p:spPr>
            <a:xfrm>
              <a:off x="10646307" y="2056935"/>
              <a:ext cx="1068830" cy="769441"/>
            </a:xfrm>
            <a:prstGeom prst="rect">
              <a:avLst/>
            </a:prstGeom>
            <a:noFill/>
          </p:spPr>
          <p:txBody>
            <a:bodyPr wrap="square">
              <a:spAutoFit/>
            </a:bodyPr>
            <a:lstStyle/>
            <a:p>
              <a:pPr algn="ctr"/>
              <a:r>
                <a:rPr lang="es-MX" sz="1100" dirty="0">
                  <a:latin typeface="Arial" panose="020B0604020202020204" pitchFamily="34" charset="0"/>
                  <a:cs typeface="Arial" panose="020B0604020202020204" pitchFamily="34" charset="0"/>
                </a:rPr>
                <a:t>Resolución de solicitudes contra el laudo </a:t>
              </a:r>
              <a:endParaRPr lang="es-PE" sz="1100" dirty="0">
                <a:latin typeface="Arial" panose="020B0604020202020204" pitchFamily="34" charset="0"/>
                <a:cs typeface="Arial" panose="020B0604020202020204" pitchFamily="34" charset="0"/>
              </a:endParaRPr>
            </a:p>
          </p:txBody>
        </p:sp>
        <p:cxnSp>
          <p:nvCxnSpPr>
            <p:cNvPr id="101" name="Straight Connector 40">
              <a:extLst>
                <a:ext uri="{FF2B5EF4-FFF2-40B4-BE49-F238E27FC236}">
                  <a16:creationId xmlns:a16="http://schemas.microsoft.com/office/drawing/2014/main" id="{443D3EEB-FFF9-49A5-B39A-B4599BEC9EE5}"/>
                </a:ext>
              </a:extLst>
            </p:cNvPr>
            <p:cNvCxnSpPr/>
            <p:nvPr/>
          </p:nvCxnSpPr>
          <p:spPr>
            <a:xfrm flipV="1">
              <a:off x="11440417" y="4322103"/>
              <a:ext cx="0" cy="15728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2" name="Rectángulo 101">
              <a:extLst>
                <a:ext uri="{FF2B5EF4-FFF2-40B4-BE49-F238E27FC236}">
                  <a16:creationId xmlns:a16="http://schemas.microsoft.com/office/drawing/2014/main" id="{49184030-4200-439E-B46A-1F8A76008231}"/>
                </a:ext>
              </a:extLst>
            </p:cNvPr>
            <p:cNvSpPr/>
            <p:nvPr/>
          </p:nvSpPr>
          <p:spPr>
            <a:xfrm>
              <a:off x="11117828" y="5482078"/>
              <a:ext cx="1177642" cy="5776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103" name="Rectángulo 102">
              <a:extLst>
                <a:ext uri="{FF2B5EF4-FFF2-40B4-BE49-F238E27FC236}">
                  <a16:creationId xmlns:a16="http://schemas.microsoft.com/office/drawing/2014/main" id="{7BF48A56-E071-47C0-9064-BEE1E0F94A69}"/>
                </a:ext>
              </a:extLst>
            </p:cNvPr>
            <p:cNvSpPr/>
            <p:nvPr/>
          </p:nvSpPr>
          <p:spPr>
            <a:xfrm>
              <a:off x="11369298" y="4228086"/>
              <a:ext cx="142239" cy="16881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105" name="CuadroTexto 104">
              <a:extLst>
                <a:ext uri="{FF2B5EF4-FFF2-40B4-BE49-F238E27FC236}">
                  <a16:creationId xmlns:a16="http://schemas.microsoft.com/office/drawing/2014/main" id="{AD9EDC6C-D1CE-46EE-8337-A5E1F8F63AFC}"/>
                </a:ext>
              </a:extLst>
            </p:cNvPr>
            <p:cNvSpPr txBox="1"/>
            <p:nvPr/>
          </p:nvSpPr>
          <p:spPr>
            <a:xfrm>
              <a:off x="11051816" y="5576844"/>
              <a:ext cx="1326641" cy="430887"/>
            </a:xfrm>
            <a:prstGeom prst="rect">
              <a:avLst/>
            </a:prstGeom>
            <a:noFill/>
          </p:spPr>
          <p:txBody>
            <a:bodyPr wrap="square">
              <a:spAutoFit/>
            </a:bodyPr>
            <a:lstStyle/>
            <a:p>
              <a:pPr algn="ctr"/>
              <a:r>
                <a:rPr lang="es-MX" sz="1100" dirty="0">
                  <a:latin typeface="Arial" panose="020B0604020202020204" pitchFamily="34" charset="0"/>
                  <a:cs typeface="Arial" panose="020B0604020202020204" pitchFamily="34" charset="0"/>
                </a:rPr>
                <a:t>Consentimiento del laudo</a:t>
              </a:r>
              <a:endParaRPr lang="es-PE" sz="1100" dirty="0">
                <a:latin typeface="Arial" panose="020B0604020202020204" pitchFamily="34" charset="0"/>
                <a:cs typeface="Arial" panose="020B0604020202020204" pitchFamily="34" charset="0"/>
              </a:endParaRPr>
            </a:p>
          </p:txBody>
        </p:sp>
      </p:grpSp>
      <p:sp>
        <p:nvSpPr>
          <p:cNvPr id="108" name="Rectángulo 107">
            <a:extLst>
              <a:ext uri="{FF2B5EF4-FFF2-40B4-BE49-F238E27FC236}">
                <a16:creationId xmlns:a16="http://schemas.microsoft.com/office/drawing/2014/main" id="{464D855C-273D-4C7F-AD6C-34F12964E9D7}"/>
              </a:ext>
            </a:extLst>
          </p:cNvPr>
          <p:cNvSpPr/>
          <p:nvPr/>
        </p:nvSpPr>
        <p:spPr>
          <a:xfrm>
            <a:off x="10963865" y="6129269"/>
            <a:ext cx="1177642" cy="356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00"/>
          </a:p>
        </p:txBody>
      </p:sp>
      <p:sp>
        <p:nvSpPr>
          <p:cNvPr id="110" name="CuadroTexto 109">
            <a:extLst>
              <a:ext uri="{FF2B5EF4-FFF2-40B4-BE49-F238E27FC236}">
                <a16:creationId xmlns:a16="http://schemas.microsoft.com/office/drawing/2014/main" id="{7B655654-665D-4484-ACEF-73244C412274}"/>
              </a:ext>
            </a:extLst>
          </p:cNvPr>
          <p:cNvSpPr txBox="1"/>
          <p:nvPr/>
        </p:nvSpPr>
        <p:spPr>
          <a:xfrm>
            <a:off x="10897853" y="6185042"/>
            <a:ext cx="1326641" cy="261610"/>
          </a:xfrm>
          <a:prstGeom prst="rect">
            <a:avLst/>
          </a:prstGeom>
          <a:noFill/>
        </p:spPr>
        <p:txBody>
          <a:bodyPr wrap="square">
            <a:spAutoFit/>
          </a:bodyPr>
          <a:lstStyle/>
          <a:p>
            <a:pPr algn="ctr"/>
            <a:r>
              <a:rPr lang="es-PE" sz="1100" dirty="0">
                <a:latin typeface="Arial" panose="020B0604020202020204" pitchFamily="34" charset="0"/>
                <a:cs typeface="Arial" panose="020B0604020202020204" pitchFamily="34" charset="0"/>
              </a:rPr>
              <a:t>Anulación</a:t>
            </a:r>
          </a:p>
        </p:txBody>
      </p:sp>
      <p:sp>
        <p:nvSpPr>
          <p:cNvPr id="74" name="Rectángulo 73">
            <a:extLst>
              <a:ext uri="{FF2B5EF4-FFF2-40B4-BE49-F238E27FC236}">
                <a16:creationId xmlns:a16="http://schemas.microsoft.com/office/drawing/2014/main" id="{18574BD5-497A-0A4A-BDEB-114616C1B650}"/>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9" name="image1.png">
            <a:extLst>
              <a:ext uri="{FF2B5EF4-FFF2-40B4-BE49-F238E27FC236}">
                <a16:creationId xmlns:a16="http://schemas.microsoft.com/office/drawing/2014/main" id="{F86261EB-BDAF-184C-8A47-AC4AF6EC307F}"/>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81" name="CuadroTexto 80">
            <a:extLst>
              <a:ext uri="{FF2B5EF4-FFF2-40B4-BE49-F238E27FC236}">
                <a16:creationId xmlns:a16="http://schemas.microsoft.com/office/drawing/2014/main" id="{BADED804-7629-C24F-99C7-FE33F2522A05}"/>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Etapas del proceso arbitral</a:t>
            </a:r>
          </a:p>
        </p:txBody>
      </p:sp>
    </p:spTree>
    <p:extLst>
      <p:ext uri="{BB962C8B-B14F-4D97-AF65-F5344CB8AC3E}">
        <p14:creationId xmlns:p14="http://schemas.microsoft.com/office/powerpoint/2010/main" val="130690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0;p18">
            <a:extLst>
              <a:ext uri="{FF2B5EF4-FFF2-40B4-BE49-F238E27FC236}">
                <a16:creationId xmlns:a16="http://schemas.microsoft.com/office/drawing/2014/main" id="{37382F05-7EA8-994A-A5C4-D3D2ED461BB9}"/>
              </a:ext>
            </a:extLst>
          </p:cNvPr>
          <p:cNvSpPr txBox="1"/>
          <p:nvPr/>
        </p:nvSpPr>
        <p:spPr>
          <a:xfrm>
            <a:off x="2924534" y="1238489"/>
            <a:ext cx="6342927" cy="352836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s-PE" sz="2800" b="1" dirty="0">
              <a:solidFill>
                <a:schemeClr val="bg2">
                  <a:lumMod val="10000"/>
                </a:schemeClr>
              </a:solidFill>
            </a:endParaRPr>
          </a:p>
          <a:p>
            <a:pPr marL="0" lvl="0" indent="0" algn="ctr" rtl="0">
              <a:spcBef>
                <a:spcPts val="0"/>
              </a:spcBef>
              <a:spcAft>
                <a:spcPts val="0"/>
              </a:spcAft>
              <a:buNone/>
            </a:pPr>
            <a:endParaRPr lang="es-PE" sz="2800" b="1" dirty="0">
              <a:solidFill>
                <a:schemeClr val="bg2">
                  <a:lumMod val="10000"/>
                </a:schemeClr>
              </a:solidFill>
            </a:endParaRPr>
          </a:p>
          <a:p>
            <a:pPr marL="0" lvl="0" indent="0" algn="ctr" rtl="0">
              <a:spcBef>
                <a:spcPts val="0"/>
              </a:spcBef>
              <a:spcAft>
                <a:spcPts val="0"/>
              </a:spcAft>
              <a:buNone/>
            </a:pPr>
            <a:endParaRPr sz="2800" b="1" dirty="0">
              <a:solidFill>
                <a:schemeClr val="bg2">
                  <a:lumMod val="10000"/>
                </a:schemeClr>
              </a:solidFill>
            </a:endParaRPr>
          </a:p>
          <a:p>
            <a:pPr marL="1246188" lvl="0" indent="-1155700" algn="l" rtl="0">
              <a:spcBef>
                <a:spcPts val="0"/>
              </a:spcBef>
              <a:spcAft>
                <a:spcPts val="0"/>
              </a:spcAft>
              <a:buNone/>
            </a:pPr>
            <a:r>
              <a:rPr lang="es-PE" b="1" dirty="0">
                <a:solidFill>
                  <a:schemeClr val="bg1">
                    <a:lumMod val="65000"/>
                  </a:schemeClr>
                </a:solidFill>
              </a:rPr>
              <a:t>Tema </a:t>
            </a:r>
            <a:r>
              <a:rPr lang="es-PE" sz="4400" b="1" dirty="0">
                <a:solidFill>
                  <a:schemeClr val="bg1">
                    <a:lumMod val="65000"/>
                  </a:schemeClr>
                </a:solidFill>
              </a:rPr>
              <a:t>1</a:t>
            </a:r>
            <a:r>
              <a:rPr lang="es-PE" b="1" dirty="0">
                <a:solidFill>
                  <a:schemeClr val="bg1">
                    <a:lumMod val="65000"/>
                  </a:schemeClr>
                </a:solidFill>
              </a:rPr>
              <a:t> </a:t>
            </a:r>
            <a:r>
              <a:rPr lang="es-PE" b="1" dirty="0">
                <a:solidFill>
                  <a:schemeClr val="bg2">
                    <a:lumMod val="10000"/>
                  </a:schemeClr>
                </a:solidFill>
              </a:rPr>
              <a:t>	Conciliación </a:t>
            </a:r>
          </a:p>
          <a:p>
            <a:pPr marL="1246188" lvl="0" indent="-1155700" algn="l" rtl="0">
              <a:spcBef>
                <a:spcPts val="0"/>
              </a:spcBef>
              <a:spcAft>
                <a:spcPts val="0"/>
              </a:spcAft>
              <a:buNone/>
            </a:pPr>
            <a:endParaRPr b="1" dirty="0">
              <a:solidFill>
                <a:schemeClr val="bg2">
                  <a:lumMod val="10000"/>
                </a:schemeClr>
              </a:solidFill>
            </a:endParaRPr>
          </a:p>
          <a:p>
            <a:pPr marL="1246188" lvl="0" indent="-1155700" algn="l" rtl="0">
              <a:spcBef>
                <a:spcPts val="0"/>
              </a:spcBef>
              <a:spcAft>
                <a:spcPts val="0"/>
              </a:spcAft>
              <a:buNone/>
            </a:pPr>
            <a:r>
              <a:rPr lang="es-PE" b="1" dirty="0">
                <a:solidFill>
                  <a:schemeClr val="bg1">
                    <a:lumMod val="65000"/>
                  </a:schemeClr>
                </a:solidFill>
              </a:rPr>
              <a:t>Tema </a:t>
            </a:r>
            <a:r>
              <a:rPr lang="es-PE" sz="4400" b="1" dirty="0">
                <a:solidFill>
                  <a:schemeClr val="bg1">
                    <a:lumMod val="65000"/>
                  </a:schemeClr>
                </a:solidFill>
              </a:rPr>
              <a:t>2 </a:t>
            </a:r>
            <a:r>
              <a:rPr lang="es-PE" b="1" dirty="0">
                <a:solidFill>
                  <a:schemeClr val="bg2">
                    <a:lumMod val="10000"/>
                  </a:schemeClr>
                </a:solidFill>
              </a:rPr>
              <a:t>	Junta de Resolución de Disputas </a:t>
            </a:r>
            <a:endParaRPr lang="es-ES" b="1" dirty="0">
              <a:solidFill>
                <a:schemeClr val="bg2">
                  <a:lumMod val="10000"/>
                </a:schemeClr>
              </a:solidFill>
            </a:endParaRPr>
          </a:p>
          <a:p>
            <a:pPr marL="1246188" lvl="0" indent="-1155700" algn="l" rtl="0">
              <a:spcBef>
                <a:spcPts val="0"/>
              </a:spcBef>
              <a:spcAft>
                <a:spcPts val="0"/>
              </a:spcAft>
              <a:buNone/>
            </a:pPr>
            <a:endParaRPr b="1" dirty="0">
              <a:solidFill>
                <a:schemeClr val="bg2">
                  <a:lumMod val="10000"/>
                </a:schemeClr>
              </a:solidFill>
            </a:endParaRPr>
          </a:p>
          <a:p>
            <a:pPr marL="1246188" lvl="0" indent="-1155700" algn="l" rtl="0">
              <a:spcBef>
                <a:spcPts val="0"/>
              </a:spcBef>
              <a:spcAft>
                <a:spcPts val="0"/>
              </a:spcAft>
              <a:buNone/>
            </a:pPr>
            <a:r>
              <a:rPr lang="es-PE" b="1" dirty="0">
                <a:solidFill>
                  <a:schemeClr val="bg1">
                    <a:lumMod val="65000"/>
                  </a:schemeClr>
                </a:solidFill>
              </a:rPr>
              <a:t>Tema </a:t>
            </a:r>
            <a:r>
              <a:rPr lang="es-PE" sz="4400" b="1" dirty="0">
                <a:solidFill>
                  <a:schemeClr val="bg1">
                    <a:lumMod val="65000"/>
                  </a:schemeClr>
                </a:solidFill>
              </a:rPr>
              <a:t>3</a:t>
            </a:r>
            <a:r>
              <a:rPr lang="es-PE" b="1" dirty="0">
                <a:solidFill>
                  <a:schemeClr val="bg1">
                    <a:lumMod val="65000"/>
                  </a:schemeClr>
                </a:solidFill>
              </a:rPr>
              <a:t> </a:t>
            </a:r>
            <a:r>
              <a:rPr lang="es-PE" b="1" dirty="0">
                <a:solidFill>
                  <a:schemeClr val="bg2">
                    <a:lumMod val="10000"/>
                  </a:schemeClr>
                </a:solidFill>
              </a:rPr>
              <a:t>	Arbitraje</a:t>
            </a:r>
            <a:endParaRPr sz="2000" b="1" dirty="0">
              <a:solidFill>
                <a:schemeClr val="bg2">
                  <a:lumMod val="10000"/>
                </a:schemeClr>
              </a:solidFill>
            </a:endParaRPr>
          </a:p>
          <a:p>
            <a:pPr marL="0" lvl="0" indent="0" algn="ctr" rtl="0">
              <a:spcBef>
                <a:spcPts val="0"/>
              </a:spcBef>
              <a:spcAft>
                <a:spcPts val="0"/>
              </a:spcAft>
              <a:buNone/>
            </a:pPr>
            <a:endParaRPr sz="2400" b="1" dirty="0">
              <a:solidFill>
                <a:schemeClr val="bg2">
                  <a:lumMod val="10000"/>
                </a:schemeClr>
              </a:solidFill>
            </a:endParaRPr>
          </a:p>
          <a:p>
            <a:pPr marL="0" lvl="0" indent="0" algn="ctr" rtl="0">
              <a:spcBef>
                <a:spcPts val="0"/>
              </a:spcBef>
              <a:spcAft>
                <a:spcPts val="0"/>
              </a:spcAft>
              <a:buNone/>
            </a:pPr>
            <a:endParaRPr sz="2400" b="1" dirty="0">
              <a:solidFill>
                <a:schemeClr val="bg2">
                  <a:lumMod val="10000"/>
                </a:schemeClr>
              </a:solidFill>
            </a:endParaRPr>
          </a:p>
          <a:p>
            <a:pPr marL="0" lvl="0" indent="0" algn="ctr" rtl="0">
              <a:spcBef>
                <a:spcPts val="0"/>
              </a:spcBef>
              <a:spcAft>
                <a:spcPts val="0"/>
              </a:spcAft>
              <a:buNone/>
            </a:pPr>
            <a:endParaRPr sz="2000" b="1" dirty="0">
              <a:solidFill>
                <a:schemeClr val="bg2">
                  <a:lumMod val="10000"/>
                </a:schemeClr>
              </a:solidFill>
            </a:endParaRPr>
          </a:p>
          <a:p>
            <a:pPr marL="0" lvl="0" indent="0" algn="l" rtl="0">
              <a:spcBef>
                <a:spcPts val="0"/>
              </a:spcBef>
              <a:spcAft>
                <a:spcPts val="0"/>
              </a:spcAft>
              <a:buNone/>
            </a:pPr>
            <a:endParaRPr sz="1050" b="1" i="1" dirty="0">
              <a:solidFill>
                <a:schemeClr val="bg2">
                  <a:lumMod val="10000"/>
                </a:schemeClr>
              </a:solidFill>
            </a:endParaRPr>
          </a:p>
        </p:txBody>
      </p:sp>
      <p:sp>
        <p:nvSpPr>
          <p:cNvPr id="6" name="Rectángulo 5">
            <a:extLst>
              <a:ext uri="{FF2B5EF4-FFF2-40B4-BE49-F238E27FC236}">
                <a16:creationId xmlns:a16="http://schemas.microsoft.com/office/drawing/2014/main" id="{C461DA69-A39E-C44C-BCFE-2BC3503D93D0}"/>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1.png">
            <a:extLst>
              <a:ext uri="{FF2B5EF4-FFF2-40B4-BE49-F238E27FC236}">
                <a16:creationId xmlns:a16="http://schemas.microsoft.com/office/drawing/2014/main" id="{22D2743F-1403-1846-BC4C-40CE310800A8}"/>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13" name="CuadroTexto 12">
            <a:extLst>
              <a:ext uri="{FF2B5EF4-FFF2-40B4-BE49-F238E27FC236}">
                <a16:creationId xmlns:a16="http://schemas.microsoft.com/office/drawing/2014/main" id="{71B31470-48F6-1C4D-AE1B-DB542A24D91F}"/>
              </a:ext>
            </a:extLst>
          </p:cNvPr>
          <p:cNvSpPr txBox="1"/>
          <p:nvPr/>
        </p:nvSpPr>
        <p:spPr>
          <a:xfrm>
            <a:off x="1874674" y="1691036"/>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Contenido</a:t>
            </a:r>
          </a:p>
        </p:txBody>
      </p:sp>
    </p:spTree>
    <p:extLst>
      <p:ext uri="{BB962C8B-B14F-4D97-AF65-F5344CB8AC3E}">
        <p14:creationId xmlns:p14="http://schemas.microsoft.com/office/powerpoint/2010/main" val="566485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5F391CAB-CD53-4015-B6FB-B346A1A44969}"/>
              </a:ext>
            </a:extLst>
          </p:cNvPr>
          <p:cNvSpPr txBox="1"/>
          <p:nvPr/>
        </p:nvSpPr>
        <p:spPr>
          <a:xfrm>
            <a:off x="3046826" y="1985330"/>
            <a:ext cx="6098344" cy="3477875"/>
          </a:xfrm>
          <a:prstGeom prst="rect">
            <a:avLst/>
          </a:prstGeom>
          <a:noFill/>
        </p:spPr>
        <p:txBody>
          <a:bodyPr wrap="square">
            <a:spAutoFit/>
          </a:bodyPr>
          <a:lstStyle/>
          <a:p>
            <a:pPr algn="just">
              <a:buClr>
                <a:srgbClr val="0D67AC"/>
              </a:buClr>
            </a:pPr>
            <a:endParaRPr lang="es-MX" sz="1600" dirty="0">
              <a:solidFill>
                <a:schemeClr val="tx1">
                  <a:lumMod val="75000"/>
                  <a:lumOff val="25000"/>
                </a:schemeClr>
              </a:solidFill>
              <a:latin typeface="Arial" panose="020B0604020202020204" pitchFamily="34" charset="0"/>
              <a:cs typeface="Arial" panose="020B0604020202020204" pitchFamily="34" charset="0"/>
            </a:endParaRPr>
          </a:p>
          <a:p>
            <a:pPr algn="just">
              <a:buClr>
                <a:srgbClr val="0D67AC"/>
              </a:buClr>
            </a:pPr>
            <a:r>
              <a:rPr lang="es-MX" sz="1600" dirty="0">
                <a:latin typeface="Arial" panose="020B0604020202020204" pitchFamily="34" charset="0"/>
                <a:cs typeface="Arial" panose="020B0604020202020204" pitchFamily="34" charset="0"/>
              </a:rPr>
              <a:t>El procedimiento arbitral se conduce primordialmente por las </a:t>
            </a:r>
            <a:r>
              <a:rPr lang="es-MX" sz="1600" b="1" dirty="0">
                <a:latin typeface="Arial" panose="020B0604020202020204" pitchFamily="34" charset="0"/>
                <a:cs typeface="Arial" panose="020B0604020202020204" pitchFamily="34" charset="0"/>
              </a:rPr>
              <a:t>reglas pactadas por las partes </a:t>
            </a:r>
            <a:r>
              <a:rPr lang="es-MX" sz="1600" dirty="0">
                <a:latin typeface="Arial" panose="020B0604020202020204" pitchFamily="34" charset="0"/>
                <a:cs typeface="Arial" panose="020B0604020202020204" pitchFamily="34" charset="0"/>
              </a:rPr>
              <a:t>y de manera supletoria por los leyes aplicables. </a:t>
            </a:r>
          </a:p>
          <a:p>
            <a:pPr algn="just">
              <a:buClr>
                <a:srgbClr val="0D67AC"/>
              </a:buClr>
            </a:pPr>
            <a:endParaRPr lang="es-MX" sz="1600" dirty="0">
              <a:latin typeface="Arial" panose="020B0604020202020204" pitchFamily="34" charset="0"/>
              <a:cs typeface="Arial" panose="020B0604020202020204" pitchFamily="34" charset="0"/>
            </a:endParaRPr>
          </a:p>
          <a:p>
            <a:pPr algn="just">
              <a:buClr>
                <a:srgbClr val="0D67AC"/>
              </a:buClr>
            </a:pPr>
            <a:endParaRPr lang="es-MX" sz="1600" dirty="0">
              <a:latin typeface="Arial" panose="020B0604020202020204" pitchFamily="34" charset="0"/>
              <a:cs typeface="Arial" panose="020B0604020202020204" pitchFamily="34" charset="0"/>
            </a:endParaRPr>
          </a:p>
          <a:p>
            <a:pPr algn="just">
              <a:buClr>
                <a:srgbClr val="0D67AC"/>
              </a:buClr>
            </a:pPr>
            <a:endParaRPr lang="es-MX" sz="1600" dirty="0">
              <a:latin typeface="Arial" panose="020B0604020202020204" pitchFamily="34" charset="0"/>
              <a:cs typeface="Arial" panose="020B0604020202020204" pitchFamily="34" charset="0"/>
            </a:endParaRPr>
          </a:p>
          <a:p>
            <a:pPr algn="just">
              <a:buClr>
                <a:srgbClr val="0D67AC"/>
              </a:buClr>
            </a:pPr>
            <a:r>
              <a:rPr lang="es-MX" sz="1600" dirty="0">
                <a:latin typeface="Arial" panose="020B0604020202020204" pitchFamily="34" charset="0"/>
                <a:cs typeface="Arial" panose="020B0604020202020204" pitchFamily="34" charset="0"/>
              </a:rPr>
              <a:t>En el caso peruano, el </a:t>
            </a:r>
            <a:r>
              <a:rPr lang="es-MX" sz="1600" b="1" dirty="0">
                <a:latin typeface="Arial" panose="020B0604020202020204" pitchFamily="34" charset="0"/>
                <a:cs typeface="Arial" panose="020B0604020202020204" pitchFamily="34" charset="0"/>
              </a:rPr>
              <a:t>procedimiento</a:t>
            </a:r>
            <a:r>
              <a:rPr lang="es-MX" sz="1600" dirty="0">
                <a:latin typeface="Arial" panose="020B0604020202020204" pitchFamily="34" charset="0"/>
                <a:cs typeface="Arial" panose="020B0604020202020204" pitchFamily="34" charset="0"/>
              </a:rPr>
              <a:t> se regula de acuerdo a un orden de prelación</a:t>
            </a:r>
          </a:p>
          <a:p>
            <a:pPr algn="just">
              <a:buClr>
                <a:srgbClr val="0D67AC"/>
              </a:buClr>
            </a:pPr>
            <a:endParaRPr lang="es-MX" sz="14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PE" sz="1400"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89647B77-4EB5-4262-A15F-CEF8DB005903}"/>
              </a:ext>
            </a:extLst>
          </p:cNvPr>
          <p:cNvSpPr/>
          <p:nvPr/>
        </p:nvSpPr>
        <p:spPr>
          <a:xfrm rot="5400000">
            <a:off x="2594616" y="2301382"/>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11" name="Rectángulo 10">
            <a:extLst>
              <a:ext uri="{FF2B5EF4-FFF2-40B4-BE49-F238E27FC236}">
                <a16:creationId xmlns:a16="http://schemas.microsoft.com/office/drawing/2014/main" id="{1EEF0B12-BA6D-C144-9581-C2671259FA29}"/>
              </a:ext>
            </a:extLst>
          </p:cNvPr>
          <p:cNvSpPr/>
          <p:nvPr/>
        </p:nvSpPr>
        <p:spPr>
          <a:xfrm rot="5400000">
            <a:off x="2594616" y="3725233"/>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2" name="CuadroTexto 11">
            <a:extLst>
              <a:ext uri="{FF2B5EF4-FFF2-40B4-BE49-F238E27FC236}">
                <a16:creationId xmlns:a16="http://schemas.microsoft.com/office/drawing/2014/main" id="{6F476226-A438-304B-ACC8-C70D0C1B07F8}"/>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Orden de prelación de las reglas</a:t>
            </a:r>
          </a:p>
        </p:txBody>
      </p:sp>
    </p:spTree>
    <p:extLst>
      <p:ext uri="{BB962C8B-B14F-4D97-AF65-F5344CB8AC3E}">
        <p14:creationId xmlns:p14="http://schemas.microsoft.com/office/powerpoint/2010/main" val="3719714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12" name="CuadroTexto 11">
            <a:extLst>
              <a:ext uri="{FF2B5EF4-FFF2-40B4-BE49-F238E27FC236}">
                <a16:creationId xmlns:a16="http://schemas.microsoft.com/office/drawing/2014/main" id="{6F476226-A438-304B-ACC8-C70D0C1B07F8}"/>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Orden de prelación de las reglas</a:t>
            </a:r>
          </a:p>
        </p:txBody>
      </p:sp>
      <p:sp>
        <p:nvSpPr>
          <p:cNvPr id="13" name="CuadroTexto 12">
            <a:extLst>
              <a:ext uri="{FF2B5EF4-FFF2-40B4-BE49-F238E27FC236}">
                <a16:creationId xmlns:a16="http://schemas.microsoft.com/office/drawing/2014/main" id="{8FB329C5-E155-3D47-A28C-898D0F8D8CBF}"/>
              </a:ext>
            </a:extLst>
          </p:cNvPr>
          <p:cNvSpPr txBox="1"/>
          <p:nvPr/>
        </p:nvSpPr>
        <p:spPr>
          <a:xfrm>
            <a:off x="3035521" y="2198705"/>
            <a:ext cx="6324379" cy="3244093"/>
          </a:xfrm>
          <a:prstGeom prst="rect">
            <a:avLst/>
          </a:prstGeom>
          <a:noFill/>
        </p:spPr>
        <p:txBody>
          <a:bodyPr wrap="square">
            <a:spAutoFit/>
          </a:bodyPr>
          <a:lstStyle/>
          <a:p>
            <a:pPr marL="449263" lvl="2" indent="-438150" algn="just">
              <a:lnSpc>
                <a:spcPct val="150000"/>
              </a:lnSpc>
            </a:pPr>
            <a:r>
              <a:rPr lang="es-MX" sz="2800" b="1" dirty="0">
                <a:solidFill>
                  <a:schemeClr val="bg2">
                    <a:lumMod val="75000"/>
                  </a:schemeClr>
                </a:solidFill>
                <a:latin typeface="Arial" panose="020B0604020202020204" pitchFamily="34" charset="0"/>
                <a:cs typeface="Arial" panose="020B0604020202020204" pitchFamily="34" charset="0"/>
              </a:rPr>
              <a:t>1</a:t>
            </a:r>
            <a:r>
              <a:rPr lang="es-MX" sz="1600" dirty="0">
                <a:solidFill>
                  <a:schemeClr val="tx1">
                    <a:lumMod val="95000"/>
                    <a:lumOff val="5000"/>
                  </a:schemeClr>
                </a:solidFill>
                <a:latin typeface="Arial" panose="020B0604020202020204" pitchFamily="34" charset="0"/>
                <a:cs typeface="Arial" panose="020B0604020202020204" pitchFamily="34" charset="0"/>
              </a:rPr>
              <a:t> 	Lo establecido por las partes </a:t>
            </a:r>
            <a:r>
              <a:rPr lang="es-MX" sz="1400" dirty="0">
                <a:solidFill>
                  <a:schemeClr val="tx1">
                    <a:lumMod val="85000"/>
                    <a:lumOff val="15000"/>
                  </a:schemeClr>
                </a:solidFill>
                <a:latin typeface="Arial" panose="020B0604020202020204" pitchFamily="34" charset="0"/>
                <a:cs typeface="Arial" panose="020B0604020202020204" pitchFamily="34" charset="0"/>
              </a:rPr>
              <a:t>(</a:t>
            </a:r>
            <a:r>
              <a:rPr lang="es-MX" sz="1400" i="1" dirty="0">
                <a:solidFill>
                  <a:schemeClr val="tx1">
                    <a:lumMod val="85000"/>
                    <a:lumOff val="15000"/>
                  </a:schemeClr>
                </a:solidFill>
                <a:latin typeface="Arial" panose="020B0604020202020204" pitchFamily="34" charset="0"/>
                <a:cs typeface="Arial" panose="020B0604020202020204" pitchFamily="34" charset="0"/>
              </a:rPr>
              <a:t>ad hoc </a:t>
            </a:r>
            <a:r>
              <a:rPr lang="es-MX" sz="1400" dirty="0">
                <a:solidFill>
                  <a:schemeClr val="tx1">
                    <a:lumMod val="85000"/>
                    <a:lumOff val="15000"/>
                  </a:schemeClr>
                </a:solidFill>
                <a:latin typeface="Arial" panose="020B0604020202020204" pitchFamily="34" charset="0"/>
                <a:cs typeface="Arial" panose="020B0604020202020204" pitchFamily="34" charset="0"/>
              </a:rPr>
              <a:t>o institucional) </a:t>
            </a:r>
          </a:p>
          <a:p>
            <a:pPr marL="449263" lvl="2" indent="-438150" algn="just">
              <a:lnSpc>
                <a:spcPct val="150000"/>
              </a:lnSpc>
            </a:pPr>
            <a:r>
              <a:rPr lang="es-MX" sz="2800" b="1" dirty="0">
                <a:solidFill>
                  <a:schemeClr val="bg2">
                    <a:lumMod val="75000"/>
                  </a:schemeClr>
                </a:solidFill>
                <a:latin typeface="Arial" panose="020B0604020202020204" pitchFamily="34" charset="0"/>
                <a:cs typeface="Arial" panose="020B0604020202020204" pitchFamily="34" charset="0"/>
              </a:rPr>
              <a:t>2</a:t>
            </a:r>
            <a:r>
              <a:rPr lang="es-MX" sz="1600" dirty="0">
                <a:solidFill>
                  <a:schemeClr val="tx1">
                    <a:lumMod val="95000"/>
                    <a:lumOff val="5000"/>
                  </a:schemeClr>
                </a:solidFill>
                <a:latin typeface="Arial" panose="020B0604020202020204" pitchFamily="34" charset="0"/>
                <a:cs typeface="Arial" panose="020B0604020202020204" pitchFamily="34" charset="0"/>
              </a:rPr>
              <a:t> 	</a:t>
            </a:r>
            <a:r>
              <a:rPr lang="es-PE" sz="1600" dirty="0">
                <a:solidFill>
                  <a:schemeClr val="tx1">
                    <a:lumMod val="95000"/>
                    <a:lumOff val="5000"/>
                  </a:schemeClr>
                </a:solidFill>
                <a:latin typeface="Arial" panose="020B0604020202020204" pitchFamily="34" charset="0"/>
                <a:cs typeface="Arial" panose="020B0604020202020204" pitchFamily="34" charset="0"/>
              </a:rPr>
              <a:t>Reglamento del Centro de Arbitraje </a:t>
            </a:r>
            <a:r>
              <a:rPr lang="es-PE" sz="1400" dirty="0">
                <a:solidFill>
                  <a:schemeClr val="tx1">
                    <a:lumMod val="85000"/>
                    <a:lumOff val="15000"/>
                  </a:schemeClr>
                </a:solidFill>
                <a:latin typeface="Arial" panose="020B0604020202020204" pitchFamily="34" charset="0"/>
                <a:cs typeface="Arial" panose="020B0604020202020204" pitchFamily="34" charset="0"/>
              </a:rPr>
              <a:t>(institucional) </a:t>
            </a:r>
            <a:endParaRPr lang="es-PE" sz="1600" dirty="0">
              <a:solidFill>
                <a:schemeClr val="tx1">
                  <a:lumMod val="85000"/>
                  <a:lumOff val="15000"/>
                </a:schemeClr>
              </a:solidFill>
              <a:latin typeface="Arial" panose="020B0604020202020204" pitchFamily="34" charset="0"/>
              <a:cs typeface="Arial" panose="020B0604020202020204" pitchFamily="34" charset="0"/>
            </a:endParaRPr>
          </a:p>
          <a:p>
            <a:pPr marL="449263" lvl="2" indent="-438150" algn="just">
              <a:lnSpc>
                <a:spcPct val="150000"/>
              </a:lnSpc>
            </a:pPr>
            <a:r>
              <a:rPr lang="es-PE" sz="2800" b="1" dirty="0">
                <a:solidFill>
                  <a:schemeClr val="bg2">
                    <a:lumMod val="75000"/>
                  </a:schemeClr>
                </a:solidFill>
                <a:latin typeface="Arial" panose="020B0604020202020204" pitchFamily="34" charset="0"/>
                <a:cs typeface="Arial" panose="020B0604020202020204" pitchFamily="34" charset="0"/>
              </a:rPr>
              <a:t>3</a:t>
            </a:r>
            <a:r>
              <a:rPr lang="es-PE" sz="1600" dirty="0">
                <a:solidFill>
                  <a:schemeClr val="tx1">
                    <a:lumMod val="95000"/>
                    <a:lumOff val="5000"/>
                  </a:schemeClr>
                </a:solidFill>
                <a:latin typeface="Arial" panose="020B0604020202020204" pitchFamily="34" charset="0"/>
                <a:cs typeface="Arial" panose="020B0604020202020204" pitchFamily="34" charset="0"/>
              </a:rPr>
              <a:t> 	Reglas que fije el Tribunal Arbitral </a:t>
            </a:r>
          </a:p>
          <a:p>
            <a:pPr marL="449263" lvl="2" indent="-438150" algn="just">
              <a:lnSpc>
                <a:spcPct val="150000"/>
              </a:lnSpc>
            </a:pPr>
            <a:r>
              <a:rPr lang="es-PE" sz="2800" b="1" dirty="0">
                <a:solidFill>
                  <a:schemeClr val="bg2">
                    <a:lumMod val="75000"/>
                  </a:schemeClr>
                </a:solidFill>
                <a:latin typeface="Arial" panose="020B0604020202020204" pitchFamily="34" charset="0"/>
                <a:cs typeface="Arial" panose="020B0604020202020204" pitchFamily="34" charset="0"/>
              </a:rPr>
              <a:t>4</a:t>
            </a:r>
            <a:r>
              <a:rPr lang="es-PE" sz="1600" dirty="0">
                <a:solidFill>
                  <a:schemeClr val="tx1">
                    <a:lumMod val="95000"/>
                    <a:lumOff val="5000"/>
                  </a:schemeClr>
                </a:solidFill>
                <a:latin typeface="Arial" panose="020B0604020202020204" pitchFamily="34" charset="0"/>
                <a:cs typeface="Arial" panose="020B0604020202020204" pitchFamily="34" charset="0"/>
              </a:rPr>
              <a:t> 	</a:t>
            </a:r>
            <a:r>
              <a:rPr lang="es-PE" sz="1600" b="1" dirty="0">
                <a:solidFill>
                  <a:schemeClr val="tx1">
                    <a:lumMod val="95000"/>
                    <a:lumOff val="5000"/>
                  </a:schemeClr>
                </a:solidFill>
                <a:latin typeface="Arial" panose="020B0604020202020204" pitchFamily="34" charset="0"/>
                <a:cs typeface="Arial" panose="020B0604020202020204" pitchFamily="34" charset="0"/>
              </a:rPr>
              <a:t>Ley de Contrataciones del Estado </a:t>
            </a:r>
            <a:r>
              <a:rPr lang="es-PE" sz="1400" dirty="0">
                <a:solidFill>
                  <a:schemeClr val="tx1">
                    <a:lumMod val="85000"/>
                    <a:lumOff val="15000"/>
                  </a:schemeClr>
                </a:solidFill>
                <a:latin typeface="Arial" panose="020B0604020202020204" pitchFamily="34" charset="0"/>
                <a:cs typeface="Arial" panose="020B0604020202020204" pitchFamily="34" charset="0"/>
              </a:rPr>
              <a:t>(Cuando el Estado es parte) </a:t>
            </a:r>
          </a:p>
          <a:p>
            <a:pPr marL="449263" lvl="2" indent="-438150" algn="just">
              <a:lnSpc>
                <a:spcPct val="150000"/>
              </a:lnSpc>
            </a:pPr>
            <a:r>
              <a:rPr lang="es-PE" sz="2800" b="1" dirty="0">
                <a:solidFill>
                  <a:schemeClr val="bg2">
                    <a:lumMod val="75000"/>
                  </a:schemeClr>
                </a:solidFill>
                <a:latin typeface="Arial" panose="020B0604020202020204" pitchFamily="34" charset="0"/>
                <a:cs typeface="Arial" panose="020B0604020202020204" pitchFamily="34" charset="0"/>
              </a:rPr>
              <a:t>5</a:t>
            </a:r>
            <a:r>
              <a:rPr lang="es-PE" sz="1600" dirty="0">
                <a:solidFill>
                  <a:schemeClr val="tx1">
                    <a:lumMod val="95000"/>
                    <a:lumOff val="5000"/>
                  </a:schemeClr>
                </a:solidFill>
                <a:latin typeface="Arial" panose="020B0604020202020204" pitchFamily="34" charset="0"/>
                <a:cs typeface="Arial" panose="020B0604020202020204" pitchFamily="34" charset="0"/>
              </a:rPr>
              <a:t> 	Ley de Arbitraje </a:t>
            </a:r>
          </a:p>
        </p:txBody>
      </p:sp>
    </p:spTree>
    <p:extLst>
      <p:ext uri="{BB962C8B-B14F-4D97-AF65-F5344CB8AC3E}">
        <p14:creationId xmlns:p14="http://schemas.microsoft.com/office/powerpoint/2010/main" val="741017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6FEE8C1-DC84-1641-B031-FA9B59A0A624}"/>
              </a:ext>
            </a:extLst>
          </p:cNvPr>
          <p:cNvSpPr/>
          <p:nvPr/>
        </p:nvSpPr>
        <p:spPr>
          <a:xfrm>
            <a:off x="3677049" y="2838960"/>
            <a:ext cx="4930500" cy="127267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5">
            <a:extLst>
              <a:ext uri="{FF2B5EF4-FFF2-40B4-BE49-F238E27FC236}">
                <a16:creationId xmlns:a16="http://schemas.microsoft.com/office/drawing/2014/main" id="{C461DA69-A39E-C44C-BCFE-2BC3503D93D0}"/>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1.png">
            <a:extLst>
              <a:ext uri="{FF2B5EF4-FFF2-40B4-BE49-F238E27FC236}">
                <a16:creationId xmlns:a16="http://schemas.microsoft.com/office/drawing/2014/main" id="{22D2743F-1403-1846-BC4C-40CE310800A8}"/>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9" name="Google Shape;101;p19">
            <a:extLst>
              <a:ext uri="{FF2B5EF4-FFF2-40B4-BE49-F238E27FC236}">
                <a16:creationId xmlns:a16="http://schemas.microsoft.com/office/drawing/2014/main" id="{8B67DA16-97D6-2848-BABC-68182CA507A9}"/>
              </a:ext>
            </a:extLst>
          </p:cNvPr>
          <p:cNvSpPr txBox="1"/>
          <p:nvPr/>
        </p:nvSpPr>
        <p:spPr>
          <a:xfrm>
            <a:off x="3630750" y="2792663"/>
            <a:ext cx="4930500" cy="1272674"/>
          </a:xfrm>
          <a:prstGeom prst="rect">
            <a:avLst/>
          </a:prstGeom>
          <a:solidFill>
            <a:schemeClr val="bg1"/>
          </a:solidFill>
          <a:ln w="19050">
            <a:solidFill>
              <a:schemeClr val="bg2">
                <a:lumMod val="90000"/>
              </a:schemeClr>
            </a:solidFill>
          </a:ln>
        </p:spPr>
        <p:txBody>
          <a:bodyPr spcFirstLastPara="1" wrap="square" lIns="91425" tIns="91425" rIns="91425" bIns="91425" anchor="t" anchorCtr="0">
            <a:noAutofit/>
          </a:bodyPr>
          <a:lstStyle/>
          <a:p>
            <a:pPr marL="0" lvl="0" indent="0" algn="ctr" rtl="0">
              <a:spcBef>
                <a:spcPts val="0"/>
              </a:spcBef>
              <a:spcAft>
                <a:spcPts val="0"/>
              </a:spcAft>
              <a:buNone/>
            </a:pPr>
            <a:endParaRPr lang="es-PE" sz="700" b="1" dirty="0">
              <a:solidFill>
                <a:srgbClr val="7F7F7F"/>
              </a:solidFill>
            </a:endParaRPr>
          </a:p>
          <a:p>
            <a:pPr marL="0" lvl="0" indent="0" algn="ctr" rtl="0">
              <a:spcBef>
                <a:spcPts val="0"/>
              </a:spcBef>
              <a:spcAft>
                <a:spcPts val="0"/>
              </a:spcAft>
              <a:buNone/>
            </a:pPr>
            <a:endParaRPr lang="es-ES" sz="1400" b="1" dirty="0"/>
          </a:p>
          <a:p>
            <a:pPr marL="0" lvl="0" indent="0" algn="ctr" rtl="0">
              <a:spcBef>
                <a:spcPts val="0"/>
              </a:spcBef>
              <a:spcAft>
                <a:spcPts val="0"/>
              </a:spcAft>
              <a:buNone/>
            </a:pPr>
            <a:r>
              <a:rPr lang="es-ES" sz="2800" b="1" dirty="0"/>
              <a:t>Arbitraje en la LCE</a:t>
            </a:r>
            <a:endParaRPr sz="2800" b="1" dirty="0"/>
          </a:p>
          <a:p>
            <a:pPr marL="0" lvl="0" indent="0" algn="ctr" rtl="0">
              <a:spcBef>
                <a:spcPts val="0"/>
              </a:spcBef>
              <a:spcAft>
                <a:spcPts val="0"/>
              </a:spcAft>
              <a:buNone/>
            </a:pPr>
            <a:endParaRPr sz="2800" b="1" dirty="0"/>
          </a:p>
        </p:txBody>
      </p:sp>
    </p:spTree>
    <p:extLst>
      <p:ext uri="{BB962C8B-B14F-4D97-AF65-F5344CB8AC3E}">
        <p14:creationId xmlns:p14="http://schemas.microsoft.com/office/powerpoint/2010/main" val="815810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5F391CAB-CD53-4015-B6FB-B346A1A44969}"/>
              </a:ext>
            </a:extLst>
          </p:cNvPr>
          <p:cNvSpPr txBox="1"/>
          <p:nvPr/>
        </p:nvSpPr>
        <p:spPr>
          <a:xfrm>
            <a:off x="3046826" y="2311821"/>
            <a:ext cx="6098344" cy="2769989"/>
          </a:xfrm>
          <a:prstGeom prst="rect">
            <a:avLst/>
          </a:prstGeom>
          <a:noFill/>
        </p:spPr>
        <p:txBody>
          <a:bodyPr wrap="square">
            <a:spAutoFit/>
          </a:bodyPr>
          <a:lstStyle/>
          <a:p>
            <a:pPr algn="just">
              <a:buClr>
                <a:srgbClr val="0D67AC"/>
              </a:buClr>
            </a:pPr>
            <a:r>
              <a:rPr lang="es-PE" sz="1600" dirty="0">
                <a:solidFill>
                  <a:srgbClr val="000000"/>
                </a:solidFill>
                <a:latin typeface="Arial" panose="020B0604020202020204" pitchFamily="34" charset="0"/>
                <a:cs typeface="Arial" panose="020B0604020202020204" pitchFamily="34" charset="0"/>
              </a:rPr>
              <a:t>En las contrataciones con el Estado el arbitraje es </a:t>
            </a:r>
            <a:r>
              <a:rPr lang="es-PE" sz="1600" b="1" dirty="0">
                <a:solidFill>
                  <a:srgbClr val="000000"/>
                </a:solidFill>
                <a:latin typeface="Arial" panose="020B0604020202020204" pitchFamily="34" charset="0"/>
                <a:cs typeface="Arial" panose="020B0604020202020204" pitchFamily="34" charset="0"/>
              </a:rPr>
              <a:t>obligatorio</a:t>
            </a:r>
          </a:p>
          <a:p>
            <a:pPr algn="just">
              <a:buClr>
                <a:srgbClr val="0D67AC"/>
              </a:buClr>
            </a:pPr>
            <a:endParaRPr lang="es-PE" sz="1600" dirty="0">
              <a:solidFill>
                <a:srgbClr val="000000"/>
              </a:solidFill>
              <a:latin typeface="Arial" panose="020B0604020202020204" pitchFamily="34" charset="0"/>
              <a:cs typeface="Arial" panose="020B0604020202020204" pitchFamily="34" charset="0"/>
            </a:endParaRPr>
          </a:p>
          <a:p>
            <a:pPr algn="just">
              <a:buClr>
                <a:srgbClr val="0D67AC"/>
              </a:buClr>
            </a:pPr>
            <a:endParaRPr lang="es-PE" sz="1600" dirty="0">
              <a:solidFill>
                <a:srgbClr val="000000"/>
              </a:solidFill>
              <a:latin typeface="Arial" panose="020B0604020202020204" pitchFamily="34" charset="0"/>
              <a:cs typeface="Arial" panose="020B0604020202020204" pitchFamily="34" charset="0"/>
            </a:endParaRPr>
          </a:p>
          <a:p>
            <a:pPr algn="just">
              <a:buClr>
                <a:srgbClr val="0D67AC"/>
              </a:buClr>
            </a:pPr>
            <a:r>
              <a:rPr lang="es-PE" sz="1600" dirty="0">
                <a:solidFill>
                  <a:srgbClr val="000000"/>
                </a:solidFill>
                <a:latin typeface="Arial" panose="020B0604020202020204" pitchFamily="34" charset="0"/>
                <a:cs typeface="Arial" panose="020B0604020202020204" pitchFamily="34" charset="0"/>
              </a:rPr>
              <a:t>Es de tipo nacional y de derecho</a:t>
            </a:r>
            <a:endParaRPr lang="es-PE" sz="800" dirty="0">
              <a:solidFill>
                <a:srgbClr val="000000"/>
              </a:solidFill>
              <a:latin typeface="Arial" panose="020B0604020202020204" pitchFamily="34" charset="0"/>
              <a:cs typeface="Arial" panose="020B0604020202020204" pitchFamily="34" charset="0"/>
            </a:endParaRPr>
          </a:p>
          <a:p>
            <a:pPr algn="just">
              <a:buClr>
                <a:srgbClr val="0D67AC"/>
              </a:buClr>
            </a:pPr>
            <a:endParaRPr lang="es-PE" sz="1600" dirty="0">
              <a:solidFill>
                <a:srgbClr val="000000"/>
              </a:solidFill>
              <a:latin typeface="Arial" panose="020B0604020202020204" pitchFamily="34" charset="0"/>
              <a:cs typeface="Arial" panose="020B0604020202020204" pitchFamily="34" charset="0"/>
            </a:endParaRPr>
          </a:p>
          <a:p>
            <a:pPr algn="just">
              <a:buClr>
                <a:srgbClr val="0D67AC"/>
              </a:buClr>
            </a:pPr>
            <a:endParaRPr lang="es-PE" sz="1600" dirty="0">
              <a:solidFill>
                <a:srgbClr val="000000"/>
              </a:solidFill>
              <a:latin typeface="Arial" panose="020B0604020202020204" pitchFamily="34" charset="0"/>
              <a:cs typeface="Arial" panose="020B0604020202020204" pitchFamily="34" charset="0"/>
            </a:endParaRPr>
          </a:p>
          <a:p>
            <a:pPr algn="just">
              <a:buClr>
                <a:srgbClr val="0D67AC"/>
              </a:buClr>
            </a:pPr>
            <a:r>
              <a:rPr lang="es-PE" sz="1600" dirty="0">
                <a:solidFill>
                  <a:srgbClr val="000000"/>
                </a:solidFill>
                <a:latin typeface="Arial" panose="020B0604020202020204" pitchFamily="34" charset="0"/>
                <a:cs typeface="Arial" panose="020B0604020202020204" pitchFamily="34" charset="0"/>
              </a:rPr>
              <a:t>Puede ser institucional o </a:t>
            </a:r>
            <a:r>
              <a:rPr lang="es-PE" sz="1600" i="1" dirty="0">
                <a:solidFill>
                  <a:srgbClr val="000000"/>
                </a:solidFill>
                <a:latin typeface="Arial" panose="020B0604020202020204" pitchFamily="34" charset="0"/>
                <a:cs typeface="Arial" panose="020B0604020202020204" pitchFamily="34" charset="0"/>
              </a:rPr>
              <a:t>ad hoc</a:t>
            </a:r>
            <a:endParaRPr lang="es-PE" sz="800" dirty="0">
              <a:solidFill>
                <a:srgbClr val="000000"/>
              </a:solidFill>
              <a:latin typeface="Arial" panose="020B0604020202020204" pitchFamily="34" charset="0"/>
              <a:cs typeface="Arial" panose="020B0604020202020204" pitchFamily="34" charset="0"/>
            </a:endParaRPr>
          </a:p>
          <a:p>
            <a:pPr marL="84137" algn="just">
              <a:tabLst>
                <a:tab pos="182563" algn="l"/>
              </a:tabLst>
            </a:pPr>
            <a:endParaRPr lang="es-PE" sz="1600" dirty="0">
              <a:solidFill>
                <a:srgbClr val="000000"/>
              </a:solidFill>
              <a:latin typeface="Arial" panose="020B0604020202020204" pitchFamily="34" charset="0"/>
              <a:cs typeface="Arial" panose="020B0604020202020204" pitchFamily="34" charset="0"/>
            </a:endParaRPr>
          </a:p>
          <a:p>
            <a:pPr marL="184150" indent="-174625" algn="just">
              <a:buFontTx/>
              <a:buChar char="-"/>
            </a:pPr>
            <a:r>
              <a:rPr lang="es-PE" sz="1400" i="1" dirty="0">
                <a:solidFill>
                  <a:schemeClr val="tx1">
                    <a:lumMod val="75000"/>
                    <a:lumOff val="25000"/>
                  </a:schemeClr>
                </a:solidFill>
                <a:latin typeface="Arial" panose="020B0604020202020204" pitchFamily="34" charset="0"/>
                <a:cs typeface="Arial" panose="020B0604020202020204" pitchFamily="34" charset="0"/>
              </a:rPr>
              <a:t>Ad hoc</a:t>
            </a:r>
            <a:r>
              <a:rPr lang="es-PE" sz="1400" dirty="0">
                <a:solidFill>
                  <a:schemeClr val="tx1">
                    <a:lumMod val="75000"/>
                    <a:lumOff val="25000"/>
                  </a:schemeClr>
                </a:solidFill>
                <a:latin typeface="Arial" panose="020B0604020202020204" pitchFamily="34" charset="0"/>
                <a:cs typeface="Arial" panose="020B0604020202020204" pitchFamily="34" charset="0"/>
              </a:rPr>
              <a:t>: cuando el monto de la controversia es menor o igual a 10 UIT</a:t>
            </a:r>
            <a:endParaRPr lang="es-PE" sz="700" dirty="0">
              <a:solidFill>
                <a:schemeClr val="tx1">
                  <a:lumMod val="75000"/>
                  <a:lumOff val="25000"/>
                </a:schemeClr>
              </a:solidFill>
              <a:latin typeface="Arial" panose="020B0604020202020204" pitchFamily="34" charset="0"/>
              <a:cs typeface="Arial" panose="020B0604020202020204" pitchFamily="34" charset="0"/>
            </a:endParaRPr>
          </a:p>
          <a:p>
            <a:pPr marL="184150" indent="-174625" algn="just">
              <a:buFontTx/>
              <a:buChar char="-"/>
            </a:pPr>
            <a:r>
              <a:rPr lang="es-PE" sz="1400" dirty="0">
                <a:solidFill>
                  <a:schemeClr val="tx1">
                    <a:lumMod val="75000"/>
                    <a:lumOff val="25000"/>
                  </a:schemeClr>
                </a:solidFill>
                <a:latin typeface="Arial" panose="020B0604020202020204" pitchFamily="34" charset="0"/>
                <a:cs typeface="Arial" panose="020B0604020202020204" pitchFamily="34" charset="0"/>
              </a:rPr>
              <a:t>Institucional: elección de las partes</a:t>
            </a:r>
          </a:p>
          <a:p>
            <a:pPr algn="just">
              <a:buClr>
                <a:srgbClr val="0D67AC"/>
              </a:buClr>
            </a:pPr>
            <a:endParaRPr lang="es-ES" dirty="0">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11" name="Rectángulo 10">
            <a:extLst>
              <a:ext uri="{FF2B5EF4-FFF2-40B4-BE49-F238E27FC236}">
                <a16:creationId xmlns:a16="http://schemas.microsoft.com/office/drawing/2014/main" id="{1EEF0B12-BA6D-C144-9581-C2671259FA29}"/>
              </a:ext>
            </a:extLst>
          </p:cNvPr>
          <p:cNvSpPr/>
          <p:nvPr/>
        </p:nvSpPr>
        <p:spPr>
          <a:xfrm rot="5400000">
            <a:off x="2570245" y="3863837"/>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5" name="Rectángulo 14">
            <a:extLst>
              <a:ext uri="{FF2B5EF4-FFF2-40B4-BE49-F238E27FC236}">
                <a16:creationId xmlns:a16="http://schemas.microsoft.com/office/drawing/2014/main" id="{4C5A565A-53F1-FC42-BC99-E584B0EB8DEE}"/>
              </a:ext>
            </a:extLst>
          </p:cNvPr>
          <p:cNvSpPr/>
          <p:nvPr/>
        </p:nvSpPr>
        <p:spPr>
          <a:xfrm rot="5400000">
            <a:off x="2570248" y="2395826"/>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2" name="Rectángulo 11">
            <a:extLst>
              <a:ext uri="{FF2B5EF4-FFF2-40B4-BE49-F238E27FC236}">
                <a16:creationId xmlns:a16="http://schemas.microsoft.com/office/drawing/2014/main" id="{DA7F14DD-6507-4548-82FC-0F5B34D5B822}"/>
              </a:ext>
            </a:extLst>
          </p:cNvPr>
          <p:cNvSpPr/>
          <p:nvPr/>
        </p:nvSpPr>
        <p:spPr>
          <a:xfrm rot="5400000">
            <a:off x="2570246" y="3157447"/>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8" name="CuadroTexto 17">
            <a:extLst>
              <a:ext uri="{FF2B5EF4-FFF2-40B4-BE49-F238E27FC236}">
                <a16:creationId xmlns:a16="http://schemas.microsoft.com/office/drawing/2014/main" id="{D38BBDFB-910A-D74A-AF40-3B272236201A}"/>
              </a:ext>
            </a:extLst>
          </p:cNvPr>
          <p:cNvSpPr txBox="1"/>
          <p:nvPr/>
        </p:nvSpPr>
        <p:spPr>
          <a:xfrm>
            <a:off x="1874674" y="1216474"/>
            <a:ext cx="8442649" cy="615553"/>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Ley de Contrataciones del Estado – Nº 30225 </a:t>
            </a:r>
          </a:p>
          <a:p>
            <a:pPr algn="ctr"/>
            <a:r>
              <a:rPr lang="es-PE" sz="1400" b="1" dirty="0">
                <a:solidFill>
                  <a:schemeClr val="tx1">
                    <a:lumMod val="75000"/>
                    <a:lumOff val="25000"/>
                  </a:schemeClr>
                </a:solidFill>
                <a:latin typeface="Arial" panose="020B0604020202020204" pitchFamily="34" charset="0"/>
                <a:cs typeface="Arial" panose="020B0604020202020204" pitchFamily="34" charset="0"/>
              </a:rPr>
              <a:t>Decreto Supremo Nº 344-2018</a:t>
            </a:r>
          </a:p>
        </p:txBody>
      </p:sp>
      <p:sp>
        <p:nvSpPr>
          <p:cNvPr id="19" name="CuadroTexto 18">
            <a:extLst>
              <a:ext uri="{FF2B5EF4-FFF2-40B4-BE49-F238E27FC236}">
                <a16:creationId xmlns:a16="http://schemas.microsoft.com/office/drawing/2014/main" id="{8BDCE5BC-7C65-3B4B-B429-9932B14B4ACF}"/>
              </a:ext>
            </a:extLst>
          </p:cNvPr>
          <p:cNvSpPr txBox="1"/>
          <p:nvPr/>
        </p:nvSpPr>
        <p:spPr>
          <a:xfrm>
            <a:off x="1720020" y="6440653"/>
            <a:ext cx="8108354" cy="246221"/>
          </a:xfrm>
          <a:prstGeom prst="rect">
            <a:avLst/>
          </a:prstGeom>
          <a:noFill/>
        </p:spPr>
        <p:txBody>
          <a:bodyPr wrap="square" rtlCol="0">
            <a:spAutoFit/>
          </a:bodyPr>
          <a:lstStyle/>
          <a:p>
            <a:pPr marL="541338" lvl="2" algn="ctr">
              <a:buClr>
                <a:srgbClr val="0070C0"/>
              </a:buClr>
            </a:pPr>
            <a:r>
              <a:rPr lang="es-PE" sz="1000" dirty="0">
                <a:solidFill>
                  <a:srgbClr val="000000"/>
                </a:solidFill>
                <a:latin typeface="Arial" panose="020B0604020202020204" pitchFamily="34" charset="0"/>
                <a:cs typeface="Arial" panose="020B0604020202020204" pitchFamily="34" charset="0"/>
              </a:rPr>
              <a:t>Artículo 225.2 RLCE </a:t>
            </a:r>
          </a:p>
        </p:txBody>
      </p:sp>
    </p:spTree>
    <p:extLst>
      <p:ext uri="{BB962C8B-B14F-4D97-AF65-F5344CB8AC3E}">
        <p14:creationId xmlns:p14="http://schemas.microsoft.com/office/powerpoint/2010/main" val="16546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5F391CAB-CD53-4015-B6FB-B346A1A44969}"/>
              </a:ext>
            </a:extLst>
          </p:cNvPr>
          <p:cNvSpPr txBox="1"/>
          <p:nvPr/>
        </p:nvSpPr>
        <p:spPr>
          <a:xfrm>
            <a:off x="3046826" y="2311821"/>
            <a:ext cx="6098344" cy="3785652"/>
          </a:xfrm>
          <a:prstGeom prst="rect">
            <a:avLst/>
          </a:prstGeom>
          <a:noFill/>
        </p:spPr>
        <p:txBody>
          <a:bodyPr wrap="square">
            <a:spAutoFit/>
          </a:bodyPr>
          <a:lstStyle/>
          <a:p>
            <a:pPr algn="just">
              <a:buClr>
                <a:srgbClr val="0D67AC"/>
              </a:buClr>
            </a:pPr>
            <a:r>
              <a:rPr lang="es-PE" sz="1600" dirty="0">
                <a:solidFill>
                  <a:srgbClr val="000000"/>
                </a:solidFill>
                <a:latin typeface="Arial" panose="020B0604020202020204" pitchFamily="34" charset="0"/>
                <a:cs typeface="Arial" panose="020B0604020202020204" pitchFamily="34" charset="0"/>
              </a:rPr>
              <a:t>Cuando no se ha incorporado convenio arbitral expreso </a:t>
            </a:r>
          </a:p>
          <a:p>
            <a:pPr algn="just">
              <a:buClr>
                <a:srgbClr val="0D67AC"/>
              </a:buClr>
            </a:pPr>
            <a:endParaRPr lang="es-PE" sz="1600" dirty="0">
              <a:solidFill>
                <a:srgbClr val="000000"/>
              </a:solidFill>
              <a:latin typeface="Arial" panose="020B0604020202020204" pitchFamily="34" charset="0"/>
              <a:cs typeface="Arial" panose="020B0604020202020204" pitchFamily="34" charset="0"/>
            </a:endParaRPr>
          </a:p>
          <a:p>
            <a:pPr algn="just">
              <a:buClr>
                <a:srgbClr val="0D67AC"/>
              </a:buClr>
            </a:pPr>
            <a:r>
              <a:rPr lang="es-PE" sz="1600" dirty="0">
                <a:solidFill>
                  <a:srgbClr val="000000"/>
                </a:solidFill>
                <a:latin typeface="Arial" panose="020B0604020202020204" pitchFamily="34" charset="0"/>
                <a:cs typeface="Arial" panose="020B0604020202020204" pitchFamily="34" charset="0"/>
              </a:rPr>
              <a:t>Cuando se ha pactado arbitraje institucional sin designar institución</a:t>
            </a:r>
          </a:p>
          <a:p>
            <a:pPr algn="just">
              <a:buClr>
                <a:srgbClr val="0D67AC"/>
              </a:buClr>
            </a:pPr>
            <a:endParaRPr lang="es-PE" sz="1600" dirty="0">
              <a:solidFill>
                <a:srgbClr val="000000"/>
              </a:solidFill>
              <a:latin typeface="Arial" panose="020B0604020202020204" pitchFamily="34" charset="0"/>
              <a:cs typeface="Arial" panose="020B0604020202020204" pitchFamily="34" charset="0"/>
            </a:endParaRPr>
          </a:p>
          <a:p>
            <a:pPr algn="just">
              <a:buClr>
                <a:srgbClr val="0D67AC"/>
              </a:buClr>
            </a:pPr>
            <a:r>
              <a:rPr lang="es-PE" sz="1600" dirty="0">
                <a:solidFill>
                  <a:srgbClr val="000000"/>
                </a:solidFill>
                <a:latin typeface="Arial" panose="020B0604020202020204" pitchFamily="34" charset="0"/>
                <a:cs typeface="Arial" panose="020B0604020202020204" pitchFamily="34" charset="0"/>
              </a:rPr>
              <a:t>Cuando no se ha precisado el tipo de arbitraje </a:t>
            </a:r>
          </a:p>
          <a:p>
            <a:pPr algn="just">
              <a:buClr>
                <a:srgbClr val="0D67AC"/>
              </a:buClr>
            </a:pPr>
            <a:endParaRPr lang="es-PE" sz="1600" dirty="0">
              <a:solidFill>
                <a:srgbClr val="000000"/>
              </a:solidFill>
              <a:latin typeface="Arial" panose="020B0604020202020204" pitchFamily="34" charset="0"/>
              <a:cs typeface="Arial" panose="020B0604020202020204" pitchFamily="34" charset="0"/>
            </a:endParaRPr>
          </a:p>
          <a:p>
            <a:pPr algn="just">
              <a:buClr>
                <a:srgbClr val="0D67AC"/>
              </a:buClr>
            </a:pPr>
            <a:r>
              <a:rPr lang="es-PE" sz="1600" dirty="0">
                <a:solidFill>
                  <a:srgbClr val="000000"/>
                </a:solidFill>
                <a:latin typeface="Arial" panose="020B0604020202020204" pitchFamily="34" charset="0"/>
                <a:cs typeface="Arial" panose="020B0604020202020204" pitchFamily="34" charset="0"/>
              </a:rPr>
              <a:t>Cuando el monto contractual es mayor a 5 millones, pero se pactó en el convenio arbitraje ad hoc </a:t>
            </a:r>
          </a:p>
          <a:p>
            <a:pPr algn="just">
              <a:buClr>
                <a:srgbClr val="0D67AC"/>
              </a:buClr>
            </a:pPr>
            <a:endParaRPr lang="es-PE" sz="1600" dirty="0">
              <a:solidFill>
                <a:srgbClr val="000000"/>
              </a:solidFill>
              <a:latin typeface="Arial" panose="020B0604020202020204" pitchFamily="34" charset="0"/>
              <a:cs typeface="Arial" panose="020B0604020202020204" pitchFamily="34" charset="0"/>
            </a:endParaRPr>
          </a:p>
          <a:p>
            <a:pPr algn="just">
              <a:buClr>
                <a:srgbClr val="0D67AC"/>
              </a:buClr>
            </a:pPr>
            <a:r>
              <a:rPr lang="es-PE" sz="1600" dirty="0">
                <a:solidFill>
                  <a:srgbClr val="000000"/>
                </a:solidFill>
                <a:latin typeface="Arial" panose="020B0604020202020204" pitchFamily="34" charset="0"/>
                <a:cs typeface="Arial" panose="020B0604020202020204" pitchFamily="34" charset="0"/>
              </a:rPr>
              <a:t>Controversias derivadas de órdenes de compra de servicios derivados del Acuerdo Marco</a:t>
            </a:r>
          </a:p>
          <a:p>
            <a:pPr algn="just">
              <a:buClr>
                <a:srgbClr val="0D67AC"/>
              </a:buClr>
            </a:pPr>
            <a:endParaRPr lang="es-PE" sz="1600" dirty="0">
              <a:solidFill>
                <a:srgbClr val="000000"/>
              </a:solidFill>
              <a:latin typeface="Arial" panose="020B0604020202020204" pitchFamily="34" charset="0"/>
              <a:cs typeface="Arial" panose="020B0604020202020204" pitchFamily="34" charset="0"/>
            </a:endParaRPr>
          </a:p>
          <a:p>
            <a:pPr algn="just">
              <a:buClr>
                <a:srgbClr val="0D67AC"/>
              </a:buClr>
            </a:pPr>
            <a:r>
              <a:rPr lang="es-PE" sz="1600" dirty="0">
                <a:solidFill>
                  <a:srgbClr val="000000"/>
                </a:solidFill>
                <a:latin typeface="Arial" panose="020B0604020202020204" pitchFamily="34" charset="0"/>
                <a:cs typeface="Arial" panose="020B0604020202020204" pitchFamily="34" charset="0"/>
              </a:rPr>
              <a:t>Cuando se pacta el SNA-OSCE en contravención de sus reglas </a:t>
            </a:r>
          </a:p>
          <a:p>
            <a:pPr algn="just">
              <a:buClr>
                <a:srgbClr val="0D67AC"/>
              </a:buClr>
            </a:pPr>
            <a:endParaRPr lang="es-ES" dirty="0">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22" name="CuadroTexto 21">
            <a:extLst>
              <a:ext uri="{FF2B5EF4-FFF2-40B4-BE49-F238E27FC236}">
                <a16:creationId xmlns:a16="http://schemas.microsoft.com/office/drawing/2014/main" id="{3FBA2F3E-B43F-8C47-A9D7-0F74D2B4378B}"/>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Arbitraje institucional residual</a:t>
            </a:r>
          </a:p>
        </p:txBody>
      </p:sp>
      <p:sp>
        <p:nvSpPr>
          <p:cNvPr id="11" name="Rectángulo 10">
            <a:extLst>
              <a:ext uri="{FF2B5EF4-FFF2-40B4-BE49-F238E27FC236}">
                <a16:creationId xmlns:a16="http://schemas.microsoft.com/office/drawing/2014/main" id="{1EEF0B12-BA6D-C144-9581-C2671259FA29}"/>
              </a:ext>
            </a:extLst>
          </p:cNvPr>
          <p:cNvSpPr/>
          <p:nvPr/>
        </p:nvSpPr>
        <p:spPr>
          <a:xfrm rot="5400000">
            <a:off x="2570248" y="3623886"/>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3" name="Rectángulo 12">
            <a:extLst>
              <a:ext uri="{FF2B5EF4-FFF2-40B4-BE49-F238E27FC236}">
                <a16:creationId xmlns:a16="http://schemas.microsoft.com/office/drawing/2014/main" id="{CFBD6B2A-3917-3E4B-BCC6-131F8AA9F5DD}"/>
              </a:ext>
            </a:extLst>
          </p:cNvPr>
          <p:cNvSpPr/>
          <p:nvPr/>
        </p:nvSpPr>
        <p:spPr>
          <a:xfrm rot="5400000">
            <a:off x="2570248" y="4821080"/>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4" name="Rectángulo 13">
            <a:extLst>
              <a:ext uri="{FF2B5EF4-FFF2-40B4-BE49-F238E27FC236}">
                <a16:creationId xmlns:a16="http://schemas.microsoft.com/office/drawing/2014/main" id="{2DD599BA-B1D6-C647-9974-45DC1557178E}"/>
              </a:ext>
            </a:extLst>
          </p:cNvPr>
          <p:cNvSpPr/>
          <p:nvPr/>
        </p:nvSpPr>
        <p:spPr>
          <a:xfrm rot="5400000">
            <a:off x="2570248" y="4122118"/>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5" name="Rectángulo 14">
            <a:extLst>
              <a:ext uri="{FF2B5EF4-FFF2-40B4-BE49-F238E27FC236}">
                <a16:creationId xmlns:a16="http://schemas.microsoft.com/office/drawing/2014/main" id="{4C5A565A-53F1-FC42-BC99-E584B0EB8DEE}"/>
              </a:ext>
            </a:extLst>
          </p:cNvPr>
          <p:cNvSpPr/>
          <p:nvPr/>
        </p:nvSpPr>
        <p:spPr>
          <a:xfrm rot="5400000">
            <a:off x="2570248" y="2395826"/>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2" name="Rectángulo 11">
            <a:extLst>
              <a:ext uri="{FF2B5EF4-FFF2-40B4-BE49-F238E27FC236}">
                <a16:creationId xmlns:a16="http://schemas.microsoft.com/office/drawing/2014/main" id="{DA7F14DD-6507-4548-82FC-0F5B34D5B822}"/>
              </a:ext>
            </a:extLst>
          </p:cNvPr>
          <p:cNvSpPr/>
          <p:nvPr/>
        </p:nvSpPr>
        <p:spPr>
          <a:xfrm rot="5400000">
            <a:off x="2570248" y="2908153"/>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6" name="Rectángulo 15">
            <a:extLst>
              <a:ext uri="{FF2B5EF4-FFF2-40B4-BE49-F238E27FC236}">
                <a16:creationId xmlns:a16="http://schemas.microsoft.com/office/drawing/2014/main" id="{34A4AF03-27CD-5E42-BC72-7509EE5461DB}"/>
              </a:ext>
            </a:extLst>
          </p:cNvPr>
          <p:cNvSpPr/>
          <p:nvPr/>
        </p:nvSpPr>
        <p:spPr>
          <a:xfrm rot="5400000">
            <a:off x="2570247" y="5542175"/>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Tree>
    <p:extLst>
      <p:ext uri="{BB962C8B-B14F-4D97-AF65-F5344CB8AC3E}">
        <p14:creationId xmlns:p14="http://schemas.microsoft.com/office/powerpoint/2010/main" val="3699680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22" name="CuadroTexto 21">
            <a:extLst>
              <a:ext uri="{FF2B5EF4-FFF2-40B4-BE49-F238E27FC236}">
                <a16:creationId xmlns:a16="http://schemas.microsoft.com/office/drawing/2014/main" id="{3FBA2F3E-B43F-8C47-A9D7-0F74D2B4378B}"/>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Materias arbitrables</a:t>
            </a:r>
          </a:p>
        </p:txBody>
      </p:sp>
      <p:sp>
        <p:nvSpPr>
          <p:cNvPr id="9" name="CuadroTexto 8">
            <a:extLst>
              <a:ext uri="{FF2B5EF4-FFF2-40B4-BE49-F238E27FC236}">
                <a16:creationId xmlns:a16="http://schemas.microsoft.com/office/drawing/2014/main" id="{55D55FB4-1A50-CE46-8EEF-B1673A78554A}"/>
              </a:ext>
            </a:extLst>
          </p:cNvPr>
          <p:cNvSpPr txBox="1"/>
          <p:nvPr/>
        </p:nvSpPr>
        <p:spPr>
          <a:xfrm>
            <a:off x="3046826" y="2046349"/>
            <a:ext cx="6098344" cy="5001369"/>
          </a:xfrm>
          <a:prstGeom prst="rect">
            <a:avLst/>
          </a:prstGeom>
          <a:noFill/>
        </p:spPr>
        <p:txBody>
          <a:bodyPr wrap="square">
            <a:spAutoFit/>
          </a:bodyPr>
          <a:lstStyle/>
          <a:p>
            <a:pPr algn="just">
              <a:buClr>
                <a:srgbClr val="0070C0"/>
              </a:buClr>
            </a:pPr>
            <a:r>
              <a:rPr lang="es-PE" sz="1600" b="1" dirty="0">
                <a:latin typeface="Arial" panose="020B0604020202020204" pitchFamily="34" charset="0"/>
                <a:cs typeface="Arial" panose="020B0604020202020204" pitchFamily="34" charset="0"/>
              </a:rPr>
              <a:t>Las controversias que surjan entre las partes sobre</a:t>
            </a:r>
            <a:endParaRPr lang="es-PE" sz="700" b="1" dirty="0">
              <a:latin typeface="Arial" panose="020B0604020202020204" pitchFamily="34" charset="0"/>
              <a:cs typeface="Arial" panose="020B0604020202020204" pitchFamily="34" charset="0"/>
            </a:endParaRPr>
          </a:p>
          <a:p>
            <a:pPr algn="just">
              <a:buClr>
                <a:srgbClr val="0070C0"/>
              </a:buClr>
            </a:pPr>
            <a:endParaRPr lang="es-PE" sz="700" b="1" dirty="0">
              <a:solidFill>
                <a:schemeClr val="tx1">
                  <a:lumMod val="85000"/>
                  <a:lumOff val="15000"/>
                </a:schemeClr>
              </a:solidFill>
              <a:latin typeface="Arial" panose="020B0604020202020204" pitchFamily="34" charset="0"/>
              <a:cs typeface="Arial" panose="020B0604020202020204" pitchFamily="34" charset="0"/>
            </a:endParaRPr>
          </a:p>
          <a:p>
            <a:pPr marL="3290888" indent="-3106738" algn="just">
              <a:buClr>
                <a:srgbClr val="0070C0"/>
              </a:buClr>
            </a:pPr>
            <a:r>
              <a:rPr lang="es-PE" sz="1500" dirty="0">
                <a:solidFill>
                  <a:schemeClr val="tx1">
                    <a:lumMod val="85000"/>
                    <a:lumOff val="15000"/>
                  </a:schemeClr>
                </a:solidFill>
                <a:latin typeface="Arial" panose="020B0604020202020204" pitchFamily="34" charset="0"/>
                <a:cs typeface="Arial" panose="020B0604020202020204" pitchFamily="34" charset="0"/>
              </a:rPr>
              <a:t>Ejecución del contrato 	Inexistencia del contrato</a:t>
            </a:r>
          </a:p>
          <a:p>
            <a:pPr marL="3290888" indent="-3106738" algn="just">
              <a:buClr>
                <a:srgbClr val="0070C0"/>
              </a:buClr>
            </a:pPr>
            <a:endParaRPr lang="es-PE" sz="1500" dirty="0">
              <a:solidFill>
                <a:schemeClr val="tx1">
                  <a:lumMod val="85000"/>
                  <a:lumOff val="15000"/>
                </a:schemeClr>
              </a:solidFill>
              <a:latin typeface="Arial" panose="020B0604020202020204" pitchFamily="34" charset="0"/>
              <a:cs typeface="Arial" panose="020B0604020202020204" pitchFamily="34" charset="0"/>
            </a:endParaRPr>
          </a:p>
          <a:p>
            <a:pPr marL="3290888" indent="-3106738" algn="just">
              <a:buClr>
                <a:srgbClr val="0070C0"/>
              </a:buClr>
            </a:pPr>
            <a:r>
              <a:rPr lang="es-PE" sz="1500" dirty="0">
                <a:solidFill>
                  <a:schemeClr val="tx1">
                    <a:lumMod val="85000"/>
                    <a:lumOff val="15000"/>
                  </a:schemeClr>
                </a:solidFill>
                <a:latin typeface="Arial" panose="020B0604020202020204" pitchFamily="34" charset="0"/>
                <a:cs typeface="Arial" panose="020B0604020202020204" pitchFamily="34" charset="0"/>
              </a:rPr>
              <a:t>Resolución del contrato 	Ineficacia o invalidez del contrato</a:t>
            </a:r>
          </a:p>
          <a:p>
            <a:pPr algn="just">
              <a:buClr>
                <a:srgbClr val="0D67AC"/>
              </a:buClr>
            </a:pPr>
            <a:endParaRPr lang="es-PE" sz="1600" dirty="0">
              <a:solidFill>
                <a:srgbClr val="000000"/>
              </a:solidFill>
              <a:latin typeface="Arial" panose="020B0604020202020204" pitchFamily="34" charset="0"/>
              <a:cs typeface="Arial" panose="020B0604020202020204" pitchFamily="34" charset="0"/>
            </a:endParaRPr>
          </a:p>
          <a:p>
            <a:pPr algn="just">
              <a:buClr>
                <a:srgbClr val="0D67AC"/>
              </a:buClr>
            </a:pPr>
            <a:endParaRPr lang="es-PE" sz="1600" dirty="0">
              <a:solidFill>
                <a:srgbClr val="000000"/>
              </a:solidFill>
              <a:latin typeface="Arial" panose="020B0604020202020204" pitchFamily="34" charset="0"/>
              <a:cs typeface="Arial" panose="020B0604020202020204" pitchFamily="34" charset="0"/>
            </a:endParaRPr>
          </a:p>
          <a:p>
            <a:pPr algn="just">
              <a:buClr>
                <a:srgbClr val="0070C0"/>
              </a:buClr>
            </a:pPr>
            <a:r>
              <a:rPr lang="es-PE" sz="1600" b="1" dirty="0">
                <a:latin typeface="Arial" panose="020B0604020202020204" pitchFamily="34" charset="0"/>
                <a:cs typeface="Arial" panose="020B0604020202020204" pitchFamily="34" charset="0"/>
              </a:rPr>
              <a:t>Controversias referidas al incumplimiento de pago final</a:t>
            </a:r>
            <a:endParaRPr lang="es-PE" sz="1000" dirty="0">
              <a:latin typeface="Arial" panose="020B0604020202020204" pitchFamily="34" charset="0"/>
              <a:cs typeface="Arial" panose="020B0604020202020204" pitchFamily="34" charset="0"/>
            </a:endParaRPr>
          </a:p>
          <a:p>
            <a:pPr algn="just">
              <a:buClr>
                <a:srgbClr val="0070C0"/>
              </a:buClr>
            </a:pPr>
            <a:endParaRPr lang="es-PE" sz="1600" b="1" dirty="0">
              <a:latin typeface="Arial" panose="020B0604020202020204" pitchFamily="34" charset="0"/>
              <a:cs typeface="Arial" panose="020B0604020202020204" pitchFamily="34" charset="0"/>
            </a:endParaRPr>
          </a:p>
          <a:p>
            <a:pPr algn="just">
              <a:buClr>
                <a:srgbClr val="0070C0"/>
              </a:buClr>
            </a:pPr>
            <a:endParaRPr lang="es-PE" sz="1600" b="1" dirty="0">
              <a:latin typeface="Arial" panose="020B0604020202020204" pitchFamily="34" charset="0"/>
              <a:cs typeface="Arial" panose="020B0604020202020204" pitchFamily="34" charset="0"/>
            </a:endParaRPr>
          </a:p>
          <a:p>
            <a:pPr algn="just">
              <a:buClr>
                <a:srgbClr val="0070C0"/>
              </a:buClr>
            </a:pPr>
            <a:r>
              <a:rPr lang="es-PE" sz="1600" b="1" dirty="0">
                <a:latin typeface="Arial" panose="020B0604020202020204" pitchFamily="34" charset="0"/>
                <a:cs typeface="Arial" panose="020B0604020202020204" pitchFamily="34" charset="0"/>
              </a:rPr>
              <a:t>Recepción y conformidad de obra</a:t>
            </a:r>
            <a:endParaRPr lang="es-PE" sz="700" dirty="0">
              <a:latin typeface="Arial" panose="020B0604020202020204" pitchFamily="34" charset="0"/>
              <a:cs typeface="Arial" panose="020B0604020202020204" pitchFamily="34" charset="0"/>
            </a:endParaRPr>
          </a:p>
          <a:p>
            <a:pPr algn="just">
              <a:buClr>
                <a:srgbClr val="0070C0"/>
              </a:buClr>
            </a:pPr>
            <a:endParaRPr lang="es-PE" sz="1600" b="1" dirty="0">
              <a:latin typeface="Arial" panose="020B0604020202020204" pitchFamily="34" charset="0"/>
              <a:cs typeface="Arial" panose="020B0604020202020204" pitchFamily="34" charset="0"/>
            </a:endParaRPr>
          </a:p>
          <a:p>
            <a:pPr algn="just">
              <a:buClr>
                <a:srgbClr val="0070C0"/>
              </a:buClr>
            </a:pPr>
            <a:endParaRPr lang="es-PE" sz="1600" b="1" dirty="0">
              <a:latin typeface="Arial" panose="020B0604020202020204" pitchFamily="34" charset="0"/>
              <a:cs typeface="Arial" panose="020B0604020202020204" pitchFamily="34" charset="0"/>
            </a:endParaRPr>
          </a:p>
          <a:p>
            <a:pPr algn="just">
              <a:buClr>
                <a:srgbClr val="0070C0"/>
              </a:buClr>
            </a:pPr>
            <a:r>
              <a:rPr lang="es-PE" sz="1600" b="1" dirty="0">
                <a:latin typeface="Arial" panose="020B0604020202020204" pitchFamily="34" charset="0"/>
                <a:cs typeface="Arial" panose="020B0604020202020204" pitchFamily="34" charset="0"/>
              </a:rPr>
              <a:t>Vicios ocultos</a:t>
            </a:r>
            <a:endParaRPr lang="es-PE" sz="700" dirty="0">
              <a:latin typeface="Arial" panose="020B0604020202020204" pitchFamily="34" charset="0"/>
              <a:cs typeface="Arial" panose="020B0604020202020204" pitchFamily="34" charset="0"/>
            </a:endParaRPr>
          </a:p>
          <a:p>
            <a:pPr algn="just">
              <a:buClr>
                <a:srgbClr val="0070C0"/>
              </a:buClr>
            </a:pPr>
            <a:endParaRPr lang="es-PE" sz="1000" b="1" dirty="0">
              <a:latin typeface="Arial" panose="020B0604020202020204" pitchFamily="34" charset="0"/>
              <a:cs typeface="Arial" panose="020B0604020202020204" pitchFamily="34" charset="0"/>
            </a:endParaRPr>
          </a:p>
          <a:p>
            <a:pPr algn="just">
              <a:buClr>
                <a:srgbClr val="0070C0"/>
              </a:buClr>
            </a:pPr>
            <a:endParaRPr lang="es-PE" sz="1600" b="1" dirty="0">
              <a:latin typeface="Arial" panose="020B0604020202020204" pitchFamily="34" charset="0"/>
              <a:cs typeface="Arial" panose="020B0604020202020204" pitchFamily="34" charset="0"/>
            </a:endParaRPr>
          </a:p>
          <a:p>
            <a:pPr algn="just">
              <a:buClr>
                <a:srgbClr val="0070C0"/>
              </a:buClr>
            </a:pPr>
            <a:endParaRPr lang="es-PE" sz="1600" b="1" dirty="0">
              <a:latin typeface="Arial" panose="020B0604020202020204" pitchFamily="34" charset="0"/>
              <a:cs typeface="Arial" panose="020B0604020202020204" pitchFamily="34" charset="0"/>
            </a:endParaRPr>
          </a:p>
          <a:p>
            <a:pPr algn="just">
              <a:buClr>
                <a:srgbClr val="0070C0"/>
              </a:buClr>
            </a:pPr>
            <a:endParaRPr lang="es-PE" sz="1600" b="1" dirty="0">
              <a:latin typeface="Arial" panose="020B0604020202020204" pitchFamily="34" charset="0"/>
              <a:cs typeface="Arial" panose="020B0604020202020204" pitchFamily="34" charset="0"/>
            </a:endParaRPr>
          </a:p>
          <a:p>
            <a:pPr algn="just">
              <a:buClr>
                <a:srgbClr val="0D67AC"/>
              </a:buClr>
            </a:pPr>
            <a:endParaRPr lang="es-PE" sz="1600" dirty="0">
              <a:solidFill>
                <a:srgbClr val="000000"/>
              </a:solidFill>
              <a:latin typeface="Arial" panose="020B0604020202020204" pitchFamily="34" charset="0"/>
              <a:cs typeface="Arial" panose="020B0604020202020204" pitchFamily="34" charset="0"/>
            </a:endParaRPr>
          </a:p>
          <a:p>
            <a:pPr algn="just">
              <a:buClr>
                <a:srgbClr val="0D67AC"/>
              </a:buClr>
            </a:pPr>
            <a:endParaRPr lang="es-PE" sz="1600" dirty="0">
              <a:solidFill>
                <a:srgbClr val="000000"/>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A851505D-FB39-CB46-B2A0-50FDE18F01C3}"/>
              </a:ext>
            </a:extLst>
          </p:cNvPr>
          <p:cNvSpPr/>
          <p:nvPr/>
        </p:nvSpPr>
        <p:spPr>
          <a:xfrm rot="5400000">
            <a:off x="2564414" y="2140187"/>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2" name="Rectángulo 11">
            <a:extLst>
              <a:ext uri="{FF2B5EF4-FFF2-40B4-BE49-F238E27FC236}">
                <a16:creationId xmlns:a16="http://schemas.microsoft.com/office/drawing/2014/main" id="{1DE24AE5-E22E-9344-A033-20B88D057286}"/>
              </a:ext>
            </a:extLst>
          </p:cNvPr>
          <p:cNvSpPr/>
          <p:nvPr/>
        </p:nvSpPr>
        <p:spPr>
          <a:xfrm rot="5400000">
            <a:off x="2564413" y="3874037"/>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3" name="Rectángulo 12">
            <a:extLst>
              <a:ext uri="{FF2B5EF4-FFF2-40B4-BE49-F238E27FC236}">
                <a16:creationId xmlns:a16="http://schemas.microsoft.com/office/drawing/2014/main" id="{44970A84-AE55-5F40-9F9F-909EDF370C04}"/>
              </a:ext>
            </a:extLst>
          </p:cNvPr>
          <p:cNvSpPr/>
          <p:nvPr/>
        </p:nvSpPr>
        <p:spPr>
          <a:xfrm rot="5400000">
            <a:off x="2564412" y="4607452"/>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4" name="Rectángulo 13">
            <a:extLst>
              <a:ext uri="{FF2B5EF4-FFF2-40B4-BE49-F238E27FC236}">
                <a16:creationId xmlns:a16="http://schemas.microsoft.com/office/drawing/2014/main" id="{66F0B8B9-F9FF-5F44-8613-823625E6A8AC}"/>
              </a:ext>
            </a:extLst>
          </p:cNvPr>
          <p:cNvSpPr/>
          <p:nvPr/>
        </p:nvSpPr>
        <p:spPr>
          <a:xfrm rot="5400000">
            <a:off x="2564412" y="5340867"/>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5" name="CuadroTexto 14">
            <a:extLst>
              <a:ext uri="{FF2B5EF4-FFF2-40B4-BE49-F238E27FC236}">
                <a16:creationId xmlns:a16="http://schemas.microsoft.com/office/drawing/2014/main" id="{50E1534C-191F-4543-8871-10D7472B8CEF}"/>
              </a:ext>
            </a:extLst>
          </p:cNvPr>
          <p:cNvSpPr txBox="1"/>
          <p:nvPr/>
        </p:nvSpPr>
        <p:spPr>
          <a:xfrm>
            <a:off x="1720020" y="6440653"/>
            <a:ext cx="8108354" cy="246221"/>
          </a:xfrm>
          <a:prstGeom prst="rect">
            <a:avLst/>
          </a:prstGeom>
          <a:noFill/>
        </p:spPr>
        <p:txBody>
          <a:bodyPr wrap="square" rtlCol="0">
            <a:spAutoFit/>
          </a:bodyPr>
          <a:lstStyle/>
          <a:p>
            <a:pPr algn="ctr">
              <a:buClr>
                <a:srgbClr val="0070C0"/>
              </a:buClr>
            </a:pPr>
            <a:r>
              <a:rPr lang="es-PE" sz="1000" dirty="0">
                <a:latin typeface="Arial" panose="020B0604020202020204" pitchFamily="34" charset="0"/>
                <a:cs typeface="Arial" panose="020B0604020202020204" pitchFamily="34" charset="0"/>
              </a:rPr>
              <a:t>Artículos 168.7º, 173.1º, 223º LCE</a:t>
            </a:r>
          </a:p>
        </p:txBody>
      </p:sp>
    </p:spTree>
    <p:extLst>
      <p:ext uri="{BB962C8B-B14F-4D97-AF65-F5344CB8AC3E}">
        <p14:creationId xmlns:p14="http://schemas.microsoft.com/office/powerpoint/2010/main" val="580272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22" name="CuadroTexto 21">
            <a:extLst>
              <a:ext uri="{FF2B5EF4-FFF2-40B4-BE49-F238E27FC236}">
                <a16:creationId xmlns:a16="http://schemas.microsoft.com/office/drawing/2014/main" id="{3FBA2F3E-B43F-8C47-A9D7-0F74D2B4378B}"/>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Materias no arbitrables</a:t>
            </a:r>
          </a:p>
        </p:txBody>
      </p:sp>
      <p:sp>
        <p:nvSpPr>
          <p:cNvPr id="16" name="CuadroTexto 15">
            <a:extLst>
              <a:ext uri="{FF2B5EF4-FFF2-40B4-BE49-F238E27FC236}">
                <a16:creationId xmlns:a16="http://schemas.microsoft.com/office/drawing/2014/main" id="{4DC0DDD8-71D6-BC41-8CFF-7462EEE46EE9}"/>
              </a:ext>
            </a:extLst>
          </p:cNvPr>
          <p:cNvSpPr txBox="1"/>
          <p:nvPr/>
        </p:nvSpPr>
        <p:spPr>
          <a:xfrm>
            <a:off x="1720020" y="6440653"/>
            <a:ext cx="8108354" cy="246221"/>
          </a:xfrm>
          <a:prstGeom prst="rect">
            <a:avLst/>
          </a:prstGeom>
          <a:noFill/>
        </p:spPr>
        <p:txBody>
          <a:bodyPr wrap="square" rtlCol="0">
            <a:spAutoFit/>
          </a:bodyPr>
          <a:lstStyle/>
          <a:p>
            <a:pPr marL="541338" lvl="2" algn="ctr">
              <a:buClr>
                <a:srgbClr val="0070C0"/>
              </a:buClr>
            </a:pPr>
            <a:r>
              <a:rPr lang="es-PE" sz="1000" dirty="0">
                <a:solidFill>
                  <a:srgbClr val="000000"/>
                </a:solidFill>
                <a:latin typeface="Arial" panose="020B0604020202020204" pitchFamily="34" charset="0"/>
                <a:cs typeface="Arial" panose="020B0604020202020204" pitchFamily="34" charset="0"/>
              </a:rPr>
              <a:t>Artículo 45.5 LCE</a:t>
            </a:r>
            <a:endParaRPr lang="es-MX" sz="10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FAAA7726-21C6-6D47-AC6D-CBC18C0E7485}"/>
              </a:ext>
            </a:extLst>
          </p:cNvPr>
          <p:cNvSpPr txBox="1"/>
          <p:nvPr/>
        </p:nvSpPr>
        <p:spPr>
          <a:xfrm>
            <a:off x="3046826" y="2046349"/>
            <a:ext cx="6098344" cy="3539430"/>
          </a:xfrm>
          <a:prstGeom prst="rect">
            <a:avLst/>
          </a:prstGeom>
          <a:noFill/>
        </p:spPr>
        <p:txBody>
          <a:bodyPr wrap="square">
            <a:spAutoFit/>
          </a:bodyPr>
          <a:lstStyle/>
          <a:p>
            <a:pPr algn="just">
              <a:buClr>
                <a:srgbClr val="0070C0"/>
              </a:buClr>
            </a:pPr>
            <a:r>
              <a:rPr lang="es-PE" sz="1600" dirty="0">
                <a:latin typeface="Arial" panose="020B0604020202020204" pitchFamily="34" charset="0"/>
                <a:cs typeface="Arial" panose="020B0604020202020204" pitchFamily="34" charset="0"/>
              </a:rPr>
              <a:t>La decisión de aprobar o no la ejecución de </a:t>
            </a:r>
            <a:r>
              <a:rPr lang="es-PE" sz="1600" b="1" dirty="0">
                <a:latin typeface="Arial" panose="020B0604020202020204" pitchFamily="34" charset="0"/>
                <a:cs typeface="Arial" panose="020B0604020202020204" pitchFamily="34" charset="0"/>
              </a:rPr>
              <a:t>adicionales</a:t>
            </a:r>
            <a:r>
              <a:rPr lang="es-PE" sz="1600" dirty="0">
                <a:latin typeface="Arial" panose="020B0604020202020204" pitchFamily="34" charset="0"/>
                <a:cs typeface="Arial" panose="020B0604020202020204" pitchFamily="34" charset="0"/>
              </a:rPr>
              <a:t>. </a:t>
            </a:r>
          </a:p>
          <a:p>
            <a:pPr marL="0" lvl="1" algn="just"/>
            <a:endParaRPr lang="es-PE" sz="1600" dirty="0">
              <a:latin typeface="Arial" panose="020B0604020202020204" pitchFamily="34" charset="0"/>
              <a:cs typeface="Arial" panose="020B0604020202020204" pitchFamily="34" charset="0"/>
            </a:endParaRPr>
          </a:p>
          <a:p>
            <a:pPr marL="0" lvl="1" algn="just"/>
            <a:endParaRPr lang="es-PE" sz="1600" dirty="0">
              <a:latin typeface="Arial" panose="020B0604020202020204" pitchFamily="34" charset="0"/>
              <a:cs typeface="Arial" panose="020B0604020202020204" pitchFamily="34" charset="0"/>
            </a:endParaRPr>
          </a:p>
          <a:p>
            <a:pPr marL="0" lvl="1" algn="just"/>
            <a:endParaRPr lang="es-PE" sz="1600" dirty="0">
              <a:latin typeface="Arial" panose="020B0604020202020204" pitchFamily="34" charset="0"/>
              <a:cs typeface="Arial" panose="020B0604020202020204" pitchFamily="34" charset="0"/>
            </a:endParaRPr>
          </a:p>
          <a:p>
            <a:pPr marL="0" lvl="1" algn="just"/>
            <a:r>
              <a:rPr lang="es-PE" sz="1600" dirty="0">
                <a:latin typeface="Arial" panose="020B0604020202020204" pitchFamily="34" charset="0"/>
                <a:cs typeface="Arial" panose="020B0604020202020204" pitchFamily="34" charset="0"/>
              </a:rPr>
              <a:t>Pretensión de </a:t>
            </a:r>
            <a:r>
              <a:rPr lang="es-PE" sz="1600" b="1" dirty="0">
                <a:latin typeface="Arial" panose="020B0604020202020204" pitchFamily="34" charset="0"/>
                <a:cs typeface="Arial" panose="020B0604020202020204" pitchFamily="34" charset="0"/>
              </a:rPr>
              <a:t>enriquecimiento</a:t>
            </a:r>
            <a:r>
              <a:rPr lang="es-PE" sz="1600" dirty="0">
                <a:latin typeface="Arial" panose="020B0604020202020204" pitchFamily="34" charset="0"/>
                <a:cs typeface="Arial" panose="020B0604020202020204" pitchFamily="34" charset="0"/>
              </a:rPr>
              <a:t> sin causa o indebido.</a:t>
            </a:r>
          </a:p>
          <a:p>
            <a:pPr marL="0" lvl="1" algn="just"/>
            <a:endParaRPr lang="es-PE" sz="1600" dirty="0">
              <a:latin typeface="Arial" panose="020B0604020202020204" pitchFamily="34" charset="0"/>
              <a:cs typeface="Arial" panose="020B0604020202020204" pitchFamily="34" charset="0"/>
            </a:endParaRPr>
          </a:p>
          <a:p>
            <a:pPr marL="0" lvl="1" algn="just"/>
            <a:endParaRPr lang="es-PE" sz="1600" dirty="0">
              <a:latin typeface="Arial" panose="020B0604020202020204" pitchFamily="34" charset="0"/>
              <a:cs typeface="Arial" panose="020B0604020202020204" pitchFamily="34" charset="0"/>
            </a:endParaRPr>
          </a:p>
          <a:p>
            <a:pPr marL="0" lvl="1" algn="just"/>
            <a:endParaRPr lang="es-PE" sz="1600" dirty="0">
              <a:latin typeface="Arial" panose="020B0604020202020204" pitchFamily="34" charset="0"/>
              <a:cs typeface="Arial" panose="020B0604020202020204" pitchFamily="34" charset="0"/>
            </a:endParaRPr>
          </a:p>
          <a:p>
            <a:pPr marL="0" lvl="1" algn="just"/>
            <a:r>
              <a:rPr lang="es-PE" sz="1600" dirty="0">
                <a:latin typeface="Arial" panose="020B0604020202020204" pitchFamily="34" charset="0"/>
                <a:cs typeface="Arial" panose="020B0604020202020204" pitchFamily="34" charset="0"/>
              </a:rPr>
              <a:t>Pago de </a:t>
            </a:r>
            <a:r>
              <a:rPr lang="es-PE" sz="1600" b="1" dirty="0">
                <a:latin typeface="Arial" panose="020B0604020202020204" pitchFamily="34" charset="0"/>
                <a:cs typeface="Arial" panose="020B0604020202020204" pitchFamily="34" charset="0"/>
              </a:rPr>
              <a:t>indemnizaciones</a:t>
            </a:r>
            <a:r>
              <a:rPr lang="es-PE" sz="1600" dirty="0">
                <a:latin typeface="Arial" panose="020B0604020202020204" pitchFamily="34" charset="0"/>
                <a:cs typeface="Arial" panose="020B0604020202020204" pitchFamily="34" charset="0"/>
              </a:rPr>
              <a:t> o cualquier otra que se derive de la falta de aprobación de adicionales.</a:t>
            </a:r>
          </a:p>
          <a:p>
            <a:pPr algn="just">
              <a:buClr>
                <a:srgbClr val="0070C0"/>
              </a:buClr>
            </a:pPr>
            <a:endParaRPr lang="es-PE" sz="1600" b="1" dirty="0">
              <a:latin typeface="Arial" panose="020B0604020202020204" pitchFamily="34" charset="0"/>
              <a:cs typeface="Arial" panose="020B0604020202020204" pitchFamily="34" charset="0"/>
            </a:endParaRPr>
          </a:p>
          <a:p>
            <a:pPr algn="just">
              <a:buClr>
                <a:srgbClr val="0070C0"/>
              </a:buClr>
            </a:pPr>
            <a:endParaRPr lang="es-PE" sz="1600" b="1" dirty="0">
              <a:latin typeface="Arial" panose="020B0604020202020204" pitchFamily="34" charset="0"/>
              <a:cs typeface="Arial" panose="020B0604020202020204" pitchFamily="34" charset="0"/>
            </a:endParaRPr>
          </a:p>
          <a:p>
            <a:pPr algn="just">
              <a:buClr>
                <a:srgbClr val="0D67AC"/>
              </a:buClr>
            </a:pPr>
            <a:endParaRPr lang="es-PE" sz="1600" dirty="0">
              <a:solidFill>
                <a:srgbClr val="000000"/>
              </a:solidFill>
              <a:latin typeface="Arial" panose="020B0604020202020204" pitchFamily="34" charset="0"/>
              <a:cs typeface="Arial" panose="020B0604020202020204" pitchFamily="34" charset="0"/>
            </a:endParaRPr>
          </a:p>
          <a:p>
            <a:pPr algn="just">
              <a:buClr>
                <a:srgbClr val="0D67AC"/>
              </a:buClr>
            </a:pPr>
            <a:endParaRPr lang="es-PE" sz="1600" dirty="0">
              <a:solidFill>
                <a:srgbClr val="000000"/>
              </a:solidFill>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CE3F6CC0-B54A-BD47-BA0A-FEDCEFBEBE86}"/>
              </a:ext>
            </a:extLst>
          </p:cNvPr>
          <p:cNvSpPr/>
          <p:nvPr/>
        </p:nvSpPr>
        <p:spPr>
          <a:xfrm rot="5400000">
            <a:off x="2564414" y="2140187"/>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5" name="Rectángulo 14">
            <a:extLst>
              <a:ext uri="{FF2B5EF4-FFF2-40B4-BE49-F238E27FC236}">
                <a16:creationId xmlns:a16="http://schemas.microsoft.com/office/drawing/2014/main" id="{D3C1DE8A-6036-A743-A84C-2189D17A3A91}"/>
              </a:ext>
            </a:extLst>
          </p:cNvPr>
          <p:cNvSpPr/>
          <p:nvPr/>
        </p:nvSpPr>
        <p:spPr>
          <a:xfrm rot="5400000">
            <a:off x="2564414" y="3105522"/>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8" name="Rectángulo 17">
            <a:extLst>
              <a:ext uri="{FF2B5EF4-FFF2-40B4-BE49-F238E27FC236}">
                <a16:creationId xmlns:a16="http://schemas.microsoft.com/office/drawing/2014/main" id="{CD3E2567-4F0B-9B40-97E5-DD85DF8F855C}"/>
              </a:ext>
            </a:extLst>
          </p:cNvPr>
          <p:cNvSpPr/>
          <p:nvPr/>
        </p:nvSpPr>
        <p:spPr>
          <a:xfrm rot="5400000">
            <a:off x="2564414" y="4070857"/>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Tree>
    <p:extLst>
      <p:ext uri="{BB962C8B-B14F-4D97-AF65-F5344CB8AC3E}">
        <p14:creationId xmlns:p14="http://schemas.microsoft.com/office/powerpoint/2010/main" val="3405180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16" name="CuadroTexto 15">
            <a:extLst>
              <a:ext uri="{FF2B5EF4-FFF2-40B4-BE49-F238E27FC236}">
                <a16:creationId xmlns:a16="http://schemas.microsoft.com/office/drawing/2014/main" id="{4DC0DDD8-71D6-BC41-8CFF-7462EEE46EE9}"/>
              </a:ext>
            </a:extLst>
          </p:cNvPr>
          <p:cNvSpPr txBox="1"/>
          <p:nvPr/>
        </p:nvSpPr>
        <p:spPr>
          <a:xfrm>
            <a:off x="1720020" y="6440653"/>
            <a:ext cx="8108354" cy="246221"/>
          </a:xfrm>
          <a:prstGeom prst="rect">
            <a:avLst/>
          </a:prstGeom>
          <a:noFill/>
        </p:spPr>
        <p:txBody>
          <a:bodyPr wrap="square" rtlCol="0">
            <a:spAutoFit/>
          </a:bodyPr>
          <a:lstStyle/>
          <a:p>
            <a:pPr marL="541338" lvl="2" algn="ctr">
              <a:buClr>
                <a:srgbClr val="0070C0"/>
              </a:buClr>
            </a:pPr>
            <a:r>
              <a:rPr lang="es-PE" sz="1000" dirty="0">
                <a:solidFill>
                  <a:srgbClr val="000000"/>
                </a:solidFill>
                <a:latin typeface="Arial" panose="020B0604020202020204" pitchFamily="34" charset="0"/>
                <a:cs typeface="Arial" panose="020B0604020202020204" pitchFamily="34" charset="0"/>
              </a:rPr>
              <a:t>Artículo 45 LCE</a:t>
            </a:r>
            <a:endParaRPr lang="es-MX" sz="10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FAAA7726-21C6-6D47-AC6D-CBC18C0E7485}"/>
              </a:ext>
            </a:extLst>
          </p:cNvPr>
          <p:cNvSpPr txBox="1"/>
          <p:nvPr/>
        </p:nvSpPr>
        <p:spPr>
          <a:xfrm>
            <a:off x="3046826" y="2046349"/>
            <a:ext cx="6098344" cy="3539430"/>
          </a:xfrm>
          <a:prstGeom prst="rect">
            <a:avLst/>
          </a:prstGeom>
          <a:noFill/>
        </p:spPr>
        <p:txBody>
          <a:bodyPr wrap="square">
            <a:spAutoFit/>
          </a:bodyPr>
          <a:lstStyle/>
          <a:p>
            <a:pPr algn="just">
              <a:buClr>
                <a:srgbClr val="0070C0"/>
              </a:buClr>
            </a:pPr>
            <a:r>
              <a:rPr lang="es-PE" sz="1600" dirty="0">
                <a:latin typeface="Arial" panose="020B0604020202020204" pitchFamily="34" charset="0"/>
                <a:cs typeface="Arial" panose="020B0604020202020204" pitchFamily="34" charset="0"/>
              </a:rPr>
              <a:t>Debe permanecer independiente e imparcial durante el proceso.</a:t>
            </a:r>
          </a:p>
          <a:p>
            <a:pPr algn="just">
              <a:buClr>
                <a:srgbClr val="0070C0"/>
              </a:buClr>
            </a:pPr>
            <a:endParaRPr lang="es-PE" sz="1600" dirty="0">
              <a:latin typeface="Arial" panose="020B0604020202020204" pitchFamily="34" charset="0"/>
              <a:cs typeface="Arial" panose="020B0604020202020204" pitchFamily="34" charset="0"/>
            </a:endParaRPr>
          </a:p>
          <a:p>
            <a:pPr algn="just">
              <a:buClr>
                <a:srgbClr val="0070C0"/>
              </a:buClr>
            </a:pPr>
            <a:endParaRPr lang="es-PE" sz="1600" dirty="0">
              <a:latin typeface="Arial" panose="020B0604020202020204" pitchFamily="34" charset="0"/>
              <a:cs typeface="Arial" panose="020B0604020202020204" pitchFamily="34" charset="0"/>
            </a:endParaRPr>
          </a:p>
          <a:p>
            <a:pPr algn="just">
              <a:buClr>
                <a:srgbClr val="0070C0"/>
              </a:buClr>
            </a:pPr>
            <a:endParaRPr lang="es-PE" sz="1600" dirty="0">
              <a:latin typeface="Arial" panose="020B0604020202020204" pitchFamily="34" charset="0"/>
              <a:cs typeface="Arial" panose="020B0604020202020204" pitchFamily="34" charset="0"/>
            </a:endParaRPr>
          </a:p>
          <a:p>
            <a:pPr algn="just">
              <a:buClr>
                <a:srgbClr val="0070C0"/>
              </a:buClr>
            </a:pPr>
            <a:r>
              <a:rPr lang="es-PE" sz="1600" dirty="0">
                <a:latin typeface="Arial" panose="020B0604020202020204" pitchFamily="34" charset="0"/>
                <a:cs typeface="Arial" panose="020B0604020202020204" pitchFamily="34" charset="0"/>
              </a:rPr>
              <a:t>Debe presentar una declaración jurada.</a:t>
            </a:r>
          </a:p>
          <a:p>
            <a:pPr algn="just">
              <a:buClr>
                <a:srgbClr val="0070C0"/>
              </a:buClr>
            </a:pPr>
            <a:endParaRPr lang="es-PE" sz="1600" dirty="0">
              <a:latin typeface="Arial" panose="020B0604020202020204" pitchFamily="34" charset="0"/>
              <a:cs typeface="Arial" panose="020B0604020202020204" pitchFamily="34" charset="0"/>
            </a:endParaRPr>
          </a:p>
          <a:p>
            <a:pPr algn="just">
              <a:buClr>
                <a:srgbClr val="0070C0"/>
              </a:buClr>
            </a:pPr>
            <a:endParaRPr lang="es-PE" sz="1600" dirty="0">
              <a:latin typeface="Arial" panose="020B0604020202020204" pitchFamily="34" charset="0"/>
              <a:cs typeface="Arial" panose="020B0604020202020204" pitchFamily="34" charset="0"/>
            </a:endParaRPr>
          </a:p>
          <a:p>
            <a:pPr algn="just">
              <a:buClr>
                <a:srgbClr val="0070C0"/>
              </a:buClr>
            </a:pPr>
            <a:endParaRPr lang="es-PE" sz="1600" dirty="0">
              <a:latin typeface="Arial" panose="020B0604020202020204" pitchFamily="34" charset="0"/>
              <a:cs typeface="Arial" panose="020B0604020202020204" pitchFamily="34" charset="0"/>
            </a:endParaRPr>
          </a:p>
          <a:p>
            <a:pPr algn="just">
              <a:buClr>
                <a:srgbClr val="0070C0"/>
              </a:buClr>
            </a:pPr>
            <a:r>
              <a:rPr lang="es-PE" sz="1600" dirty="0">
                <a:latin typeface="Arial" panose="020B0604020202020204" pitchFamily="34" charset="0"/>
                <a:cs typeface="Arial" panose="020B0604020202020204" pitchFamily="34" charset="0"/>
              </a:rPr>
              <a:t>En el caso del árbitro único y del presidente del Tribunal debe ser necesariamente abogado y acreditar los conocimientos necesarios</a:t>
            </a:r>
            <a:endParaRPr lang="es-PE" sz="1600" b="1" dirty="0">
              <a:latin typeface="Arial" panose="020B0604020202020204" pitchFamily="34" charset="0"/>
              <a:cs typeface="Arial" panose="020B0604020202020204" pitchFamily="34" charset="0"/>
            </a:endParaRPr>
          </a:p>
          <a:p>
            <a:pPr algn="just">
              <a:buClr>
                <a:srgbClr val="0070C0"/>
              </a:buClr>
            </a:pPr>
            <a:endParaRPr lang="es-PE" sz="1600" b="1" dirty="0">
              <a:latin typeface="Arial" panose="020B0604020202020204" pitchFamily="34" charset="0"/>
              <a:cs typeface="Arial" panose="020B0604020202020204" pitchFamily="34" charset="0"/>
            </a:endParaRPr>
          </a:p>
          <a:p>
            <a:pPr algn="just">
              <a:buClr>
                <a:srgbClr val="0D67AC"/>
              </a:buClr>
            </a:pPr>
            <a:endParaRPr lang="es-PE" sz="1600" dirty="0">
              <a:solidFill>
                <a:srgbClr val="000000"/>
              </a:solidFill>
              <a:latin typeface="Arial" panose="020B0604020202020204" pitchFamily="34" charset="0"/>
              <a:cs typeface="Arial" panose="020B0604020202020204" pitchFamily="34" charset="0"/>
            </a:endParaRPr>
          </a:p>
          <a:p>
            <a:pPr algn="just">
              <a:buClr>
                <a:srgbClr val="0D67AC"/>
              </a:buClr>
            </a:pPr>
            <a:endParaRPr lang="es-PE" sz="1600" dirty="0">
              <a:solidFill>
                <a:srgbClr val="000000"/>
              </a:solidFill>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CE3F6CC0-B54A-BD47-BA0A-FEDCEFBEBE86}"/>
              </a:ext>
            </a:extLst>
          </p:cNvPr>
          <p:cNvSpPr/>
          <p:nvPr/>
        </p:nvSpPr>
        <p:spPr>
          <a:xfrm rot="5400000">
            <a:off x="2564414" y="2140187"/>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5" name="Rectángulo 14">
            <a:extLst>
              <a:ext uri="{FF2B5EF4-FFF2-40B4-BE49-F238E27FC236}">
                <a16:creationId xmlns:a16="http://schemas.microsoft.com/office/drawing/2014/main" id="{D3C1DE8A-6036-A743-A84C-2189D17A3A91}"/>
              </a:ext>
            </a:extLst>
          </p:cNvPr>
          <p:cNvSpPr/>
          <p:nvPr/>
        </p:nvSpPr>
        <p:spPr>
          <a:xfrm rot="5400000">
            <a:off x="2564414" y="3105522"/>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8" name="Rectángulo 17">
            <a:extLst>
              <a:ext uri="{FF2B5EF4-FFF2-40B4-BE49-F238E27FC236}">
                <a16:creationId xmlns:a16="http://schemas.microsoft.com/office/drawing/2014/main" id="{CD3E2567-4F0B-9B40-97E5-DD85DF8F855C}"/>
              </a:ext>
            </a:extLst>
          </p:cNvPr>
          <p:cNvSpPr/>
          <p:nvPr/>
        </p:nvSpPr>
        <p:spPr>
          <a:xfrm rot="5400000">
            <a:off x="2564414" y="4070857"/>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1" name="CuadroTexto 10">
            <a:extLst>
              <a:ext uri="{FF2B5EF4-FFF2-40B4-BE49-F238E27FC236}">
                <a16:creationId xmlns:a16="http://schemas.microsoft.com/office/drawing/2014/main" id="{FD97C0B3-0DCC-1846-9A1C-22B69A396259}"/>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Características del árbitro en las contrataciones con el Estado</a:t>
            </a:r>
          </a:p>
        </p:txBody>
      </p:sp>
    </p:spTree>
    <p:extLst>
      <p:ext uri="{BB962C8B-B14F-4D97-AF65-F5344CB8AC3E}">
        <p14:creationId xmlns:p14="http://schemas.microsoft.com/office/powerpoint/2010/main" val="1381024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16" name="CuadroTexto 15">
            <a:extLst>
              <a:ext uri="{FF2B5EF4-FFF2-40B4-BE49-F238E27FC236}">
                <a16:creationId xmlns:a16="http://schemas.microsoft.com/office/drawing/2014/main" id="{4DC0DDD8-71D6-BC41-8CFF-7462EEE46EE9}"/>
              </a:ext>
            </a:extLst>
          </p:cNvPr>
          <p:cNvSpPr txBox="1"/>
          <p:nvPr/>
        </p:nvSpPr>
        <p:spPr>
          <a:xfrm>
            <a:off x="1720020" y="6440653"/>
            <a:ext cx="8108354" cy="246221"/>
          </a:xfrm>
          <a:prstGeom prst="rect">
            <a:avLst/>
          </a:prstGeom>
          <a:noFill/>
        </p:spPr>
        <p:txBody>
          <a:bodyPr wrap="square" rtlCol="0">
            <a:spAutoFit/>
          </a:bodyPr>
          <a:lstStyle/>
          <a:p>
            <a:pPr marL="541338" lvl="2" algn="ctr">
              <a:buClr>
                <a:srgbClr val="0070C0"/>
              </a:buClr>
            </a:pPr>
            <a:r>
              <a:rPr lang="es-PE" sz="1000" dirty="0">
                <a:solidFill>
                  <a:srgbClr val="000000"/>
                </a:solidFill>
                <a:latin typeface="Arial" panose="020B0604020202020204" pitchFamily="34" charset="0"/>
                <a:cs typeface="Arial" panose="020B0604020202020204" pitchFamily="34" charset="0"/>
              </a:rPr>
              <a:t>Artículo 231º RLCE</a:t>
            </a:r>
            <a:endParaRPr lang="es-MX" sz="10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FAAA7726-21C6-6D47-AC6D-CBC18C0E7485}"/>
              </a:ext>
            </a:extLst>
          </p:cNvPr>
          <p:cNvSpPr txBox="1"/>
          <p:nvPr/>
        </p:nvSpPr>
        <p:spPr>
          <a:xfrm>
            <a:off x="3046826" y="2046349"/>
            <a:ext cx="6098344" cy="2800767"/>
          </a:xfrm>
          <a:prstGeom prst="rect">
            <a:avLst/>
          </a:prstGeom>
          <a:noFill/>
        </p:spPr>
        <p:txBody>
          <a:bodyPr wrap="square">
            <a:spAutoFit/>
          </a:bodyPr>
          <a:lstStyle/>
          <a:p>
            <a:pPr algn="just">
              <a:buClr>
                <a:srgbClr val="0070C0"/>
              </a:buClr>
            </a:pPr>
            <a:r>
              <a:rPr lang="es-PE" sz="1600" dirty="0">
                <a:latin typeface="Arial" panose="020B0604020202020204" pitchFamily="34" charset="0"/>
                <a:cs typeface="Arial" panose="020B0604020202020204" pitchFamily="34" charset="0"/>
              </a:rPr>
              <a:t>Presidente, vicepresidente, congresistas, ministros.</a:t>
            </a:r>
          </a:p>
          <a:p>
            <a:pPr algn="just">
              <a:buClr>
                <a:srgbClr val="0070C0"/>
              </a:buClr>
            </a:pPr>
            <a:endParaRPr lang="es-PE" sz="1600" dirty="0">
              <a:latin typeface="Arial" panose="020B0604020202020204" pitchFamily="34" charset="0"/>
              <a:cs typeface="Arial" panose="020B0604020202020204" pitchFamily="34" charset="0"/>
            </a:endParaRPr>
          </a:p>
          <a:p>
            <a:pPr algn="just">
              <a:buClr>
                <a:srgbClr val="0070C0"/>
              </a:buClr>
            </a:pPr>
            <a:endParaRPr lang="es-PE" sz="1600" dirty="0">
              <a:latin typeface="Arial" panose="020B0604020202020204" pitchFamily="34" charset="0"/>
              <a:cs typeface="Arial" panose="020B0604020202020204" pitchFamily="34" charset="0"/>
            </a:endParaRPr>
          </a:p>
          <a:p>
            <a:pPr algn="just">
              <a:buClr>
                <a:srgbClr val="0070C0"/>
              </a:buClr>
            </a:pPr>
            <a:r>
              <a:rPr lang="es-PE" sz="1600" dirty="0">
                <a:latin typeface="Arial" panose="020B0604020202020204" pitchFamily="34" charset="0"/>
                <a:cs typeface="Arial" panose="020B0604020202020204" pitchFamily="34" charset="0"/>
              </a:rPr>
              <a:t>Magistrados, fiscales, contralores.</a:t>
            </a:r>
          </a:p>
          <a:p>
            <a:pPr algn="just">
              <a:buClr>
                <a:srgbClr val="0070C0"/>
              </a:buClr>
            </a:pPr>
            <a:endParaRPr lang="es-PE" sz="1600" dirty="0">
              <a:latin typeface="Arial" panose="020B0604020202020204" pitchFamily="34" charset="0"/>
              <a:cs typeface="Arial" panose="020B0604020202020204" pitchFamily="34" charset="0"/>
            </a:endParaRPr>
          </a:p>
          <a:p>
            <a:pPr algn="just">
              <a:buClr>
                <a:srgbClr val="0070C0"/>
              </a:buClr>
            </a:pPr>
            <a:endParaRPr lang="es-PE" sz="1600" dirty="0">
              <a:latin typeface="Arial" panose="020B0604020202020204" pitchFamily="34" charset="0"/>
              <a:cs typeface="Arial" panose="020B0604020202020204" pitchFamily="34" charset="0"/>
            </a:endParaRPr>
          </a:p>
          <a:p>
            <a:pPr algn="just">
              <a:buClr>
                <a:srgbClr val="0070C0"/>
              </a:buClr>
            </a:pPr>
            <a:r>
              <a:rPr lang="es-PE" sz="1600" dirty="0">
                <a:latin typeface="Arial" panose="020B0604020202020204" pitchFamily="34" charset="0"/>
                <a:cs typeface="Arial" panose="020B0604020202020204" pitchFamily="34" charset="0"/>
              </a:rPr>
              <a:t>Directores de empresas con el Estado.</a:t>
            </a:r>
          </a:p>
          <a:p>
            <a:pPr algn="just">
              <a:buClr>
                <a:srgbClr val="0070C0"/>
              </a:buClr>
            </a:pPr>
            <a:endParaRPr lang="es-PE" sz="1600" dirty="0">
              <a:latin typeface="Arial" panose="020B0604020202020204" pitchFamily="34" charset="0"/>
              <a:cs typeface="Arial" panose="020B0604020202020204" pitchFamily="34" charset="0"/>
            </a:endParaRPr>
          </a:p>
          <a:p>
            <a:pPr algn="just">
              <a:buClr>
                <a:srgbClr val="0070C0"/>
              </a:buClr>
            </a:pPr>
            <a:endParaRPr lang="es-PE" sz="1600" dirty="0">
              <a:latin typeface="Arial" panose="020B0604020202020204" pitchFamily="34" charset="0"/>
              <a:cs typeface="Arial" panose="020B0604020202020204" pitchFamily="34" charset="0"/>
            </a:endParaRPr>
          </a:p>
          <a:p>
            <a:pPr algn="just">
              <a:buClr>
                <a:srgbClr val="0070C0"/>
              </a:buClr>
            </a:pPr>
            <a:r>
              <a:rPr lang="es-PE" sz="1600" dirty="0">
                <a:latin typeface="Arial" panose="020B0604020202020204" pitchFamily="34" charset="0"/>
                <a:cs typeface="Arial" panose="020B0604020202020204" pitchFamily="34" charset="0"/>
              </a:rPr>
              <a:t>Funcionarios del OSCE hasta 6 meses después de haber dejado el cargo.</a:t>
            </a:r>
            <a:endParaRPr lang="es-PE" sz="1600" dirty="0">
              <a:solidFill>
                <a:srgbClr val="000000"/>
              </a:solidFill>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CE3F6CC0-B54A-BD47-BA0A-FEDCEFBEBE86}"/>
              </a:ext>
            </a:extLst>
          </p:cNvPr>
          <p:cNvSpPr/>
          <p:nvPr/>
        </p:nvSpPr>
        <p:spPr>
          <a:xfrm rot="5400000">
            <a:off x="2564414" y="2140187"/>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5" name="Rectángulo 14">
            <a:extLst>
              <a:ext uri="{FF2B5EF4-FFF2-40B4-BE49-F238E27FC236}">
                <a16:creationId xmlns:a16="http://schemas.microsoft.com/office/drawing/2014/main" id="{D3C1DE8A-6036-A743-A84C-2189D17A3A91}"/>
              </a:ext>
            </a:extLst>
          </p:cNvPr>
          <p:cNvSpPr/>
          <p:nvPr/>
        </p:nvSpPr>
        <p:spPr>
          <a:xfrm rot="5400000">
            <a:off x="2564413" y="2889900"/>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8" name="Rectángulo 17">
            <a:extLst>
              <a:ext uri="{FF2B5EF4-FFF2-40B4-BE49-F238E27FC236}">
                <a16:creationId xmlns:a16="http://schemas.microsoft.com/office/drawing/2014/main" id="{CD3E2567-4F0B-9B40-97E5-DD85DF8F855C}"/>
              </a:ext>
            </a:extLst>
          </p:cNvPr>
          <p:cNvSpPr/>
          <p:nvPr/>
        </p:nvSpPr>
        <p:spPr>
          <a:xfrm rot="5400000">
            <a:off x="2564412" y="4313936"/>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1" name="CuadroTexto 10">
            <a:extLst>
              <a:ext uri="{FF2B5EF4-FFF2-40B4-BE49-F238E27FC236}">
                <a16:creationId xmlns:a16="http://schemas.microsoft.com/office/drawing/2014/main" id="{FD97C0B3-0DCC-1846-9A1C-22B69A396259}"/>
              </a:ext>
            </a:extLst>
          </p:cNvPr>
          <p:cNvSpPr txBox="1"/>
          <p:nvPr/>
        </p:nvSpPr>
        <p:spPr>
          <a:xfrm>
            <a:off x="1874674" y="1216474"/>
            <a:ext cx="8442649" cy="400110"/>
          </a:xfrm>
          <a:prstGeom prst="rect">
            <a:avLst/>
          </a:prstGeom>
          <a:noFill/>
          <a:ln>
            <a:solidFill>
              <a:schemeClr val="bg1"/>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No pueden ser árbitros</a:t>
            </a:r>
          </a:p>
        </p:txBody>
      </p:sp>
      <p:cxnSp>
        <p:nvCxnSpPr>
          <p:cNvPr id="13" name="Conector recto 12">
            <a:extLst>
              <a:ext uri="{FF2B5EF4-FFF2-40B4-BE49-F238E27FC236}">
                <a16:creationId xmlns:a16="http://schemas.microsoft.com/office/drawing/2014/main" id="{F53B1919-7A85-4847-BA01-162795CB3E23}"/>
              </a:ext>
            </a:extLst>
          </p:cNvPr>
          <p:cNvCxnSpPr/>
          <p:nvPr/>
        </p:nvCxnSpPr>
        <p:spPr>
          <a:xfrm>
            <a:off x="1874674" y="1616584"/>
            <a:ext cx="8442649" cy="0"/>
          </a:xfrm>
          <a:prstGeom prst="line">
            <a:avLst/>
          </a:prstGeom>
        </p:spPr>
        <p:style>
          <a:lnRef idx="1">
            <a:schemeClr val="accent3"/>
          </a:lnRef>
          <a:fillRef idx="0">
            <a:schemeClr val="accent3"/>
          </a:fillRef>
          <a:effectRef idx="0">
            <a:schemeClr val="accent3"/>
          </a:effectRef>
          <a:fontRef idx="minor">
            <a:schemeClr val="tx1"/>
          </a:fontRef>
        </p:style>
      </p:cxnSp>
      <p:sp>
        <p:nvSpPr>
          <p:cNvPr id="17" name="Rectángulo 16">
            <a:extLst>
              <a:ext uri="{FF2B5EF4-FFF2-40B4-BE49-F238E27FC236}">
                <a16:creationId xmlns:a16="http://schemas.microsoft.com/office/drawing/2014/main" id="{EE63C94A-1D83-7D4C-929A-934A27AA7D82}"/>
              </a:ext>
            </a:extLst>
          </p:cNvPr>
          <p:cNvSpPr/>
          <p:nvPr/>
        </p:nvSpPr>
        <p:spPr>
          <a:xfrm rot="5400000">
            <a:off x="2564412" y="3619454"/>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Tree>
    <p:extLst>
      <p:ext uri="{BB962C8B-B14F-4D97-AF65-F5344CB8AC3E}">
        <p14:creationId xmlns:p14="http://schemas.microsoft.com/office/powerpoint/2010/main" val="3132275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6FEE8C1-DC84-1641-B031-FA9B59A0A624}"/>
              </a:ext>
            </a:extLst>
          </p:cNvPr>
          <p:cNvSpPr/>
          <p:nvPr/>
        </p:nvSpPr>
        <p:spPr>
          <a:xfrm>
            <a:off x="3677049" y="2838960"/>
            <a:ext cx="4930500" cy="127267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5">
            <a:extLst>
              <a:ext uri="{FF2B5EF4-FFF2-40B4-BE49-F238E27FC236}">
                <a16:creationId xmlns:a16="http://schemas.microsoft.com/office/drawing/2014/main" id="{C461DA69-A39E-C44C-BCFE-2BC3503D93D0}"/>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1.png">
            <a:extLst>
              <a:ext uri="{FF2B5EF4-FFF2-40B4-BE49-F238E27FC236}">
                <a16:creationId xmlns:a16="http://schemas.microsoft.com/office/drawing/2014/main" id="{22D2743F-1403-1846-BC4C-40CE310800A8}"/>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9" name="Google Shape;101;p19">
            <a:extLst>
              <a:ext uri="{FF2B5EF4-FFF2-40B4-BE49-F238E27FC236}">
                <a16:creationId xmlns:a16="http://schemas.microsoft.com/office/drawing/2014/main" id="{8B67DA16-97D6-2848-BABC-68182CA507A9}"/>
              </a:ext>
            </a:extLst>
          </p:cNvPr>
          <p:cNvSpPr txBox="1"/>
          <p:nvPr/>
        </p:nvSpPr>
        <p:spPr>
          <a:xfrm>
            <a:off x="3630750" y="2792663"/>
            <a:ext cx="4930500" cy="1272674"/>
          </a:xfrm>
          <a:prstGeom prst="rect">
            <a:avLst/>
          </a:prstGeom>
          <a:solidFill>
            <a:schemeClr val="bg1"/>
          </a:solidFill>
          <a:ln w="19050">
            <a:solidFill>
              <a:schemeClr val="bg2">
                <a:lumMod val="90000"/>
              </a:schemeClr>
            </a:solidFill>
          </a:ln>
        </p:spPr>
        <p:txBody>
          <a:bodyPr spcFirstLastPara="1" wrap="square" lIns="91425" tIns="91425" rIns="91425" bIns="91425" anchor="t" anchorCtr="0">
            <a:noAutofit/>
          </a:bodyPr>
          <a:lstStyle/>
          <a:p>
            <a:pPr marL="0" lvl="0" indent="0" algn="ctr" rtl="0">
              <a:spcBef>
                <a:spcPts val="0"/>
              </a:spcBef>
              <a:spcAft>
                <a:spcPts val="0"/>
              </a:spcAft>
              <a:buNone/>
            </a:pPr>
            <a:endParaRPr lang="es-PE" sz="700" b="1" dirty="0">
              <a:solidFill>
                <a:srgbClr val="7F7F7F"/>
              </a:solidFill>
            </a:endParaRPr>
          </a:p>
          <a:p>
            <a:pPr marL="0" lvl="0" indent="0" algn="ctr" rtl="0">
              <a:spcBef>
                <a:spcPts val="0"/>
              </a:spcBef>
              <a:spcAft>
                <a:spcPts val="0"/>
              </a:spcAft>
              <a:buNone/>
            </a:pPr>
            <a:r>
              <a:rPr lang="es-ES" sz="2800" b="1" dirty="0"/>
              <a:t>Medidas Cautelares en el arbitraje</a:t>
            </a:r>
            <a:endParaRPr sz="2800" b="1" dirty="0"/>
          </a:p>
          <a:p>
            <a:pPr marL="0" lvl="0" indent="0" algn="ctr" rtl="0">
              <a:spcBef>
                <a:spcPts val="0"/>
              </a:spcBef>
              <a:spcAft>
                <a:spcPts val="0"/>
              </a:spcAft>
              <a:buNone/>
            </a:pPr>
            <a:endParaRPr sz="2800" b="1" dirty="0"/>
          </a:p>
        </p:txBody>
      </p:sp>
    </p:spTree>
    <p:extLst>
      <p:ext uri="{BB962C8B-B14F-4D97-AF65-F5344CB8AC3E}">
        <p14:creationId xmlns:p14="http://schemas.microsoft.com/office/powerpoint/2010/main" val="3782774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6FEE8C1-DC84-1641-B031-FA9B59A0A624}"/>
              </a:ext>
            </a:extLst>
          </p:cNvPr>
          <p:cNvSpPr/>
          <p:nvPr/>
        </p:nvSpPr>
        <p:spPr>
          <a:xfrm>
            <a:off x="3677049" y="2838960"/>
            <a:ext cx="4930500" cy="127267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5">
            <a:extLst>
              <a:ext uri="{FF2B5EF4-FFF2-40B4-BE49-F238E27FC236}">
                <a16:creationId xmlns:a16="http://schemas.microsoft.com/office/drawing/2014/main" id="{C461DA69-A39E-C44C-BCFE-2BC3503D93D0}"/>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1.png">
            <a:extLst>
              <a:ext uri="{FF2B5EF4-FFF2-40B4-BE49-F238E27FC236}">
                <a16:creationId xmlns:a16="http://schemas.microsoft.com/office/drawing/2014/main" id="{22D2743F-1403-1846-BC4C-40CE310800A8}"/>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9" name="Google Shape;101;p19">
            <a:extLst>
              <a:ext uri="{FF2B5EF4-FFF2-40B4-BE49-F238E27FC236}">
                <a16:creationId xmlns:a16="http://schemas.microsoft.com/office/drawing/2014/main" id="{8B67DA16-97D6-2848-BABC-68182CA507A9}"/>
              </a:ext>
            </a:extLst>
          </p:cNvPr>
          <p:cNvSpPr txBox="1"/>
          <p:nvPr/>
        </p:nvSpPr>
        <p:spPr>
          <a:xfrm>
            <a:off x="3630750" y="2792663"/>
            <a:ext cx="4930500" cy="1272674"/>
          </a:xfrm>
          <a:prstGeom prst="rect">
            <a:avLst/>
          </a:prstGeom>
          <a:solidFill>
            <a:schemeClr val="bg1"/>
          </a:solidFill>
          <a:ln w="19050">
            <a:solidFill>
              <a:schemeClr val="bg2">
                <a:lumMod val="90000"/>
              </a:schemeClr>
            </a:solidFill>
          </a:ln>
        </p:spPr>
        <p:txBody>
          <a:bodyPr spcFirstLastPara="1" wrap="square" lIns="91425" tIns="91425" rIns="91425" bIns="91425" anchor="t" anchorCtr="0">
            <a:noAutofit/>
          </a:bodyPr>
          <a:lstStyle/>
          <a:p>
            <a:pPr marL="0" lvl="0" indent="0" algn="ctr" rtl="0">
              <a:spcBef>
                <a:spcPts val="0"/>
              </a:spcBef>
              <a:spcAft>
                <a:spcPts val="0"/>
              </a:spcAft>
              <a:buNone/>
            </a:pPr>
            <a:endParaRPr lang="es-PE" sz="700" b="1" dirty="0">
              <a:solidFill>
                <a:srgbClr val="7F7F7F"/>
              </a:solidFill>
            </a:endParaRPr>
          </a:p>
          <a:p>
            <a:pPr marL="0" lvl="0" indent="0" algn="ctr" rtl="0">
              <a:spcBef>
                <a:spcPts val="0"/>
              </a:spcBef>
              <a:spcAft>
                <a:spcPts val="0"/>
              </a:spcAft>
              <a:buNone/>
            </a:pPr>
            <a:r>
              <a:rPr lang="es-PE" sz="2400" b="1" dirty="0">
                <a:solidFill>
                  <a:schemeClr val="accent3">
                    <a:lumMod val="75000"/>
                  </a:schemeClr>
                </a:solidFill>
              </a:rPr>
              <a:t>Tema 1</a:t>
            </a:r>
            <a:endParaRPr sz="2400" b="1" dirty="0">
              <a:solidFill>
                <a:schemeClr val="accent3">
                  <a:lumMod val="75000"/>
                </a:schemeClr>
              </a:solidFill>
            </a:endParaRPr>
          </a:p>
          <a:p>
            <a:pPr marL="0" lvl="0" indent="0" algn="ctr" rtl="0">
              <a:spcBef>
                <a:spcPts val="0"/>
              </a:spcBef>
              <a:spcAft>
                <a:spcPts val="0"/>
              </a:spcAft>
              <a:buNone/>
            </a:pPr>
            <a:r>
              <a:rPr lang="es-ES" sz="2800" b="1" dirty="0"/>
              <a:t>Conciliación</a:t>
            </a:r>
            <a:endParaRPr sz="2800" b="1" dirty="0"/>
          </a:p>
          <a:p>
            <a:pPr marL="0" lvl="0" indent="0" algn="ctr" rtl="0">
              <a:spcBef>
                <a:spcPts val="0"/>
              </a:spcBef>
              <a:spcAft>
                <a:spcPts val="0"/>
              </a:spcAft>
              <a:buNone/>
            </a:pPr>
            <a:endParaRPr sz="2800" b="1" dirty="0"/>
          </a:p>
        </p:txBody>
      </p:sp>
    </p:spTree>
    <p:extLst>
      <p:ext uri="{BB962C8B-B14F-4D97-AF65-F5344CB8AC3E}">
        <p14:creationId xmlns:p14="http://schemas.microsoft.com/office/powerpoint/2010/main" val="3702308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461DA69-A39E-C44C-BCFE-2BC3503D93D0}"/>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1.png">
            <a:extLst>
              <a:ext uri="{FF2B5EF4-FFF2-40B4-BE49-F238E27FC236}">
                <a16:creationId xmlns:a16="http://schemas.microsoft.com/office/drawing/2014/main" id="{22D2743F-1403-1846-BC4C-40CE310800A8}"/>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4" name="CuadroTexto 3">
            <a:extLst>
              <a:ext uri="{FF2B5EF4-FFF2-40B4-BE49-F238E27FC236}">
                <a16:creationId xmlns:a16="http://schemas.microsoft.com/office/drawing/2014/main" id="{5B1F9C49-9287-47E2-8EDA-3F78DF08B3B3}"/>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Justificación</a:t>
            </a:r>
          </a:p>
        </p:txBody>
      </p:sp>
      <p:sp>
        <p:nvSpPr>
          <p:cNvPr id="5" name="Rectángulo 4">
            <a:extLst>
              <a:ext uri="{FF2B5EF4-FFF2-40B4-BE49-F238E27FC236}">
                <a16:creationId xmlns:a16="http://schemas.microsoft.com/office/drawing/2014/main" id="{16F852EA-5C80-47E6-B40E-5F99687759A9}"/>
              </a:ext>
            </a:extLst>
          </p:cNvPr>
          <p:cNvSpPr/>
          <p:nvPr/>
        </p:nvSpPr>
        <p:spPr>
          <a:xfrm>
            <a:off x="3166980" y="2436688"/>
            <a:ext cx="5858036" cy="2494126"/>
          </a:xfrm>
          <a:prstGeom prst="rect">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1">
            <a:extLst>
              <a:ext uri="{FF2B5EF4-FFF2-40B4-BE49-F238E27FC236}">
                <a16:creationId xmlns:a16="http://schemas.microsoft.com/office/drawing/2014/main" id="{AF71A3FB-96A0-47FC-93C3-0DCF04CD052C}"/>
              </a:ext>
            </a:extLst>
          </p:cNvPr>
          <p:cNvSpPr/>
          <p:nvPr/>
        </p:nvSpPr>
        <p:spPr>
          <a:xfrm>
            <a:off x="3446950" y="2564012"/>
            <a:ext cx="5298100" cy="2277547"/>
          </a:xfrm>
          <a:prstGeom prst="rect">
            <a:avLst/>
          </a:prstGeom>
        </p:spPr>
        <p:txBody>
          <a:bodyPr wrap="square">
            <a:spAutoFit/>
          </a:bodyPr>
          <a:lstStyle/>
          <a:p>
            <a:pPr algn="just"/>
            <a:r>
              <a:rPr lang="en-US" sz="16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provisional measures rest on a simple premise: in order for a dispute resolution process to function in a fair and effective manner, it is essential that a tribunal possess broad power to safeguard the parties’ rights and its own remedial authority during the pendency of the dispute resolution proceedings. Unless the tribunal is able to grant provisional measures, its ability to provide effective, final relief may be frustrated, one party may suffer grave damage, or the parties’ dispute may be unnecessarily exacerbated during the pendency of the dispute resolution process”*</a:t>
            </a:r>
            <a:endParaRPr lang="es-PE" sz="1600" b="1"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A8D71780-BF17-4C74-A204-F45F1CA6B34C}"/>
              </a:ext>
            </a:extLst>
          </p:cNvPr>
          <p:cNvSpPr txBox="1"/>
          <p:nvPr/>
        </p:nvSpPr>
        <p:spPr>
          <a:xfrm>
            <a:off x="1720020" y="6440653"/>
            <a:ext cx="8108354"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*Gary B. Born, </a:t>
            </a:r>
            <a:r>
              <a:rPr lang="en-US" sz="1000" i="1" dirty="0">
                <a:latin typeface="Arial" panose="020B0604020202020204" pitchFamily="34" charset="0"/>
                <a:cs typeface="Arial" panose="020B0604020202020204" pitchFamily="34" charset="0"/>
              </a:rPr>
              <a:t>International Arbitration: Law and Practice </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Londres</a:t>
            </a:r>
            <a:r>
              <a:rPr lang="en-US" sz="1000" dirty="0">
                <a:latin typeface="Arial" panose="020B0604020202020204" pitchFamily="34" charset="0"/>
                <a:cs typeface="Arial" panose="020B0604020202020204" pitchFamily="34" charset="0"/>
              </a:rPr>
              <a:t>: Kluwer, 2014), 2426</a:t>
            </a:r>
          </a:p>
        </p:txBody>
      </p:sp>
    </p:spTree>
    <p:extLst>
      <p:ext uri="{BB962C8B-B14F-4D97-AF65-F5344CB8AC3E}">
        <p14:creationId xmlns:p14="http://schemas.microsoft.com/office/powerpoint/2010/main" val="1970908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12" name="CuadroTexto 11">
            <a:extLst>
              <a:ext uri="{FF2B5EF4-FFF2-40B4-BE49-F238E27FC236}">
                <a16:creationId xmlns:a16="http://schemas.microsoft.com/office/drawing/2014/main" id="{6F476226-A438-304B-ACC8-C70D0C1B07F8}"/>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Orden de prelación de las reglas</a:t>
            </a:r>
          </a:p>
        </p:txBody>
      </p:sp>
      <p:sp>
        <p:nvSpPr>
          <p:cNvPr id="13" name="CuadroTexto 12">
            <a:extLst>
              <a:ext uri="{FF2B5EF4-FFF2-40B4-BE49-F238E27FC236}">
                <a16:creationId xmlns:a16="http://schemas.microsoft.com/office/drawing/2014/main" id="{8FB329C5-E155-3D47-A28C-898D0F8D8CBF}"/>
              </a:ext>
            </a:extLst>
          </p:cNvPr>
          <p:cNvSpPr txBox="1"/>
          <p:nvPr/>
        </p:nvSpPr>
        <p:spPr>
          <a:xfrm>
            <a:off x="1279003" y="2106107"/>
            <a:ext cx="4543063" cy="4130426"/>
          </a:xfrm>
          <a:prstGeom prst="rect">
            <a:avLst/>
          </a:prstGeom>
          <a:noFill/>
        </p:spPr>
        <p:txBody>
          <a:bodyPr wrap="square">
            <a:spAutoFit/>
          </a:bodyPr>
          <a:lstStyle/>
          <a:p>
            <a:pPr marL="403225" lvl="2" indent="-392113" algn="just">
              <a:lnSpc>
                <a:spcPct val="150000"/>
              </a:lnSpc>
            </a:pPr>
            <a:r>
              <a:rPr lang="es-MX" sz="2800" b="1" dirty="0">
                <a:solidFill>
                  <a:schemeClr val="bg2">
                    <a:lumMod val="50000"/>
                  </a:schemeClr>
                </a:solidFill>
                <a:latin typeface="Arial" panose="020B0604020202020204" pitchFamily="34" charset="0"/>
                <a:cs typeface="Arial" panose="020B0604020202020204" pitchFamily="34" charset="0"/>
              </a:rPr>
              <a:t>1</a:t>
            </a:r>
            <a:r>
              <a:rPr lang="es-MX" sz="1600" b="1" dirty="0">
                <a:solidFill>
                  <a:schemeClr val="tx1">
                    <a:lumMod val="95000"/>
                    <a:lumOff val="5000"/>
                  </a:schemeClr>
                </a:solidFill>
                <a:latin typeface="Arial" panose="020B0604020202020204" pitchFamily="34" charset="0"/>
                <a:cs typeface="Arial" panose="020B0604020202020204" pitchFamily="34" charset="0"/>
              </a:rPr>
              <a:t>	Probabilidad de éxito</a:t>
            </a:r>
          </a:p>
          <a:p>
            <a:pPr marL="449263" lvl="2" algn="just"/>
            <a:r>
              <a:rPr lang="es-MX" sz="1300" i="1" dirty="0">
                <a:solidFill>
                  <a:schemeClr val="bg2">
                    <a:lumMod val="25000"/>
                  </a:schemeClr>
                </a:solidFill>
                <a:latin typeface="Arial" panose="020B0604020202020204" pitchFamily="34" charset="0"/>
                <a:cs typeface="Arial" panose="020B0604020202020204" pitchFamily="34" charset="0"/>
              </a:rPr>
              <a:t>“(…) </a:t>
            </a:r>
            <a:r>
              <a:rPr lang="en-US" sz="1300" i="1" dirty="0">
                <a:solidFill>
                  <a:schemeClr val="bg2">
                    <a:lumMod val="25000"/>
                  </a:schemeClr>
                </a:solidFill>
                <a:latin typeface="Arial" panose="020B0604020202020204" pitchFamily="34" charset="0"/>
                <a:cs typeface="Arial" panose="020B0604020202020204" pitchFamily="34" charset="0"/>
              </a:rPr>
              <a:t>that the party requesting provisional measures must demonstrate a prima facie case on the merits of its claim (or, in other formulations, a probability of prevailing on its claim).”</a:t>
            </a:r>
            <a:endParaRPr lang="es-PE" sz="1300" i="1" dirty="0">
              <a:solidFill>
                <a:schemeClr val="bg2">
                  <a:lumMod val="25000"/>
                </a:schemeClr>
              </a:solidFill>
              <a:latin typeface="Arial" panose="020B0604020202020204" pitchFamily="34" charset="0"/>
              <a:cs typeface="Arial" panose="020B0604020202020204" pitchFamily="34" charset="0"/>
            </a:endParaRPr>
          </a:p>
          <a:p>
            <a:pPr marL="403225" lvl="2" indent="-392113" algn="just">
              <a:lnSpc>
                <a:spcPct val="150000"/>
              </a:lnSpc>
            </a:pPr>
            <a:r>
              <a:rPr lang="es-MX" sz="1600" dirty="0">
                <a:solidFill>
                  <a:schemeClr val="tx1">
                    <a:lumMod val="95000"/>
                    <a:lumOff val="5000"/>
                  </a:schemeClr>
                </a:solidFill>
                <a:latin typeface="Arial" panose="020B0604020202020204" pitchFamily="34" charset="0"/>
                <a:cs typeface="Arial" panose="020B0604020202020204" pitchFamily="34" charset="0"/>
              </a:rPr>
              <a:t> </a:t>
            </a:r>
          </a:p>
          <a:p>
            <a:pPr marL="403225" lvl="2" indent="-392113" algn="just">
              <a:lnSpc>
                <a:spcPct val="150000"/>
              </a:lnSpc>
            </a:pPr>
            <a:r>
              <a:rPr lang="es-MX" sz="2800" b="1" dirty="0">
                <a:solidFill>
                  <a:schemeClr val="bg2">
                    <a:lumMod val="50000"/>
                  </a:schemeClr>
                </a:solidFill>
                <a:latin typeface="Arial" panose="020B0604020202020204" pitchFamily="34" charset="0"/>
                <a:cs typeface="Arial" panose="020B0604020202020204" pitchFamily="34" charset="0"/>
              </a:rPr>
              <a:t>2</a:t>
            </a:r>
            <a:r>
              <a:rPr lang="es-MX" sz="1600" b="1" dirty="0">
                <a:solidFill>
                  <a:schemeClr val="tx1">
                    <a:lumMod val="95000"/>
                    <a:lumOff val="5000"/>
                  </a:schemeClr>
                </a:solidFill>
                <a:latin typeface="Arial" panose="020B0604020202020204" pitchFamily="34" charset="0"/>
                <a:cs typeface="Arial" panose="020B0604020202020204" pitchFamily="34" charset="0"/>
              </a:rPr>
              <a:t>	Urgencia </a:t>
            </a:r>
          </a:p>
          <a:p>
            <a:pPr marL="449263" lvl="2" algn="just"/>
            <a:r>
              <a:rPr lang="en-US" sz="1300" i="1" dirty="0">
                <a:solidFill>
                  <a:schemeClr val="bg2">
                    <a:lumMod val="25000"/>
                  </a:schemeClr>
                </a:solidFill>
                <a:latin typeface="Arial" panose="020B0604020202020204" pitchFamily="34" charset="0"/>
                <a:cs typeface="Arial" panose="020B0604020202020204" pitchFamily="34" charset="0"/>
              </a:rPr>
              <a:t>“That is, the tribunal must be persuaded that immediate (or at least prompt) action is necessary in order to prevent serious damage to the claimant (…)”</a:t>
            </a:r>
            <a:endParaRPr lang="es-PE" sz="1300" i="1" dirty="0">
              <a:solidFill>
                <a:schemeClr val="bg2">
                  <a:lumMod val="25000"/>
                </a:schemeClr>
              </a:solidFill>
              <a:latin typeface="Arial" panose="020B0604020202020204" pitchFamily="34" charset="0"/>
              <a:cs typeface="Arial" panose="020B0604020202020204" pitchFamily="34" charset="0"/>
            </a:endParaRPr>
          </a:p>
          <a:p>
            <a:pPr marL="449263" lvl="2" algn="just"/>
            <a:endParaRPr lang="es-PE" sz="1400" i="1" dirty="0">
              <a:solidFill>
                <a:schemeClr val="bg2">
                  <a:lumMod val="25000"/>
                </a:schemeClr>
              </a:solidFill>
              <a:latin typeface="Arial" panose="020B0604020202020204" pitchFamily="34" charset="0"/>
              <a:cs typeface="Arial" panose="020B0604020202020204" pitchFamily="34" charset="0"/>
            </a:endParaRPr>
          </a:p>
          <a:p>
            <a:pPr marL="449263" lvl="2" indent="-438150" algn="just">
              <a:lnSpc>
                <a:spcPct val="150000"/>
              </a:lnSpc>
            </a:pPr>
            <a:r>
              <a:rPr lang="es-MX" sz="1600" dirty="0">
                <a:solidFill>
                  <a:schemeClr val="tx1">
                    <a:lumMod val="95000"/>
                    <a:lumOff val="5000"/>
                  </a:schemeClr>
                </a:solidFill>
                <a:latin typeface="Arial" panose="020B0604020202020204" pitchFamily="34" charset="0"/>
                <a:cs typeface="Arial" panose="020B0604020202020204" pitchFamily="34" charset="0"/>
              </a:rPr>
              <a:t> </a:t>
            </a:r>
            <a:endParaRPr lang="es-MX" sz="1400" dirty="0">
              <a:solidFill>
                <a:schemeClr val="tx1">
                  <a:lumMod val="85000"/>
                  <a:lumOff val="15000"/>
                </a:schemeClr>
              </a:solidFill>
              <a:latin typeface="Arial" panose="020B0604020202020204" pitchFamily="34" charset="0"/>
              <a:cs typeface="Arial" panose="020B0604020202020204" pitchFamily="34" charset="0"/>
            </a:endParaRPr>
          </a:p>
          <a:p>
            <a:pPr marL="449263" lvl="2" indent="-438150" algn="just">
              <a:lnSpc>
                <a:spcPct val="150000"/>
              </a:lnSpc>
            </a:pPr>
            <a:endParaRPr lang="es-MX" sz="1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9A1F2E9A-2E70-DE44-9E02-09A6A4AA2B1C}"/>
              </a:ext>
            </a:extLst>
          </p:cNvPr>
          <p:cNvSpPr txBox="1"/>
          <p:nvPr/>
        </p:nvSpPr>
        <p:spPr>
          <a:xfrm>
            <a:off x="6369936" y="2106107"/>
            <a:ext cx="4543063" cy="3868816"/>
          </a:xfrm>
          <a:prstGeom prst="rect">
            <a:avLst/>
          </a:prstGeom>
          <a:noFill/>
        </p:spPr>
        <p:txBody>
          <a:bodyPr wrap="square">
            <a:spAutoFit/>
          </a:bodyPr>
          <a:lstStyle/>
          <a:p>
            <a:pPr marL="403225" lvl="2" indent="-392113" algn="just">
              <a:lnSpc>
                <a:spcPct val="150000"/>
              </a:lnSpc>
            </a:pPr>
            <a:r>
              <a:rPr lang="es-MX" sz="2800" b="1" dirty="0">
                <a:solidFill>
                  <a:schemeClr val="bg2">
                    <a:lumMod val="50000"/>
                  </a:schemeClr>
                </a:solidFill>
                <a:latin typeface="Arial" panose="020B0604020202020204" pitchFamily="34" charset="0"/>
                <a:cs typeface="Arial" panose="020B0604020202020204" pitchFamily="34" charset="0"/>
              </a:rPr>
              <a:t>3</a:t>
            </a:r>
            <a:r>
              <a:rPr lang="es-MX" sz="1600" b="1" dirty="0">
                <a:solidFill>
                  <a:schemeClr val="tx1">
                    <a:lumMod val="95000"/>
                    <a:lumOff val="5000"/>
                  </a:schemeClr>
                </a:solidFill>
                <a:latin typeface="Arial" panose="020B0604020202020204" pitchFamily="34" charset="0"/>
                <a:cs typeface="Arial" panose="020B0604020202020204" pitchFamily="34" charset="0"/>
              </a:rPr>
              <a:t>	Daño irreparable</a:t>
            </a:r>
          </a:p>
          <a:p>
            <a:pPr marL="449263" lvl="2" algn="just"/>
            <a:r>
              <a:rPr lang="es-MX" sz="1300" i="1" dirty="0">
                <a:solidFill>
                  <a:schemeClr val="bg2">
                    <a:lumMod val="25000"/>
                  </a:schemeClr>
                </a:solidFill>
                <a:latin typeface="Arial" panose="020B0604020202020204" pitchFamily="34" charset="0"/>
                <a:cs typeface="Arial" panose="020B0604020202020204" pitchFamily="34" charset="0"/>
              </a:rPr>
              <a:t>“(…) </a:t>
            </a:r>
            <a:r>
              <a:rPr lang="en-US" sz="1300" i="1" dirty="0">
                <a:solidFill>
                  <a:schemeClr val="bg2">
                    <a:lumMod val="25000"/>
                  </a:schemeClr>
                </a:solidFill>
                <a:latin typeface="Arial" panose="020B0604020202020204" pitchFamily="34" charset="0"/>
                <a:cs typeface="Arial" panose="020B0604020202020204" pitchFamily="34" charset="0"/>
              </a:rPr>
              <a:t>the arbitral tribunal may only order provisional measures, if the requesting party has substantiated threat of a not easily reparable prejudice”.</a:t>
            </a:r>
            <a:endParaRPr lang="es-MX" sz="1600" i="1" dirty="0">
              <a:solidFill>
                <a:schemeClr val="tx1">
                  <a:lumMod val="95000"/>
                  <a:lumOff val="5000"/>
                </a:schemeClr>
              </a:solidFill>
              <a:latin typeface="Arial" panose="020B0604020202020204" pitchFamily="34" charset="0"/>
              <a:cs typeface="Arial" panose="020B0604020202020204" pitchFamily="34" charset="0"/>
            </a:endParaRPr>
          </a:p>
          <a:p>
            <a:pPr marL="449263" lvl="2" algn="just"/>
            <a:endParaRPr lang="es-MX" sz="1600" i="1" dirty="0">
              <a:solidFill>
                <a:schemeClr val="tx1">
                  <a:lumMod val="95000"/>
                  <a:lumOff val="5000"/>
                </a:schemeClr>
              </a:solidFill>
              <a:latin typeface="Arial" panose="020B0604020202020204" pitchFamily="34" charset="0"/>
              <a:cs typeface="Arial" panose="020B0604020202020204" pitchFamily="34" charset="0"/>
            </a:endParaRPr>
          </a:p>
          <a:p>
            <a:pPr marL="449263" lvl="2" algn="just"/>
            <a:endParaRPr lang="es-MX" sz="2000" dirty="0">
              <a:solidFill>
                <a:schemeClr val="tx1">
                  <a:lumMod val="95000"/>
                  <a:lumOff val="5000"/>
                </a:schemeClr>
              </a:solidFill>
              <a:latin typeface="Arial" panose="020B0604020202020204" pitchFamily="34" charset="0"/>
              <a:cs typeface="Arial" panose="020B0604020202020204" pitchFamily="34" charset="0"/>
            </a:endParaRPr>
          </a:p>
          <a:p>
            <a:pPr marL="403225" lvl="2" indent="-392113" algn="just">
              <a:lnSpc>
                <a:spcPct val="150000"/>
              </a:lnSpc>
            </a:pPr>
            <a:r>
              <a:rPr lang="es-MX" sz="2800" b="1" dirty="0">
                <a:solidFill>
                  <a:schemeClr val="bg2">
                    <a:lumMod val="50000"/>
                  </a:schemeClr>
                </a:solidFill>
                <a:latin typeface="Arial" panose="020B0604020202020204" pitchFamily="34" charset="0"/>
                <a:cs typeface="Arial" panose="020B0604020202020204" pitchFamily="34" charset="0"/>
              </a:rPr>
              <a:t>4</a:t>
            </a:r>
            <a:r>
              <a:rPr lang="es-MX" sz="1600" b="1" dirty="0">
                <a:solidFill>
                  <a:schemeClr val="tx1">
                    <a:lumMod val="95000"/>
                    <a:lumOff val="5000"/>
                  </a:schemeClr>
                </a:solidFill>
                <a:latin typeface="Arial" panose="020B0604020202020204" pitchFamily="34" charset="0"/>
                <a:cs typeface="Arial" panose="020B0604020202020204" pitchFamily="34" charset="0"/>
              </a:rPr>
              <a:t>	No pre-juzgamiento  </a:t>
            </a:r>
          </a:p>
          <a:p>
            <a:pPr marL="449263" lvl="2" algn="just"/>
            <a:r>
              <a:rPr lang="en-US" sz="1300" i="1" dirty="0">
                <a:solidFill>
                  <a:schemeClr val="bg2">
                    <a:lumMod val="25000"/>
                  </a:schemeClr>
                </a:solidFill>
                <a:latin typeface="Arial" panose="020B0604020202020204" pitchFamily="34" charset="0"/>
                <a:cs typeface="Arial" panose="020B0604020202020204" pitchFamily="34" charset="0"/>
              </a:rPr>
              <a:t>“That provisional measures must no “prejudge the merits” of the underlying dispute”</a:t>
            </a:r>
            <a:endParaRPr lang="es-PE" sz="1300" i="1" dirty="0">
              <a:solidFill>
                <a:schemeClr val="bg2">
                  <a:lumMod val="25000"/>
                </a:schemeClr>
              </a:solidFill>
              <a:latin typeface="Arial" panose="020B0604020202020204" pitchFamily="34" charset="0"/>
              <a:cs typeface="Arial" panose="020B0604020202020204" pitchFamily="34" charset="0"/>
            </a:endParaRPr>
          </a:p>
          <a:p>
            <a:pPr marL="449263" lvl="2" algn="just"/>
            <a:endParaRPr lang="es-PE" sz="1400" i="1" dirty="0">
              <a:solidFill>
                <a:schemeClr val="bg2">
                  <a:lumMod val="25000"/>
                </a:schemeClr>
              </a:solidFill>
              <a:latin typeface="Arial" panose="020B0604020202020204" pitchFamily="34" charset="0"/>
              <a:cs typeface="Arial" panose="020B0604020202020204" pitchFamily="34" charset="0"/>
            </a:endParaRPr>
          </a:p>
          <a:p>
            <a:pPr marL="449263" lvl="2" indent="-438150" algn="just">
              <a:lnSpc>
                <a:spcPct val="150000"/>
              </a:lnSpc>
            </a:pPr>
            <a:r>
              <a:rPr lang="es-MX" sz="1600" dirty="0">
                <a:solidFill>
                  <a:schemeClr val="tx1">
                    <a:lumMod val="95000"/>
                    <a:lumOff val="5000"/>
                  </a:schemeClr>
                </a:solidFill>
                <a:latin typeface="Arial" panose="020B0604020202020204" pitchFamily="34" charset="0"/>
                <a:cs typeface="Arial" panose="020B0604020202020204" pitchFamily="34" charset="0"/>
              </a:rPr>
              <a:t> </a:t>
            </a:r>
            <a:endParaRPr lang="es-MX" sz="1400" dirty="0">
              <a:solidFill>
                <a:schemeClr val="tx1">
                  <a:lumMod val="85000"/>
                  <a:lumOff val="15000"/>
                </a:schemeClr>
              </a:solidFill>
              <a:latin typeface="Arial" panose="020B0604020202020204" pitchFamily="34" charset="0"/>
              <a:cs typeface="Arial" panose="020B0604020202020204" pitchFamily="34" charset="0"/>
            </a:endParaRPr>
          </a:p>
          <a:p>
            <a:pPr marL="449263" lvl="2" indent="-438150" algn="just">
              <a:lnSpc>
                <a:spcPct val="150000"/>
              </a:lnSpc>
            </a:pPr>
            <a:endParaRPr lang="es-MX" sz="1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C5146A1B-DE51-6049-B716-5819097A5701}"/>
              </a:ext>
            </a:extLst>
          </p:cNvPr>
          <p:cNvSpPr txBox="1"/>
          <p:nvPr/>
        </p:nvSpPr>
        <p:spPr>
          <a:xfrm>
            <a:off x="1720020" y="6440653"/>
            <a:ext cx="8108354" cy="246221"/>
          </a:xfrm>
          <a:prstGeom prst="rect">
            <a:avLst/>
          </a:prstGeom>
          <a:noFill/>
        </p:spPr>
        <p:txBody>
          <a:bodyPr wrap="square" rtlCol="0">
            <a:spAutoFit/>
          </a:bodyPr>
          <a:lstStyle/>
          <a:p>
            <a:pPr marL="541338" lvl="2" algn="ctr">
              <a:buClr>
                <a:srgbClr val="0070C0"/>
              </a:buClr>
            </a:pPr>
            <a:r>
              <a:rPr lang="en-US" sz="1000" dirty="0">
                <a:latin typeface="Arial" panose="020B0604020202020204" pitchFamily="34" charset="0"/>
                <a:cs typeface="Arial" panose="020B0604020202020204" pitchFamily="34" charset="0"/>
              </a:rPr>
              <a:t>* Gary B. Born, </a:t>
            </a:r>
            <a:r>
              <a:rPr lang="en-US" sz="1000" i="1" dirty="0">
                <a:latin typeface="Arial" panose="020B0604020202020204" pitchFamily="34" charset="0"/>
                <a:cs typeface="Arial" panose="020B0604020202020204" pitchFamily="34" charset="0"/>
              </a:rPr>
              <a:t>International Arbitration: Law and Practice </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Londres</a:t>
            </a:r>
            <a:r>
              <a:rPr lang="en-US" sz="1000" dirty="0">
                <a:latin typeface="Arial" panose="020B0604020202020204" pitchFamily="34" charset="0"/>
                <a:cs typeface="Arial" panose="020B0604020202020204" pitchFamily="34" charset="0"/>
              </a:rPr>
              <a:t>: Kluwer, 2014), 209 - 226</a:t>
            </a:r>
            <a:endParaRPr lang="es-P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062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Conector recto 36">
            <a:extLst>
              <a:ext uri="{FF2B5EF4-FFF2-40B4-BE49-F238E27FC236}">
                <a16:creationId xmlns:a16="http://schemas.microsoft.com/office/drawing/2014/main" id="{6D8B9D63-A27D-4467-A444-D3DFE60BA30B}"/>
              </a:ext>
            </a:extLst>
          </p:cNvPr>
          <p:cNvCxnSpPr>
            <a:cxnSpLocks/>
          </p:cNvCxnSpPr>
          <p:nvPr/>
        </p:nvCxnSpPr>
        <p:spPr>
          <a:xfrm>
            <a:off x="7380345" y="2869809"/>
            <a:ext cx="0" cy="2217200"/>
          </a:xfrm>
          <a:prstGeom prst="line">
            <a:avLst/>
          </a:prstGeom>
          <a:ln w="381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40">
            <a:extLst>
              <a:ext uri="{FF2B5EF4-FFF2-40B4-BE49-F238E27FC236}">
                <a16:creationId xmlns:a16="http://schemas.microsoft.com/office/drawing/2014/main" id="{DD561976-532E-4EC4-BFAD-0AD8348A1E56}"/>
              </a:ext>
            </a:extLst>
          </p:cNvPr>
          <p:cNvCxnSpPr>
            <a:cxnSpLocks/>
          </p:cNvCxnSpPr>
          <p:nvPr/>
        </p:nvCxnSpPr>
        <p:spPr>
          <a:xfrm flipV="1">
            <a:off x="996057" y="3582204"/>
            <a:ext cx="0" cy="68658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ectángulo 9">
            <a:extLst>
              <a:ext uri="{FF2B5EF4-FFF2-40B4-BE49-F238E27FC236}">
                <a16:creationId xmlns:a16="http://schemas.microsoft.com/office/drawing/2014/main" id="{C435779D-5AC1-477B-AF9B-C70E6A495D2E}"/>
              </a:ext>
            </a:extLst>
          </p:cNvPr>
          <p:cNvSpPr/>
          <p:nvPr/>
        </p:nvSpPr>
        <p:spPr>
          <a:xfrm>
            <a:off x="996057" y="3321513"/>
            <a:ext cx="221198" cy="260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100"/>
          </a:p>
        </p:txBody>
      </p:sp>
      <p:sp>
        <p:nvSpPr>
          <p:cNvPr id="15" name="CuadroTexto 14">
            <a:extLst>
              <a:ext uri="{FF2B5EF4-FFF2-40B4-BE49-F238E27FC236}">
                <a16:creationId xmlns:a16="http://schemas.microsoft.com/office/drawing/2014/main" id="{6C746ECC-5209-4E2C-8B85-7FF9A0581156}"/>
              </a:ext>
            </a:extLst>
          </p:cNvPr>
          <p:cNvSpPr txBox="1"/>
          <p:nvPr/>
        </p:nvSpPr>
        <p:spPr>
          <a:xfrm>
            <a:off x="813826" y="4268787"/>
            <a:ext cx="1209185" cy="646331"/>
          </a:xfrm>
          <a:prstGeom prst="rect">
            <a:avLst/>
          </a:prstGeom>
          <a:solidFill>
            <a:schemeClr val="bg1">
              <a:lumMod val="95000"/>
            </a:schemeClr>
          </a:solidFill>
        </p:spPr>
        <p:txBody>
          <a:bodyPr wrap="square" rtlCol="0">
            <a:spAutoFit/>
          </a:bodyPr>
          <a:lstStyle>
            <a:defPPr>
              <a:defRPr lang="es-PE"/>
            </a:defPPr>
            <a:lvl1pPr algn="ctr">
              <a:defRPr sz="1050">
                <a:solidFill>
                  <a:srgbClr val="0070C0"/>
                </a:solidFill>
                <a:latin typeface="Arial Nova Light" panose="020B0304020202020204" pitchFamily="34" charset="0"/>
                <a:cs typeface="Arial" panose="020B0604020202020204" pitchFamily="34" charset="0"/>
              </a:defRPr>
            </a:lvl1pPr>
          </a:lstStyle>
          <a:p>
            <a:r>
              <a:rPr lang="es-MX" sz="1200" dirty="0">
                <a:solidFill>
                  <a:schemeClr val="tx1"/>
                </a:solidFill>
                <a:latin typeface="Arial" panose="020B0604020202020204" pitchFamily="34" charset="0"/>
              </a:rPr>
              <a:t>Solicitud de Medida Cautelar</a:t>
            </a:r>
            <a:endParaRPr lang="es-PE" sz="1200" dirty="0">
              <a:solidFill>
                <a:schemeClr val="tx1"/>
              </a:solidFill>
              <a:latin typeface="Arial" panose="020B0604020202020204" pitchFamily="34" charset="0"/>
            </a:endParaRPr>
          </a:p>
        </p:txBody>
      </p:sp>
      <p:cxnSp>
        <p:nvCxnSpPr>
          <p:cNvPr id="16" name="Straight Connector 40">
            <a:extLst>
              <a:ext uri="{FF2B5EF4-FFF2-40B4-BE49-F238E27FC236}">
                <a16:creationId xmlns:a16="http://schemas.microsoft.com/office/drawing/2014/main" id="{683FC00C-FFFD-4230-96DF-00C2C39FDF08}"/>
              </a:ext>
            </a:extLst>
          </p:cNvPr>
          <p:cNvCxnSpPr>
            <a:cxnSpLocks/>
          </p:cNvCxnSpPr>
          <p:nvPr/>
        </p:nvCxnSpPr>
        <p:spPr>
          <a:xfrm flipV="1">
            <a:off x="2527091" y="3582204"/>
            <a:ext cx="0" cy="68658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ángulo 16">
            <a:extLst>
              <a:ext uri="{FF2B5EF4-FFF2-40B4-BE49-F238E27FC236}">
                <a16:creationId xmlns:a16="http://schemas.microsoft.com/office/drawing/2014/main" id="{2D458F16-6530-4FF4-B66E-76F3898C6720}"/>
              </a:ext>
            </a:extLst>
          </p:cNvPr>
          <p:cNvSpPr/>
          <p:nvPr/>
        </p:nvSpPr>
        <p:spPr>
          <a:xfrm>
            <a:off x="2527091" y="3321513"/>
            <a:ext cx="221198" cy="260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100"/>
          </a:p>
        </p:txBody>
      </p:sp>
      <p:sp>
        <p:nvSpPr>
          <p:cNvPr id="19" name="CuadroTexto 18">
            <a:extLst>
              <a:ext uri="{FF2B5EF4-FFF2-40B4-BE49-F238E27FC236}">
                <a16:creationId xmlns:a16="http://schemas.microsoft.com/office/drawing/2014/main" id="{FB1DF3C7-B7C9-469E-B3DE-C775ED3C5A3A}"/>
              </a:ext>
            </a:extLst>
          </p:cNvPr>
          <p:cNvSpPr txBox="1"/>
          <p:nvPr/>
        </p:nvSpPr>
        <p:spPr>
          <a:xfrm>
            <a:off x="2405380" y="4268787"/>
            <a:ext cx="1406959" cy="461665"/>
          </a:xfrm>
          <a:prstGeom prst="rect">
            <a:avLst/>
          </a:prstGeom>
          <a:solidFill>
            <a:schemeClr val="bg1">
              <a:lumMod val="95000"/>
            </a:schemeClr>
          </a:solidFill>
        </p:spPr>
        <p:txBody>
          <a:bodyPr wrap="square" rtlCol="0">
            <a:spAutoFit/>
          </a:bodyPr>
          <a:lstStyle>
            <a:defPPr>
              <a:defRPr lang="es-PE"/>
            </a:defPPr>
            <a:lvl1pPr algn="ctr">
              <a:defRPr sz="1050">
                <a:solidFill>
                  <a:srgbClr val="0070C0"/>
                </a:solidFill>
                <a:latin typeface="Arial Nova Light" panose="020B0304020202020204" pitchFamily="34" charset="0"/>
                <a:cs typeface="Arial" panose="020B0604020202020204" pitchFamily="34" charset="0"/>
              </a:defRPr>
            </a:lvl1pPr>
          </a:lstStyle>
          <a:p>
            <a:r>
              <a:rPr lang="es-MX" sz="1200" dirty="0">
                <a:solidFill>
                  <a:schemeClr val="tx1"/>
                </a:solidFill>
                <a:latin typeface="Arial" panose="020B0604020202020204" pitchFamily="34" charset="0"/>
              </a:rPr>
              <a:t>Otorgamiento de Medida Cautelar</a:t>
            </a:r>
            <a:endParaRPr lang="es-PE" sz="1200" dirty="0">
              <a:solidFill>
                <a:schemeClr val="tx1"/>
              </a:solidFill>
              <a:latin typeface="Arial" panose="020B0604020202020204" pitchFamily="34" charset="0"/>
            </a:endParaRPr>
          </a:p>
        </p:txBody>
      </p:sp>
      <p:cxnSp>
        <p:nvCxnSpPr>
          <p:cNvPr id="20" name="Straight Connector 40">
            <a:extLst>
              <a:ext uri="{FF2B5EF4-FFF2-40B4-BE49-F238E27FC236}">
                <a16:creationId xmlns:a16="http://schemas.microsoft.com/office/drawing/2014/main" id="{A7ABE94F-B49C-4063-A783-25B598FC3A8E}"/>
              </a:ext>
            </a:extLst>
          </p:cNvPr>
          <p:cNvCxnSpPr>
            <a:cxnSpLocks/>
          </p:cNvCxnSpPr>
          <p:nvPr/>
        </p:nvCxnSpPr>
        <p:spPr>
          <a:xfrm flipV="1">
            <a:off x="4299419" y="3582204"/>
            <a:ext cx="0" cy="68658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Rectángulo 20">
            <a:extLst>
              <a:ext uri="{FF2B5EF4-FFF2-40B4-BE49-F238E27FC236}">
                <a16:creationId xmlns:a16="http://schemas.microsoft.com/office/drawing/2014/main" id="{3DD0B8B8-F0B8-4B33-8167-37806D67BCD7}"/>
              </a:ext>
            </a:extLst>
          </p:cNvPr>
          <p:cNvSpPr/>
          <p:nvPr/>
        </p:nvSpPr>
        <p:spPr>
          <a:xfrm>
            <a:off x="4299419" y="3321513"/>
            <a:ext cx="221198" cy="260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100"/>
          </a:p>
        </p:txBody>
      </p:sp>
      <p:sp>
        <p:nvSpPr>
          <p:cNvPr id="23" name="CuadroTexto 22">
            <a:extLst>
              <a:ext uri="{FF2B5EF4-FFF2-40B4-BE49-F238E27FC236}">
                <a16:creationId xmlns:a16="http://schemas.microsoft.com/office/drawing/2014/main" id="{CE500DBF-E07C-4236-AFF5-273B25D5054B}"/>
              </a:ext>
            </a:extLst>
          </p:cNvPr>
          <p:cNvSpPr txBox="1"/>
          <p:nvPr/>
        </p:nvSpPr>
        <p:spPr>
          <a:xfrm>
            <a:off x="4194708" y="4268786"/>
            <a:ext cx="1209185" cy="646331"/>
          </a:xfrm>
          <a:prstGeom prst="rect">
            <a:avLst/>
          </a:prstGeom>
          <a:solidFill>
            <a:schemeClr val="bg1">
              <a:lumMod val="95000"/>
            </a:schemeClr>
          </a:solidFill>
        </p:spPr>
        <p:txBody>
          <a:bodyPr wrap="square" rtlCol="0">
            <a:spAutoFit/>
          </a:bodyPr>
          <a:lstStyle>
            <a:defPPr>
              <a:defRPr lang="es-PE"/>
            </a:defPPr>
            <a:lvl1pPr algn="ctr">
              <a:defRPr sz="1050">
                <a:solidFill>
                  <a:srgbClr val="0070C0"/>
                </a:solidFill>
                <a:latin typeface="Arial Nova Light" panose="020B0304020202020204" pitchFamily="34" charset="0"/>
                <a:cs typeface="Arial" panose="020B0604020202020204" pitchFamily="34" charset="0"/>
              </a:defRPr>
            </a:lvl1pPr>
          </a:lstStyle>
          <a:p>
            <a:r>
              <a:rPr lang="es-MX" sz="1200" dirty="0">
                <a:solidFill>
                  <a:schemeClr val="tx1"/>
                </a:solidFill>
                <a:latin typeface="Arial" panose="020B0604020202020204" pitchFamily="34" charset="0"/>
              </a:rPr>
              <a:t>Ejecución de Medida Cautelar</a:t>
            </a:r>
            <a:endParaRPr lang="es-PE" sz="1200" dirty="0">
              <a:solidFill>
                <a:schemeClr val="tx1"/>
              </a:solidFill>
              <a:latin typeface="Arial" panose="020B0604020202020204" pitchFamily="34" charset="0"/>
            </a:endParaRPr>
          </a:p>
        </p:txBody>
      </p:sp>
      <p:cxnSp>
        <p:nvCxnSpPr>
          <p:cNvPr id="24" name="Straight Connector 40">
            <a:extLst>
              <a:ext uri="{FF2B5EF4-FFF2-40B4-BE49-F238E27FC236}">
                <a16:creationId xmlns:a16="http://schemas.microsoft.com/office/drawing/2014/main" id="{610AB685-E31A-4510-B76B-65515CB04AB6}"/>
              </a:ext>
            </a:extLst>
          </p:cNvPr>
          <p:cNvCxnSpPr>
            <a:cxnSpLocks/>
          </p:cNvCxnSpPr>
          <p:nvPr/>
        </p:nvCxnSpPr>
        <p:spPr>
          <a:xfrm flipV="1">
            <a:off x="5850549" y="3582204"/>
            <a:ext cx="0" cy="68658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Rectángulo 24">
            <a:extLst>
              <a:ext uri="{FF2B5EF4-FFF2-40B4-BE49-F238E27FC236}">
                <a16:creationId xmlns:a16="http://schemas.microsoft.com/office/drawing/2014/main" id="{FC7ADBF4-92BA-47EF-B016-D78DC9EA52C0}"/>
              </a:ext>
            </a:extLst>
          </p:cNvPr>
          <p:cNvSpPr/>
          <p:nvPr/>
        </p:nvSpPr>
        <p:spPr>
          <a:xfrm>
            <a:off x="5850549" y="3321513"/>
            <a:ext cx="221198" cy="260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100"/>
          </a:p>
        </p:txBody>
      </p:sp>
      <p:sp>
        <p:nvSpPr>
          <p:cNvPr id="27" name="CuadroTexto 26">
            <a:extLst>
              <a:ext uri="{FF2B5EF4-FFF2-40B4-BE49-F238E27FC236}">
                <a16:creationId xmlns:a16="http://schemas.microsoft.com/office/drawing/2014/main" id="{2C18BA4F-7EA8-4204-BDC2-7679EA35884B}"/>
              </a:ext>
            </a:extLst>
          </p:cNvPr>
          <p:cNvSpPr txBox="1"/>
          <p:nvPr/>
        </p:nvSpPr>
        <p:spPr>
          <a:xfrm>
            <a:off x="5745838" y="4268786"/>
            <a:ext cx="1209185" cy="461665"/>
          </a:xfrm>
          <a:prstGeom prst="rect">
            <a:avLst/>
          </a:prstGeom>
          <a:solidFill>
            <a:schemeClr val="bg1">
              <a:lumMod val="95000"/>
            </a:schemeClr>
          </a:solidFill>
        </p:spPr>
        <p:txBody>
          <a:bodyPr wrap="square" rtlCol="0">
            <a:spAutoFit/>
          </a:bodyPr>
          <a:lstStyle>
            <a:defPPr>
              <a:defRPr lang="es-PE"/>
            </a:defPPr>
            <a:lvl1pPr algn="ctr">
              <a:defRPr sz="1050">
                <a:solidFill>
                  <a:srgbClr val="0070C0"/>
                </a:solidFill>
                <a:latin typeface="Arial Nova Light" panose="020B0304020202020204" pitchFamily="34" charset="0"/>
                <a:cs typeface="Arial" panose="020B0604020202020204" pitchFamily="34" charset="0"/>
              </a:defRPr>
            </a:lvl1pPr>
          </a:lstStyle>
          <a:p>
            <a:r>
              <a:rPr lang="es-MX" sz="1200" dirty="0">
                <a:solidFill>
                  <a:schemeClr val="tx1"/>
                </a:solidFill>
                <a:latin typeface="Futura"/>
              </a:rPr>
              <a:t>Solicitud de Arbitraje</a:t>
            </a:r>
            <a:endParaRPr lang="es-PE" sz="1200" dirty="0">
              <a:solidFill>
                <a:schemeClr val="tx1"/>
              </a:solidFill>
              <a:latin typeface="Futura"/>
            </a:endParaRPr>
          </a:p>
        </p:txBody>
      </p:sp>
      <p:sp>
        <p:nvSpPr>
          <p:cNvPr id="30" name="Rectángulo 29">
            <a:extLst>
              <a:ext uri="{FF2B5EF4-FFF2-40B4-BE49-F238E27FC236}">
                <a16:creationId xmlns:a16="http://schemas.microsoft.com/office/drawing/2014/main" id="{CD3826CE-5EB4-4399-8995-A09DBBC7CE75}"/>
              </a:ext>
            </a:extLst>
          </p:cNvPr>
          <p:cNvSpPr/>
          <p:nvPr/>
        </p:nvSpPr>
        <p:spPr>
          <a:xfrm>
            <a:off x="7244870" y="3249196"/>
            <a:ext cx="235922" cy="35059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100"/>
          </a:p>
        </p:txBody>
      </p:sp>
      <p:sp>
        <p:nvSpPr>
          <p:cNvPr id="32" name="CuadroTexto 31">
            <a:extLst>
              <a:ext uri="{FF2B5EF4-FFF2-40B4-BE49-F238E27FC236}">
                <a16:creationId xmlns:a16="http://schemas.microsoft.com/office/drawing/2014/main" id="{61EC25AE-6072-4DF0-9452-72EC645D7CF3}"/>
              </a:ext>
            </a:extLst>
          </p:cNvPr>
          <p:cNvSpPr txBox="1"/>
          <p:nvPr/>
        </p:nvSpPr>
        <p:spPr>
          <a:xfrm>
            <a:off x="6444364" y="2372287"/>
            <a:ext cx="1871962" cy="461665"/>
          </a:xfrm>
          <a:prstGeom prst="rect">
            <a:avLst/>
          </a:prstGeom>
          <a:solidFill>
            <a:schemeClr val="bg1">
              <a:lumMod val="85000"/>
            </a:schemeClr>
          </a:solidFill>
        </p:spPr>
        <p:txBody>
          <a:bodyPr wrap="square" rtlCol="0">
            <a:spAutoFit/>
          </a:bodyPr>
          <a:lstStyle>
            <a:defPPr>
              <a:defRPr lang="es-PE"/>
            </a:defPPr>
            <a:lvl1pPr algn="ctr">
              <a:defRPr sz="1050">
                <a:solidFill>
                  <a:srgbClr val="0070C0"/>
                </a:solidFill>
                <a:latin typeface="Arial Nova Light" panose="020B0304020202020204" pitchFamily="34" charset="0"/>
                <a:cs typeface="Arial" panose="020B0604020202020204" pitchFamily="34" charset="0"/>
              </a:defRPr>
            </a:lvl1pPr>
          </a:lstStyle>
          <a:p>
            <a:r>
              <a:rPr lang="es-MX" sz="1200" dirty="0">
                <a:solidFill>
                  <a:schemeClr val="tx1"/>
                </a:solidFill>
                <a:latin typeface="Arial" panose="020B0604020202020204" pitchFamily="34" charset="0"/>
              </a:rPr>
              <a:t>Constitución del Tribunal Arbitral </a:t>
            </a:r>
            <a:endParaRPr lang="es-PE" sz="1200" dirty="0">
              <a:solidFill>
                <a:schemeClr val="tx1"/>
              </a:solidFill>
              <a:latin typeface="Arial" panose="020B0604020202020204" pitchFamily="34" charset="0"/>
            </a:endParaRPr>
          </a:p>
        </p:txBody>
      </p:sp>
      <p:cxnSp>
        <p:nvCxnSpPr>
          <p:cNvPr id="33" name="Conector recto 32">
            <a:extLst>
              <a:ext uri="{FF2B5EF4-FFF2-40B4-BE49-F238E27FC236}">
                <a16:creationId xmlns:a16="http://schemas.microsoft.com/office/drawing/2014/main" id="{FB699BF4-8C2F-4D65-9992-AFC75E68C0DF}"/>
              </a:ext>
            </a:extLst>
          </p:cNvPr>
          <p:cNvCxnSpPr>
            <a:cxnSpLocks/>
          </p:cNvCxnSpPr>
          <p:nvPr/>
        </p:nvCxnSpPr>
        <p:spPr>
          <a:xfrm>
            <a:off x="7380345" y="5159846"/>
            <a:ext cx="0" cy="757226"/>
          </a:xfrm>
          <a:prstGeom prst="line">
            <a:avLst/>
          </a:prstGeom>
          <a:ln w="3810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 name="Cerrar llave 43">
            <a:extLst>
              <a:ext uri="{FF2B5EF4-FFF2-40B4-BE49-F238E27FC236}">
                <a16:creationId xmlns:a16="http://schemas.microsoft.com/office/drawing/2014/main" id="{0C687EAF-1503-4C43-83BF-5A94DE017D0D}"/>
              </a:ext>
            </a:extLst>
          </p:cNvPr>
          <p:cNvSpPr/>
          <p:nvPr/>
        </p:nvSpPr>
        <p:spPr>
          <a:xfrm rot="5400000">
            <a:off x="5277677" y="4509396"/>
            <a:ext cx="258557" cy="1413783"/>
          </a:xfrm>
          <a:prstGeom prst="rightBrac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1100"/>
          </a:p>
        </p:txBody>
      </p:sp>
      <p:sp>
        <p:nvSpPr>
          <p:cNvPr id="46" name="CuadroTexto 45">
            <a:extLst>
              <a:ext uri="{FF2B5EF4-FFF2-40B4-BE49-F238E27FC236}">
                <a16:creationId xmlns:a16="http://schemas.microsoft.com/office/drawing/2014/main" id="{6ADC23C3-C2E9-4070-AB47-5EC589B98757}"/>
              </a:ext>
            </a:extLst>
          </p:cNvPr>
          <p:cNvSpPr txBox="1"/>
          <p:nvPr/>
        </p:nvSpPr>
        <p:spPr>
          <a:xfrm>
            <a:off x="4520617" y="5437230"/>
            <a:ext cx="1922907" cy="261610"/>
          </a:xfrm>
          <a:prstGeom prst="rect">
            <a:avLst/>
          </a:prstGeom>
          <a:noFill/>
        </p:spPr>
        <p:txBody>
          <a:bodyPr wrap="square" rtlCol="0">
            <a:spAutoFit/>
          </a:bodyPr>
          <a:lstStyle/>
          <a:p>
            <a:pPr algn="ctr"/>
            <a:r>
              <a:rPr lang="es-MX" sz="1100" b="1" dirty="0">
                <a:latin typeface="Arial" panose="020B0604020202020204" pitchFamily="34" charset="0"/>
                <a:cs typeface="Arial" panose="020B0604020202020204" pitchFamily="34" charset="0"/>
              </a:rPr>
              <a:t>10 días </a:t>
            </a:r>
            <a:endParaRPr lang="es-PE" sz="1100" b="1" dirty="0">
              <a:latin typeface="Arial" panose="020B0604020202020204" pitchFamily="34" charset="0"/>
              <a:cs typeface="Arial" panose="020B0604020202020204" pitchFamily="34" charset="0"/>
            </a:endParaRPr>
          </a:p>
        </p:txBody>
      </p:sp>
      <p:sp>
        <p:nvSpPr>
          <p:cNvPr id="48" name="Cerrar llave 47">
            <a:extLst>
              <a:ext uri="{FF2B5EF4-FFF2-40B4-BE49-F238E27FC236}">
                <a16:creationId xmlns:a16="http://schemas.microsoft.com/office/drawing/2014/main" id="{13B1EA9B-6E65-451F-99D8-356B42DEB658}"/>
              </a:ext>
            </a:extLst>
          </p:cNvPr>
          <p:cNvSpPr/>
          <p:nvPr/>
        </p:nvSpPr>
        <p:spPr>
          <a:xfrm rot="5400000">
            <a:off x="5954491" y="4765608"/>
            <a:ext cx="245474" cy="2617399"/>
          </a:xfrm>
          <a:prstGeom prst="rightBrac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1100"/>
          </a:p>
        </p:txBody>
      </p:sp>
      <p:sp>
        <p:nvSpPr>
          <p:cNvPr id="50" name="CuadroTexto 49">
            <a:extLst>
              <a:ext uri="{FF2B5EF4-FFF2-40B4-BE49-F238E27FC236}">
                <a16:creationId xmlns:a16="http://schemas.microsoft.com/office/drawing/2014/main" id="{0E2C6C7F-B095-4F02-84DD-ACD2A696EB35}"/>
              </a:ext>
            </a:extLst>
          </p:cNvPr>
          <p:cNvSpPr txBox="1"/>
          <p:nvPr/>
        </p:nvSpPr>
        <p:spPr>
          <a:xfrm>
            <a:off x="5152393" y="6267119"/>
            <a:ext cx="1922907" cy="261610"/>
          </a:xfrm>
          <a:prstGeom prst="rect">
            <a:avLst/>
          </a:prstGeom>
          <a:noFill/>
        </p:spPr>
        <p:txBody>
          <a:bodyPr wrap="square" rtlCol="0">
            <a:spAutoFit/>
          </a:bodyPr>
          <a:lstStyle/>
          <a:p>
            <a:pPr algn="ctr"/>
            <a:r>
              <a:rPr lang="es-MX" sz="1100" b="1" dirty="0">
                <a:latin typeface="Arial" panose="020B0604020202020204" pitchFamily="34" charset="0"/>
                <a:cs typeface="Arial" panose="020B0604020202020204" pitchFamily="34" charset="0"/>
              </a:rPr>
              <a:t>90 días </a:t>
            </a:r>
            <a:endParaRPr lang="es-PE" sz="1100" b="1" dirty="0">
              <a:latin typeface="Arial" panose="020B0604020202020204" pitchFamily="34" charset="0"/>
              <a:cs typeface="Arial" panose="020B0604020202020204" pitchFamily="34" charset="0"/>
            </a:endParaRPr>
          </a:p>
        </p:txBody>
      </p:sp>
      <p:sp>
        <p:nvSpPr>
          <p:cNvPr id="54" name="Flecha: a la derecha 53">
            <a:extLst>
              <a:ext uri="{FF2B5EF4-FFF2-40B4-BE49-F238E27FC236}">
                <a16:creationId xmlns:a16="http://schemas.microsoft.com/office/drawing/2014/main" id="{7B74C77C-ED73-46A8-BBAF-CC1CC4494993}"/>
              </a:ext>
            </a:extLst>
          </p:cNvPr>
          <p:cNvSpPr/>
          <p:nvPr/>
        </p:nvSpPr>
        <p:spPr>
          <a:xfrm>
            <a:off x="6568394" y="6254834"/>
            <a:ext cx="179840" cy="210330"/>
          </a:xfrm>
          <a:prstGeom prs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100"/>
          </a:p>
        </p:txBody>
      </p:sp>
      <p:sp>
        <p:nvSpPr>
          <p:cNvPr id="56" name="CuadroTexto 55">
            <a:extLst>
              <a:ext uri="{FF2B5EF4-FFF2-40B4-BE49-F238E27FC236}">
                <a16:creationId xmlns:a16="http://schemas.microsoft.com/office/drawing/2014/main" id="{7F705753-0FE6-4F29-8FF2-69582D68557B}"/>
              </a:ext>
            </a:extLst>
          </p:cNvPr>
          <p:cNvSpPr txBox="1"/>
          <p:nvPr/>
        </p:nvSpPr>
        <p:spPr>
          <a:xfrm>
            <a:off x="6955023" y="6216164"/>
            <a:ext cx="5105978" cy="261610"/>
          </a:xfrm>
          <a:prstGeom prst="rect">
            <a:avLst/>
          </a:prstGeom>
          <a:noFill/>
        </p:spPr>
        <p:txBody>
          <a:bodyPr wrap="square" rtlCol="0">
            <a:spAutoFit/>
          </a:bodyPr>
          <a:lstStyle/>
          <a:p>
            <a:pPr>
              <a:buClr>
                <a:srgbClr val="0070C0"/>
              </a:buClr>
            </a:pPr>
            <a:r>
              <a:rPr lang="es-MX" sz="1100" dirty="0">
                <a:latin typeface="Arial" panose="020B0604020202020204" pitchFamily="34" charset="0"/>
                <a:cs typeface="Arial" panose="020B0604020202020204" pitchFamily="34" charset="0"/>
              </a:rPr>
              <a:t>Si no se constituye el Tribunal, la Medida Cautelar </a:t>
            </a:r>
            <a:r>
              <a:rPr lang="es-MX" sz="1100" b="1" dirty="0">
                <a:latin typeface="Arial" panose="020B0604020202020204" pitchFamily="34" charset="0"/>
                <a:cs typeface="Arial" panose="020B0604020202020204" pitchFamily="34" charset="0"/>
              </a:rPr>
              <a:t>caduca de pleno derecho</a:t>
            </a:r>
            <a:endParaRPr lang="es-PE" sz="1100" b="1" dirty="0">
              <a:latin typeface="Arial" panose="020B0604020202020204" pitchFamily="34" charset="0"/>
              <a:cs typeface="Arial" panose="020B0604020202020204" pitchFamily="34" charset="0"/>
            </a:endParaRPr>
          </a:p>
        </p:txBody>
      </p:sp>
      <p:cxnSp>
        <p:nvCxnSpPr>
          <p:cNvPr id="59" name="Straight Connector 40">
            <a:extLst>
              <a:ext uri="{FF2B5EF4-FFF2-40B4-BE49-F238E27FC236}">
                <a16:creationId xmlns:a16="http://schemas.microsoft.com/office/drawing/2014/main" id="{8F486F85-51EC-4BAB-A4D5-D59780671A6E}"/>
              </a:ext>
            </a:extLst>
          </p:cNvPr>
          <p:cNvCxnSpPr>
            <a:cxnSpLocks/>
          </p:cNvCxnSpPr>
          <p:nvPr/>
        </p:nvCxnSpPr>
        <p:spPr>
          <a:xfrm flipV="1">
            <a:off x="8789389" y="3582204"/>
            <a:ext cx="0" cy="68658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0" name="Rectángulo 59">
            <a:extLst>
              <a:ext uri="{FF2B5EF4-FFF2-40B4-BE49-F238E27FC236}">
                <a16:creationId xmlns:a16="http://schemas.microsoft.com/office/drawing/2014/main" id="{00205477-AF1F-4974-97D0-74CD24AF3074}"/>
              </a:ext>
            </a:extLst>
          </p:cNvPr>
          <p:cNvSpPr/>
          <p:nvPr/>
        </p:nvSpPr>
        <p:spPr>
          <a:xfrm>
            <a:off x="8789389" y="3321513"/>
            <a:ext cx="221198" cy="260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100"/>
          </a:p>
        </p:txBody>
      </p:sp>
      <p:sp>
        <p:nvSpPr>
          <p:cNvPr id="62" name="CuadroTexto 61">
            <a:extLst>
              <a:ext uri="{FF2B5EF4-FFF2-40B4-BE49-F238E27FC236}">
                <a16:creationId xmlns:a16="http://schemas.microsoft.com/office/drawing/2014/main" id="{68346E90-FD2E-4FFA-8D48-88B252EEBB25}"/>
              </a:ext>
            </a:extLst>
          </p:cNvPr>
          <p:cNvSpPr txBox="1"/>
          <p:nvPr/>
        </p:nvSpPr>
        <p:spPr>
          <a:xfrm>
            <a:off x="8531679" y="4270389"/>
            <a:ext cx="1090624" cy="600164"/>
          </a:xfrm>
          <a:prstGeom prst="rect">
            <a:avLst/>
          </a:prstGeom>
          <a:solidFill>
            <a:schemeClr val="bg1">
              <a:lumMod val="95000"/>
            </a:schemeClr>
          </a:solidFill>
        </p:spPr>
        <p:txBody>
          <a:bodyPr wrap="square" rtlCol="0">
            <a:spAutoFit/>
          </a:bodyPr>
          <a:lstStyle>
            <a:defPPr>
              <a:defRPr lang="es-PE"/>
            </a:defPPr>
            <a:lvl1pPr algn="ctr">
              <a:defRPr sz="1050">
                <a:solidFill>
                  <a:srgbClr val="0070C0"/>
                </a:solidFill>
                <a:latin typeface="Arial Nova Light" panose="020B0304020202020204" pitchFamily="34" charset="0"/>
                <a:cs typeface="Arial" panose="020B0604020202020204" pitchFamily="34" charset="0"/>
              </a:defRPr>
            </a:lvl1pPr>
          </a:lstStyle>
          <a:p>
            <a:r>
              <a:rPr lang="es-MX" sz="1100" dirty="0">
                <a:solidFill>
                  <a:schemeClr val="tx1"/>
                </a:solidFill>
                <a:latin typeface="Arial" panose="020B0604020202020204" pitchFamily="34" charset="0"/>
              </a:rPr>
              <a:t>Solicitud de Medida Cautelar</a:t>
            </a:r>
            <a:endParaRPr lang="es-PE" sz="1100" dirty="0">
              <a:solidFill>
                <a:schemeClr val="tx1"/>
              </a:solidFill>
              <a:latin typeface="Arial" panose="020B0604020202020204" pitchFamily="34" charset="0"/>
            </a:endParaRPr>
          </a:p>
        </p:txBody>
      </p:sp>
      <p:sp>
        <p:nvSpPr>
          <p:cNvPr id="64" name="CuadroTexto 63">
            <a:extLst>
              <a:ext uri="{FF2B5EF4-FFF2-40B4-BE49-F238E27FC236}">
                <a16:creationId xmlns:a16="http://schemas.microsoft.com/office/drawing/2014/main" id="{062501F6-AD9E-4D51-8D88-08FE6EC8AA5F}"/>
              </a:ext>
            </a:extLst>
          </p:cNvPr>
          <p:cNvSpPr txBox="1"/>
          <p:nvPr/>
        </p:nvSpPr>
        <p:spPr>
          <a:xfrm>
            <a:off x="2748289" y="2231102"/>
            <a:ext cx="1396618" cy="492443"/>
          </a:xfrm>
          <a:prstGeom prst="rect">
            <a:avLst/>
          </a:prstGeom>
          <a:solidFill>
            <a:schemeClr val="bg2">
              <a:lumMod val="75000"/>
            </a:schemeClr>
          </a:solidFill>
        </p:spPr>
        <p:txBody>
          <a:bodyPr wrap="square" rtlCol="0">
            <a:spAutoFit/>
          </a:bodyPr>
          <a:lstStyle>
            <a:defPPr>
              <a:defRPr lang="es-PE"/>
            </a:defPPr>
            <a:lvl1pPr algn="ctr">
              <a:defRPr sz="1050">
                <a:solidFill>
                  <a:srgbClr val="0070C0"/>
                </a:solidFill>
                <a:latin typeface="Arial Nova Light" panose="020B0304020202020204" pitchFamily="34" charset="0"/>
                <a:cs typeface="Arial" panose="020B0604020202020204" pitchFamily="34" charset="0"/>
              </a:defRPr>
            </a:lvl1pPr>
          </a:lstStyle>
          <a:p>
            <a:r>
              <a:rPr lang="es-MX" sz="1300" b="1" dirty="0">
                <a:solidFill>
                  <a:schemeClr val="tx1"/>
                </a:solidFill>
                <a:latin typeface="Arial" panose="020B0604020202020204" pitchFamily="34" charset="0"/>
              </a:rPr>
              <a:t>PODER JUDICIAL</a:t>
            </a:r>
            <a:endParaRPr lang="es-PE" sz="1300" b="1" dirty="0">
              <a:solidFill>
                <a:schemeClr val="tx1"/>
              </a:solidFill>
              <a:latin typeface="Arial" panose="020B0604020202020204" pitchFamily="34" charset="0"/>
            </a:endParaRPr>
          </a:p>
        </p:txBody>
      </p:sp>
      <p:sp>
        <p:nvSpPr>
          <p:cNvPr id="66" name="CuadroTexto 65">
            <a:extLst>
              <a:ext uri="{FF2B5EF4-FFF2-40B4-BE49-F238E27FC236}">
                <a16:creationId xmlns:a16="http://schemas.microsoft.com/office/drawing/2014/main" id="{0151A079-3115-41FA-BAE3-47AD6777AF36}"/>
              </a:ext>
            </a:extLst>
          </p:cNvPr>
          <p:cNvSpPr txBox="1"/>
          <p:nvPr/>
        </p:nvSpPr>
        <p:spPr>
          <a:xfrm>
            <a:off x="8921522" y="2231102"/>
            <a:ext cx="1618759" cy="492443"/>
          </a:xfrm>
          <a:prstGeom prst="rect">
            <a:avLst/>
          </a:prstGeom>
          <a:solidFill>
            <a:schemeClr val="bg2">
              <a:lumMod val="75000"/>
            </a:schemeClr>
          </a:solidFill>
        </p:spPr>
        <p:txBody>
          <a:bodyPr wrap="square" rtlCol="0">
            <a:spAutoFit/>
          </a:bodyPr>
          <a:lstStyle>
            <a:defPPr>
              <a:defRPr lang="es-PE"/>
            </a:defPPr>
            <a:lvl1pPr algn="ctr">
              <a:defRPr sz="1050">
                <a:solidFill>
                  <a:srgbClr val="0070C0"/>
                </a:solidFill>
                <a:latin typeface="Arial Nova Light" panose="020B0304020202020204" pitchFamily="34" charset="0"/>
                <a:cs typeface="Arial" panose="020B0604020202020204" pitchFamily="34" charset="0"/>
              </a:defRPr>
            </a:lvl1pPr>
          </a:lstStyle>
          <a:p>
            <a:r>
              <a:rPr lang="es-PE" sz="1300" b="1" dirty="0">
                <a:solidFill>
                  <a:schemeClr val="tx1"/>
                </a:solidFill>
                <a:latin typeface="Arial" panose="020B0604020202020204" pitchFamily="34" charset="0"/>
              </a:rPr>
              <a:t>TRIBUNAL ARBITRAL</a:t>
            </a:r>
          </a:p>
        </p:txBody>
      </p:sp>
      <p:sp>
        <p:nvSpPr>
          <p:cNvPr id="68" name="Rectángulo 67">
            <a:extLst>
              <a:ext uri="{FF2B5EF4-FFF2-40B4-BE49-F238E27FC236}">
                <a16:creationId xmlns:a16="http://schemas.microsoft.com/office/drawing/2014/main" id="{8341734F-D033-41A7-9610-1C22DC9FE3AC}"/>
              </a:ext>
            </a:extLst>
          </p:cNvPr>
          <p:cNvSpPr/>
          <p:nvPr/>
        </p:nvSpPr>
        <p:spPr>
          <a:xfrm>
            <a:off x="1672059" y="1439879"/>
            <a:ext cx="3731834" cy="406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latin typeface="Arial" panose="020B0604020202020204" pitchFamily="34" charset="0"/>
                <a:cs typeface="Arial" panose="020B0604020202020204" pitchFamily="34" charset="0"/>
              </a:rPr>
              <a:t>Oportunidad 1: Medida </a:t>
            </a:r>
            <a:r>
              <a:rPr lang="es-MX" sz="1400" b="1" dirty="0" err="1">
                <a:solidFill>
                  <a:schemeClr val="tx1"/>
                </a:solidFill>
                <a:latin typeface="Arial" panose="020B0604020202020204" pitchFamily="34" charset="0"/>
                <a:cs typeface="Arial" panose="020B0604020202020204" pitchFamily="34" charset="0"/>
              </a:rPr>
              <a:t>pre-arbitral</a:t>
            </a:r>
            <a:endParaRPr lang="es-PE" sz="1400" b="1" dirty="0">
              <a:solidFill>
                <a:schemeClr val="tx1"/>
              </a:solidFill>
              <a:latin typeface="Arial" panose="020B0604020202020204" pitchFamily="34" charset="0"/>
              <a:cs typeface="Arial" panose="020B0604020202020204" pitchFamily="34" charset="0"/>
            </a:endParaRPr>
          </a:p>
        </p:txBody>
      </p:sp>
      <p:sp>
        <p:nvSpPr>
          <p:cNvPr id="72" name="Rectángulo 71">
            <a:extLst>
              <a:ext uri="{FF2B5EF4-FFF2-40B4-BE49-F238E27FC236}">
                <a16:creationId xmlns:a16="http://schemas.microsoft.com/office/drawing/2014/main" id="{D91EEDCF-9B2D-4611-A540-734A5B0D1129}"/>
              </a:ext>
            </a:extLst>
          </p:cNvPr>
          <p:cNvSpPr/>
          <p:nvPr/>
        </p:nvSpPr>
        <p:spPr>
          <a:xfrm>
            <a:off x="7844125" y="1412672"/>
            <a:ext cx="3327774"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latin typeface="Arial" panose="020B0604020202020204" pitchFamily="34" charset="0"/>
                <a:cs typeface="Arial" panose="020B0604020202020204" pitchFamily="34" charset="0"/>
              </a:rPr>
              <a:t>Oportunidad 2: Medida arbitral</a:t>
            </a:r>
            <a:endParaRPr lang="es-PE" sz="1400" b="1" dirty="0">
              <a:solidFill>
                <a:schemeClr val="tx1"/>
              </a:solidFill>
              <a:latin typeface="Arial" panose="020B0604020202020204" pitchFamily="34" charset="0"/>
              <a:cs typeface="Arial" panose="020B0604020202020204" pitchFamily="34" charset="0"/>
            </a:endParaRPr>
          </a:p>
        </p:txBody>
      </p:sp>
      <p:sp>
        <p:nvSpPr>
          <p:cNvPr id="36" name="Rectángulo 35">
            <a:extLst>
              <a:ext uri="{FF2B5EF4-FFF2-40B4-BE49-F238E27FC236}">
                <a16:creationId xmlns:a16="http://schemas.microsoft.com/office/drawing/2014/main" id="{2CF9203C-1FB7-9F43-933F-3B202B97F554}"/>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CuadroTexto 37">
            <a:extLst>
              <a:ext uri="{FF2B5EF4-FFF2-40B4-BE49-F238E27FC236}">
                <a16:creationId xmlns:a16="http://schemas.microsoft.com/office/drawing/2014/main" id="{A06B6EB6-E937-4D44-BD0F-920D36998020}"/>
              </a:ext>
            </a:extLst>
          </p:cNvPr>
          <p:cNvSpPr txBox="1"/>
          <p:nvPr/>
        </p:nvSpPr>
        <p:spPr>
          <a:xfrm>
            <a:off x="1739823" y="830155"/>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Oportunidad</a:t>
            </a:r>
          </a:p>
        </p:txBody>
      </p:sp>
      <p:cxnSp>
        <p:nvCxnSpPr>
          <p:cNvPr id="3" name="Conector recto 2">
            <a:extLst>
              <a:ext uri="{FF2B5EF4-FFF2-40B4-BE49-F238E27FC236}">
                <a16:creationId xmlns:a16="http://schemas.microsoft.com/office/drawing/2014/main" id="{6AE50F0B-8144-E24F-B818-E7CEB1A5FC65}"/>
              </a:ext>
            </a:extLst>
          </p:cNvPr>
          <p:cNvCxnSpPr>
            <a:cxnSpLocks/>
          </p:cNvCxnSpPr>
          <p:nvPr/>
        </p:nvCxnSpPr>
        <p:spPr>
          <a:xfrm>
            <a:off x="813825" y="3464560"/>
            <a:ext cx="9947947" cy="0"/>
          </a:xfrm>
          <a:prstGeom prst="line">
            <a:avLst/>
          </a:prstGeom>
          <a:ln w="28575"/>
        </p:spPr>
        <p:style>
          <a:lnRef idx="1">
            <a:schemeClr val="dk1"/>
          </a:lnRef>
          <a:fillRef idx="0">
            <a:schemeClr val="dk1"/>
          </a:fillRef>
          <a:effectRef idx="0">
            <a:schemeClr val="dk1"/>
          </a:effectRef>
          <a:fontRef idx="minor">
            <a:schemeClr val="tx1"/>
          </a:fontRef>
        </p:style>
      </p:cxnSp>
      <p:sp>
        <p:nvSpPr>
          <p:cNvPr id="39" name="Flecha: hacia arriba 41">
            <a:extLst>
              <a:ext uri="{FF2B5EF4-FFF2-40B4-BE49-F238E27FC236}">
                <a16:creationId xmlns:a16="http://schemas.microsoft.com/office/drawing/2014/main" id="{6CE9D0F7-BD81-8740-A044-8C9FA6F0E1D3}"/>
              </a:ext>
            </a:extLst>
          </p:cNvPr>
          <p:cNvSpPr/>
          <p:nvPr/>
        </p:nvSpPr>
        <p:spPr>
          <a:xfrm>
            <a:off x="8942300" y="5080686"/>
            <a:ext cx="227095" cy="181818"/>
          </a:xfrm>
          <a:prstGeom prst="upArrow">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100"/>
          </a:p>
        </p:txBody>
      </p:sp>
      <p:sp>
        <p:nvSpPr>
          <p:cNvPr id="40" name="Flecha: hacia arriba 41">
            <a:extLst>
              <a:ext uri="{FF2B5EF4-FFF2-40B4-BE49-F238E27FC236}">
                <a16:creationId xmlns:a16="http://schemas.microsoft.com/office/drawing/2014/main" id="{F333B18F-5C82-8F42-B799-9687B867D0E0}"/>
              </a:ext>
            </a:extLst>
          </p:cNvPr>
          <p:cNvSpPr/>
          <p:nvPr/>
        </p:nvSpPr>
        <p:spPr>
          <a:xfrm>
            <a:off x="1304870" y="5080686"/>
            <a:ext cx="227095" cy="181818"/>
          </a:xfrm>
          <a:prstGeom prst="upArrow">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100"/>
          </a:p>
        </p:txBody>
      </p:sp>
    </p:spTree>
    <p:extLst>
      <p:ext uri="{BB962C8B-B14F-4D97-AF65-F5344CB8AC3E}">
        <p14:creationId xmlns:p14="http://schemas.microsoft.com/office/powerpoint/2010/main" val="867027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6FEE8C1-DC84-1641-B031-FA9B59A0A624}"/>
              </a:ext>
            </a:extLst>
          </p:cNvPr>
          <p:cNvSpPr/>
          <p:nvPr/>
        </p:nvSpPr>
        <p:spPr>
          <a:xfrm>
            <a:off x="3677049" y="2838960"/>
            <a:ext cx="4930500" cy="127267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5">
            <a:extLst>
              <a:ext uri="{FF2B5EF4-FFF2-40B4-BE49-F238E27FC236}">
                <a16:creationId xmlns:a16="http://schemas.microsoft.com/office/drawing/2014/main" id="{C461DA69-A39E-C44C-BCFE-2BC3503D93D0}"/>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1.png">
            <a:extLst>
              <a:ext uri="{FF2B5EF4-FFF2-40B4-BE49-F238E27FC236}">
                <a16:creationId xmlns:a16="http://schemas.microsoft.com/office/drawing/2014/main" id="{22D2743F-1403-1846-BC4C-40CE310800A8}"/>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9" name="Google Shape;101;p19">
            <a:extLst>
              <a:ext uri="{FF2B5EF4-FFF2-40B4-BE49-F238E27FC236}">
                <a16:creationId xmlns:a16="http://schemas.microsoft.com/office/drawing/2014/main" id="{8B67DA16-97D6-2848-BABC-68182CA507A9}"/>
              </a:ext>
            </a:extLst>
          </p:cNvPr>
          <p:cNvSpPr txBox="1"/>
          <p:nvPr/>
        </p:nvSpPr>
        <p:spPr>
          <a:xfrm>
            <a:off x="3630750" y="2792663"/>
            <a:ext cx="4930500" cy="1272674"/>
          </a:xfrm>
          <a:prstGeom prst="rect">
            <a:avLst/>
          </a:prstGeom>
          <a:solidFill>
            <a:schemeClr val="bg1"/>
          </a:solidFill>
          <a:ln w="19050">
            <a:solidFill>
              <a:schemeClr val="bg2">
                <a:lumMod val="90000"/>
              </a:schemeClr>
            </a:solidFill>
          </a:ln>
        </p:spPr>
        <p:txBody>
          <a:bodyPr spcFirstLastPara="1" wrap="square" lIns="91425" tIns="91425" rIns="91425" bIns="91425" anchor="t" anchorCtr="0">
            <a:noAutofit/>
          </a:bodyPr>
          <a:lstStyle/>
          <a:p>
            <a:pPr marL="0" lvl="0" indent="0" algn="ctr" rtl="0">
              <a:spcBef>
                <a:spcPts val="0"/>
              </a:spcBef>
              <a:spcAft>
                <a:spcPts val="0"/>
              </a:spcAft>
              <a:buNone/>
            </a:pPr>
            <a:endParaRPr lang="es-PE" sz="700" b="1" dirty="0">
              <a:solidFill>
                <a:srgbClr val="7F7F7F"/>
              </a:solidFill>
            </a:endParaRPr>
          </a:p>
          <a:p>
            <a:pPr marL="0" lvl="0" indent="0" algn="ctr" rtl="0">
              <a:spcBef>
                <a:spcPts val="0"/>
              </a:spcBef>
              <a:spcAft>
                <a:spcPts val="0"/>
              </a:spcAft>
              <a:buNone/>
            </a:pPr>
            <a:endParaRPr lang="es-ES" sz="1400" b="1" dirty="0"/>
          </a:p>
          <a:p>
            <a:pPr marL="0" lvl="0" indent="0" algn="ctr" rtl="0">
              <a:spcBef>
                <a:spcPts val="0"/>
              </a:spcBef>
              <a:spcAft>
                <a:spcPts val="0"/>
              </a:spcAft>
              <a:buNone/>
            </a:pPr>
            <a:r>
              <a:rPr lang="es-ES" sz="2800" b="1" dirty="0"/>
              <a:t>La prueba en el arbitraje</a:t>
            </a:r>
            <a:endParaRPr sz="2800" b="1" dirty="0"/>
          </a:p>
          <a:p>
            <a:pPr marL="0" lvl="0" indent="0" algn="ctr" rtl="0">
              <a:spcBef>
                <a:spcPts val="0"/>
              </a:spcBef>
              <a:spcAft>
                <a:spcPts val="0"/>
              </a:spcAft>
              <a:buNone/>
            </a:pPr>
            <a:endParaRPr sz="2800" b="1" dirty="0"/>
          </a:p>
        </p:txBody>
      </p:sp>
    </p:spTree>
    <p:extLst>
      <p:ext uri="{BB962C8B-B14F-4D97-AF65-F5344CB8AC3E}">
        <p14:creationId xmlns:p14="http://schemas.microsoft.com/office/powerpoint/2010/main" val="2479386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22" name="CuadroTexto 21">
            <a:extLst>
              <a:ext uri="{FF2B5EF4-FFF2-40B4-BE49-F238E27FC236}">
                <a16:creationId xmlns:a16="http://schemas.microsoft.com/office/drawing/2014/main" id="{3FBA2F3E-B43F-8C47-A9D7-0F74D2B4378B}"/>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Tipos</a:t>
            </a:r>
          </a:p>
        </p:txBody>
      </p:sp>
      <p:grpSp>
        <p:nvGrpSpPr>
          <p:cNvPr id="16" name="Grupo 15">
            <a:extLst>
              <a:ext uri="{FF2B5EF4-FFF2-40B4-BE49-F238E27FC236}">
                <a16:creationId xmlns:a16="http://schemas.microsoft.com/office/drawing/2014/main" id="{0E23146B-540A-6546-A841-224031866DF2}"/>
              </a:ext>
            </a:extLst>
          </p:cNvPr>
          <p:cNvGrpSpPr/>
          <p:nvPr/>
        </p:nvGrpSpPr>
        <p:grpSpPr>
          <a:xfrm>
            <a:off x="870626" y="3148954"/>
            <a:ext cx="3112895" cy="2508378"/>
            <a:chOff x="519309" y="3921562"/>
            <a:chExt cx="3112895" cy="2508378"/>
          </a:xfrm>
          <a:noFill/>
        </p:grpSpPr>
        <p:sp>
          <p:nvSpPr>
            <p:cNvPr id="17" name="CuadroTexto 16">
              <a:extLst>
                <a:ext uri="{FF2B5EF4-FFF2-40B4-BE49-F238E27FC236}">
                  <a16:creationId xmlns:a16="http://schemas.microsoft.com/office/drawing/2014/main" id="{ACA228B7-ED58-374C-9130-B96480BB7682}"/>
                </a:ext>
              </a:extLst>
            </p:cNvPr>
            <p:cNvSpPr txBox="1"/>
            <p:nvPr/>
          </p:nvSpPr>
          <p:spPr>
            <a:xfrm>
              <a:off x="538009" y="3921562"/>
              <a:ext cx="3094195" cy="338554"/>
            </a:xfrm>
            <a:prstGeom prst="rect">
              <a:avLst/>
            </a:prstGeom>
            <a:grpFill/>
            <a:ln>
              <a:solidFill>
                <a:schemeClr val="bg2">
                  <a:lumMod val="90000"/>
                </a:schemeClr>
              </a:solidFill>
            </a:ln>
          </p:spPr>
          <p:txBody>
            <a:bodyPr wrap="square">
              <a:spAutoFit/>
            </a:bodyPr>
            <a:lstStyle/>
            <a:p>
              <a:pPr algn="ctr">
                <a:buClr>
                  <a:srgbClr val="0070C0"/>
                </a:buClr>
              </a:pPr>
              <a:r>
                <a:rPr lang="es-MX" sz="1600" b="1" dirty="0">
                  <a:latin typeface="Arial" panose="020B0604020202020204" pitchFamily="34" charset="0"/>
                  <a:cs typeface="Arial" panose="020B0604020202020204" pitchFamily="34" charset="0"/>
                </a:rPr>
                <a:t>Exhibición de documentos </a:t>
              </a:r>
            </a:p>
          </p:txBody>
        </p:sp>
        <p:sp>
          <p:nvSpPr>
            <p:cNvPr id="18" name="CuadroTexto 17">
              <a:extLst>
                <a:ext uri="{FF2B5EF4-FFF2-40B4-BE49-F238E27FC236}">
                  <a16:creationId xmlns:a16="http://schemas.microsoft.com/office/drawing/2014/main" id="{15CE982C-384F-3241-B527-33F3D8CC22FD}"/>
                </a:ext>
              </a:extLst>
            </p:cNvPr>
            <p:cNvSpPr txBox="1"/>
            <p:nvPr/>
          </p:nvSpPr>
          <p:spPr>
            <a:xfrm>
              <a:off x="519309" y="4383226"/>
              <a:ext cx="3112895" cy="2046714"/>
            </a:xfrm>
            <a:prstGeom prst="rect">
              <a:avLst/>
            </a:prstGeom>
            <a:grpFill/>
            <a:ln>
              <a:solidFill>
                <a:schemeClr val="bg2">
                  <a:lumMod val="90000"/>
                </a:schemeClr>
              </a:solidFill>
            </a:ln>
          </p:spPr>
          <p:txBody>
            <a:bodyPr wrap="square">
              <a:spAutoFit/>
            </a:bodyPr>
            <a:lstStyle/>
            <a:p>
              <a:pPr algn="just">
                <a:buNone/>
              </a:pPr>
              <a:r>
                <a:rPr lang="es-MX" sz="1300" dirty="0">
                  <a:latin typeface="Arial" panose="020B0604020202020204" pitchFamily="34" charset="0"/>
                  <a:cs typeface="Arial" panose="020B0604020202020204" pitchFamily="34" charset="0"/>
                </a:rPr>
                <a:t>La parte que solicita debe: </a:t>
              </a:r>
            </a:p>
            <a:p>
              <a:pPr algn="just">
                <a:buNone/>
              </a:pPr>
              <a:endParaRPr lang="es-MX" sz="1300" dirty="0">
                <a:latin typeface="Arial" panose="020B0604020202020204" pitchFamily="34" charset="0"/>
                <a:cs typeface="Arial" panose="020B0604020202020204" pitchFamily="34" charset="0"/>
              </a:endParaRPr>
            </a:p>
            <a:p>
              <a:pPr marL="373062" lvl="1" indent="-285750" algn="just">
                <a:spcAft>
                  <a:spcPts val="600"/>
                </a:spcAft>
                <a:buFont typeface="Arial" panose="020B0604020202020204" pitchFamily="34" charset="0"/>
                <a:buChar char="•"/>
              </a:pPr>
              <a:r>
                <a:rPr lang="es-MX" sz="1300" dirty="0">
                  <a:latin typeface="Arial" panose="020B0604020202020204" pitchFamily="34" charset="0"/>
                  <a:cs typeface="Arial" panose="020B0604020202020204" pitchFamily="34" charset="0"/>
                </a:rPr>
                <a:t>Descripción del documento </a:t>
              </a:r>
            </a:p>
            <a:p>
              <a:pPr marL="373062" lvl="1" indent="-285750" algn="just">
                <a:spcAft>
                  <a:spcPts val="600"/>
                </a:spcAft>
                <a:buFont typeface="Arial" panose="020B0604020202020204" pitchFamily="34" charset="0"/>
                <a:buChar char="•"/>
              </a:pPr>
              <a:r>
                <a:rPr lang="es-MX" sz="1300" dirty="0">
                  <a:latin typeface="Arial" panose="020B0604020202020204" pitchFamily="34" charset="0"/>
                  <a:cs typeface="Arial" panose="020B0604020202020204" pitchFamily="34" charset="0"/>
                </a:rPr>
                <a:t>Declaración de relevancia</a:t>
              </a:r>
            </a:p>
            <a:p>
              <a:pPr marL="373062" lvl="1" indent="-285750" algn="just">
                <a:spcAft>
                  <a:spcPts val="600"/>
                </a:spcAft>
                <a:buFont typeface="Arial" panose="020B0604020202020204" pitchFamily="34" charset="0"/>
                <a:buChar char="•"/>
              </a:pPr>
              <a:r>
                <a:rPr lang="es-MX" sz="1300" dirty="0">
                  <a:latin typeface="Arial" panose="020B0604020202020204" pitchFamily="34" charset="0"/>
                  <a:cs typeface="Arial" panose="020B0604020202020204" pitchFamily="34" charset="0"/>
                </a:rPr>
                <a:t>Declaración de que no se encuentren en poder o custodia de quien los solicita Justificación de por qué asume que la otra parte lo tiene</a:t>
              </a:r>
            </a:p>
          </p:txBody>
        </p:sp>
      </p:grpSp>
      <p:sp>
        <p:nvSpPr>
          <p:cNvPr id="2" name="Rectángulo 1">
            <a:extLst>
              <a:ext uri="{FF2B5EF4-FFF2-40B4-BE49-F238E27FC236}">
                <a16:creationId xmlns:a16="http://schemas.microsoft.com/office/drawing/2014/main" id="{E10BFBB5-5818-DA4A-A221-BF4C334D80DE}"/>
              </a:ext>
            </a:extLst>
          </p:cNvPr>
          <p:cNvSpPr/>
          <p:nvPr/>
        </p:nvSpPr>
        <p:spPr>
          <a:xfrm>
            <a:off x="4501136" y="2180599"/>
            <a:ext cx="3189719" cy="369332"/>
          </a:xfrm>
          <a:prstGeom prst="rect">
            <a:avLst/>
          </a:prstGeom>
        </p:spPr>
        <p:txBody>
          <a:bodyPr wrap="none">
            <a:spAutoFit/>
          </a:bodyPr>
          <a:lstStyle/>
          <a:p>
            <a:pPr algn="ctr"/>
            <a:r>
              <a:rPr lang="es-PE" b="1" dirty="0">
                <a:solidFill>
                  <a:schemeClr val="tx1">
                    <a:lumMod val="65000"/>
                    <a:lumOff val="35000"/>
                  </a:schemeClr>
                </a:solidFill>
                <a:latin typeface="Arial" panose="020B0604020202020204" pitchFamily="34" charset="0"/>
                <a:cs typeface="Arial" panose="020B0604020202020204" pitchFamily="34" charset="0"/>
              </a:rPr>
              <a:t>Reglas IBA sobre la Prueba</a:t>
            </a:r>
          </a:p>
        </p:txBody>
      </p:sp>
      <p:sp>
        <p:nvSpPr>
          <p:cNvPr id="14" name="Rectángulo 13">
            <a:extLst>
              <a:ext uri="{FF2B5EF4-FFF2-40B4-BE49-F238E27FC236}">
                <a16:creationId xmlns:a16="http://schemas.microsoft.com/office/drawing/2014/main" id="{66F0B8B9-F9FF-5F44-8613-823625E6A8AC}"/>
              </a:ext>
            </a:extLst>
          </p:cNvPr>
          <p:cNvSpPr/>
          <p:nvPr/>
        </p:nvSpPr>
        <p:spPr>
          <a:xfrm rot="5400000">
            <a:off x="817060" y="3068991"/>
            <a:ext cx="172665" cy="184117"/>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grpSp>
        <p:nvGrpSpPr>
          <p:cNvPr id="21" name="Grupo 20">
            <a:extLst>
              <a:ext uri="{FF2B5EF4-FFF2-40B4-BE49-F238E27FC236}">
                <a16:creationId xmlns:a16="http://schemas.microsoft.com/office/drawing/2014/main" id="{925B1544-117B-E94A-BA28-87B948C4193A}"/>
              </a:ext>
            </a:extLst>
          </p:cNvPr>
          <p:cNvGrpSpPr/>
          <p:nvPr/>
        </p:nvGrpSpPr>
        <p:grpSpPr>
          <a:xfrm>
            <a:off x="4539549" y="3113946"/>
            <a:ext cx="3112895" cy="2523767"/>
            <a:chOff x="519309" y="3921562"/>
            <a:chExt cx="3112895" cy="2523767"/>
          </a:xfrm>
          <a:noFill/>
        </p:grpSpPr>
        <p:sp>
          <p:nvSpPr>
            <p:cNvPr id="23" name="CuadroTexto 22">
              <a:extLst>
                <a:ext uri="{FF2B5EF4-FFF2-40B4-BE49-F238E27FC236}">
                  <a16:creationId xmlns:a16="http://schemas.microsoft.com/office/drawing/2014/main" id="{E6A4BF2F-3E2D-304A-B708-513C1D4CD413}"/>
                </a:ext>
              </a:extLst>
            </p:cNvPr>
            <p:cNvSpPr txBox="1"/>
            <p:nvPr/>
          </p:nvSpPr>
          <p:spPr>
            <a:xfrm>
              <a:off x="538009" y="3921562"/>
              <a:ext cx="3094195" cy="338554"/>
            </a:xfrm>
            <a:prstGeom prst="rect">
              <a:avLst/>
            </a:prstGeom>
            <a:grpFill/>
            <a:ln>
              <a:solidFill>
                <a:schemeClr val="bg2">
                  <a:lumMod val="90000"/>
                </a:schemeClr>
              </a:solidFill>
            </a:ln>
          </p:spPr>
          <p:txBody>
            <a:bodyPr wrap="square">
              <a:spAutoFit/>
            </a:bodyPr>
            <a:lstStyle/>
            <a:p>
              <a:pPr algn="ctr">
                <a:buClr>
                  <a:srgbClr val="0070C0"/>
                </a:buClr>
              </a:pPr>
              <a:r>
                <a:rPr lang="es-MX" sz="1600" b="1" dirty="0">
                  <a:latin typeface="Arial" panose="020B0604020202020204" pitchFamily="34" charset="0"/>
                  <a:cs typeface="Arial" panose="020B0604020202020204" pitchFamily="34" charset="0"/>
                </a:rPr>
                <a:t>Testigos</a:t>
              </a:r>
            </a:p>
          </p:txBody>
        </p:sp>
        <p:sp>
          <p:nvSpPr>
            <p:cNvPr id="24" name="CuadroTexto 23">
              <a:extLst>
                <a:ext uri="{FF2B5EF4-FFF2-40B4-BE49-F238E27FC236}">
                  <a16:creationId xmlns:a16="http://schemas.microsoft.com/office/drawing/2014/main" id="{C8E41E25-D084-2642-9355-515FB92E25BE}"/>
                </a:ext>
              </a:extLst>
            </p:cNvPr>
            <p:cNvSpPr txBox="1"/>
            <p:nvPr/>
          </p:nvSpPr>
          <p:spPr>
            <a:xfrm>
              <a:off x="519309" y="4383226"/>
              <a:ext cx="3112895" cy="2062103"/>
            </a:xfrm>
            <a:prstGeom prst="rect">
              <a:avLst/>
            </a:prstGeom>
            <a:grpFill/>
            <a:ln>
              <a:solidFill>
                <a:schemeClr val="bg2">
                  <a:lumMod val="90000"/>
                </a:schemeClr>
              </a:solidFill>
            </a:ln>
          </p:spPr>
          <p:txBody>
            <a:bodyPr wrap="square">
              <a:spAutoFit/>
            </a:bodyPr>
            <a:lstStyle/>
            <a:p>
              <a:pPr marL="87312" lvl="1" algn="just">
                <a:spcAft>
                  <a:spcPts val="600"/>
                </a:spcAft>
              </a:pPr>
              <a:endParaRPr lang="es-MX" sz="400" dirty="0">
                <a:latin typeface="Arial" panose="020B0604020202020204" pitchFamily="34" charset="0"/>
                <a:cs typeface="Arial" panose="020B0604020202020204" pitchFamily="34" charset="0"/>
              </a:endParaRPr>
            </a:p>
            <a:p>
              <a:pPr marL="373062" lvl="1" indent="-285750" algn="just">
                <a:spcAft>
                  <a:spcPts val="600"/>
                </a:spcAft>
                <a:buFont typeface="Arial" panose="020B0604020202020204" pitchFamily="34" charset="0"/>
                <a:buChar char="•"/>
              </a:pPr>
              <a:r>
                <a:rPr lang="es-MX" sz="1300" dirty="0">
                  <a:latin typeface="Arial" panose="020B0604020202020204" pitchFamily="34" charset="0"/>
                  <a:cs typeface="Arial" panose="020B0604020202020204" pitchFamily="34" charset="0"/>
                </a:rPr>
                <a:t>Identificar testigos y presentar el testimonio </a:t>
              </a:r>
            </a:p>
            <a:p>
              <a:pPr marL="373062" lvl="1" indent="-285750" algn="just">
                <a:spcAft>
                  <a:spcPts val="600"/>
                </a:spcAft>
                <a:buFont typeface="Arial" panose="020B0604020202020204" pitchFamily="34" charset="0"/>
                <a:buChar char="•"/>
              </a:pPr>
              <a:r>
                <a:rPr lang="es-MX" sz="1300" dirty="0">
                  <a:latin typeface="Arial" panose="020B0604020202020204" pitchFamily="34" charset="0"/>
                  <a:cs typeface="Arial" panose="020B0604020202020204" pitchFamily="34" charset="0"/>
                </a:rPr>
                <a:t>Testimonio tiene que tener los datos del testigo, relación con las partes.</a:t>
              </a:r>
            </a:p>
            <a:p>
              <a:pPr marL="373062" lvl="1" indent="-285750" algn="just">
                <a:spcAft>
                  <a:spcPts val="600"/>
                </a:spcAft>
                <a:buFont typeface="Arial" panose="020B0604020202020204" pitchFamily="34" charset="0"/>
                <a:buChar char="•"/>
              </a:pPr>
              <a:r>
                <a:rPr lang="es-MX" sz="1300" dirty="0">
                  <a:latin typeface="Arial" panose="020B0604020202020204" pitchFamily="34" charset="0"/>
                  <a:cs typeface="Arial" panose="020B0604020202020204" pitchFamily="34" charset="0"/>
                </a:rPr>
                <a:t>Descripción completa de los hechos y fuente de información en la cual se basa el testigo </a:t>
              </a:r>
            </a:p>
          </p:txBody>
        </p:sp>
      </p:grpSp>
      <p:grpSp>
        <p:nvGrpSpPr>
          <p:cNvPr id="25" name="Grupo 24">
            <a:extLst>
              <a:ext uri="{FF2B5EF4-FFF2-40B4-BE49-F238E27FC236}">
                <a16:creationId xmlns:a16="http://schemas.microsoft.com/office/drawing/2014/main" id="{2343A044-97D8-674C-90ED-7D78C9FBAE03}"/>
              </a:ext>
            </a:extLst>
          </p:cNvPr>
          <p:cNvGrpSpPr/>
          <p:nvPr/>
        </p:nvGrpSpPr>
        <p:grpSpPr>
          <a:xfrm>
            <a:off x="8208479" y="3113946"/>
            <a:ext cx="3112895" cy="2505300"/>
            <a:chOff x="519309" y="3921562"/>
            <a:chExt cx="3112895" cy="2505300"/>
          </a:xfrm>
          <a:noFill/>
        </p:grpSpPr>
        <p:sp>
          <p:nvSpPr>
            <p:cNvPr id="26" name="CuadroTexto 25">
              <a:extLst>
                <a:ext uri="{FF2B5EF4-FFF2-40B4-BE49-F238E27FC236}">
                  <a16:creationId xmlns:a16="http://schemas.microsoft.com/office/drawing/2014/main" id="{756DA6C4-F3E9-6047-96FA-474670FBDC70}"/>
                </a:ext>
              </a:extLst>
            </p:cNvPr>
            <p:cNvSpPr txBox="1"/>
            <p:nvPr/>
          </p:nvSpPr>
          <p:spPr>
            <a:xfrm>
              <a:off x="538009" y="3921562"/>
              <a:ext cx="3094195" cy="338554"/>
            </a:xfrm>
            <a:prstGeom prst="rect">
              <a:avLst/>
            </a:prstGeom>
            <a:grpFill/>
            <a:ln>
              <a:solidFill>
                <a:schemeClr val="bg2">
                  <a:lumMod val="90000"/>
                </a:schemeClr>
              </a:solidFill>
            </a:ln>
          </p:spPr>
          <p:txBody>
            <a:bodyPr wrap="square">
              <a:spAutoFit/>
            </a:bodyPr>
            <a:lstStyle/>
            <a:p>
              <a:pPr algn="ctr">
                <a:buClr>
                  <a:srgbClr val="0070C0"/>
                </a:buClr>
              </a:pPr>
              <a:r>
                <a:rPr lang="es-MX" sz="1600" b="1" dirty="0">
                  <a:latin typeface="Arial" panose="020B0604020202020204" pitchFamily="34" charset="0"/>
                  <a:cs typeface="Arial" panose="020B0604020202020204" pitchFamily="34" charset="0"/>
                </a:rPr>
                <a:t>Peritos</a:t>
              </a:r>
            </a:p>
          </p:txBody>
        </p:sp>
        <p:sp>
          <p:nvSpPr>
            <p:cNvPr id="27" name="CuadroTexto 26">
              <a:extLst>
                <a:ext uri="{FF2B5EF4-FFF2-40B4-BE49-F238E27FC236}">
                  <a16:creationId xmlns:a16="http://schemas.microsoft.com/office/drawing/2014/main" id="{EA035709-4DA5-9A4F-998E-26A143EEF0F2}"/>
                </a:ext>
              </a:extLst>
            </p:cNvPr>
            <p:cNvSpPr txBox="1"/>
            <p:nvPr/>
          </p:nvSpPr>
          <p:spPr>
            <a:xfrm>
              <a:off x="519309" y="4383226"/>
              <a:ext cx="3112895" cy="2043636"/>
            </a:xfrm>
            <a:prstGeom prst="rect">
              <a:avLst/>
            </a:prstGeom>
            <a:grpFill/>
            <a:ln>
              <a:solidFill>
                <a:schemeClr val="bg2">
                  <a:lumMod val="90000"/>
                </a:schemeClr>
              </a:solidFill>
            </a:ln>
          </p:spPr>
          <p:txBody>
            <a:bodyPr wrap="square">
              <a:spAutoFit/>
            </a:bodyPr>
            <a:lstStyle/>
            <a:p>
              <a:pPr marL="87312" lvl="1" algn="ctr">
                <a:spcAft>
                  <a:spcPts val="600"/>
                </a:spcAft>
              </a:pPr>
              <a:endParaRPr lang="es-MX" sz="1600" b="1" dirty="0">
                <a:solidFill>
                  <a:schemeClr val="tx1">
                    <a:lumMod val="85000"/>
                    <a:lumOff val="15000"/>
                  </a:schemeClr>
                </a:solidFill>
                <a:latin typeface="Arial" panose="020B0604020202020204" pitchFamily="34" charset="0"/>
                <a:cs typeface="Arial" panose="020B0604020202020204" pitchFamily="34" charset="0"/>
              </a:endParaRPr>
            </a:p>
            <a:p>
              <a:pPr marL="87312" lvl="1" algn="ctr">
                <a:spcAft>
                  <a:spcPts val="600"/>
                </a:spcAft>
              </a:pPr>
              <a:r>
                <a:rPr lang="es-MX" sz="1340" b="1" dirty="0">
                  <a:solidFill>
                    <a:schemeClr val="tx1">
                      <a:lumMod val="85000"/>
                      <a:lumOff val="15000"/>
                    </a:schemeClr>
                  </a:solidFill>
                  <a:latin typeface="Arial" panose="020B0604020202020204" pitchFamily="34" charset="0"/>
                  <a:cs typeface="Arial" panose="020B0604020202020204" pitchFamily="34" charset="0"/>
                </a:rPr>
                <a:t>Dictámen pericial</a:t>
              </a:r>
            </a:p>
            <a:p>
              <a:pPr marL="87312" lvl="1" algn="ctr">
                <a:spcAft>
                  <a:spcPts val="600"/>
                </a:spcAft>
              </a:pPr>
              <a:endParaRPr lang="es-MX" sz="1340" b="1" dirty="0">
                <a:solidFill>
                  <a:schemeClr val="tx1">
                    <a:lumMod val="85000"/>
                    <a:lumOff val="15000"/>
                  </a:schemeClr>
                </a:solidFill>
                <a:latin typeface="Arial" panose="020B0604020202020204" pitchFamily="34" charset="0"/>
                <a:cs typeface="Arial" panose="020B0604020202020204" pitchFamily="34" charset="0"/>
              </a:endParaRPr>
            </a:p>
            <a:p>
              <a:pPr marL="373062" lvl="1" indent="-285750" algn="just">
                <a:spcAft>
                  <a:spcPts val="600"/>
                </a:spcAft>
                <a:buFont typeface="Arial" panose="020B0604020202020204" pitchFamily="34" charset="0"/>
                <a:buChar char="•"/>
              </a:pPr>
              <a:r>
                <a:rPr lang="es-MX" sz="1300" dirty="0">
                  <a:latin typeface="Arial" panose="020B0604020202020204" pitchFamily="34" charset="0"/>
                  <a:cs typeface="Arial" panose="020B0604020202020204" pitchFamily="34" charset="0"/>
                </a:rPr>
                <a:t>De parte</a:t>
              </a:r>
            </a:p>
            <a:p>
              <a:pPr marL="373062" lvl="1" indent="-285750" algn="just">
                <a:spcAft>
                  <a:spcPts val="600"/>
                </a:spcAft>
                <a:buFont typeface="Arial" panose="020B0604020202020204" pitchFamily="34" charset="0"/>
                <a:buChar char="•"/>
              </a:pPr>
              <a:r>
                <a:rPr lang="es-MX" sz="1300" dirty="0">
                  <a:latin typeface="Arial" panose="020B0604020202020204" pitchFamily="34" charset="0"/>
                  <a:cs typeface="Arial" panose="020B0604020202020204" pitchFamily="34" charset="0"/>
                </a:rPr>
                <a:t>De oficio </a:t>
              </a:r>
            </a:p>
            <a:p>
              <a:pPr marL="87312" lvl="1" algn="just">
                <a:spcAft>
                  <a:spcPts val="600"/>
                </a:spcAft>
              </a:pPr>
              <a:endParaRPr lang="es-MX" sz="1400" dirty="0">
                <a:latin typeface="Arial" panose="020B0604020202020204" pitchFamily="34" charset="0"/>
                <a:cs typeface="Arial" panose="020B0604020202020204" pitchFamily="34" charset="0"/>
              </a:endParaRPr>
            </a:p>
            <a:p>
              <a:pPr marL="87312" lvl="1" algn="just">
                <a:spcAft>
                  <a:spcPts val="600"/>
                </a:spcAft>
              </a:pPr>
              <a:endParaRPr lang="es-MX" sz="1400" dirty="0">
                <a:latin typeface="Arial" panose="020B0604020202020204" pitchFamily="34" charset="0"/>
                <a:cs typeface="Arial" panose="020B0604020202020204" pitchFamily="34" charset="0"/>
              </a:endParaRPr>
            </a:p>
          </p:txBody>
        </p:sp>
      </p:grpSp>
      <p:sp>
        <p:nvSpPr>
          <p:cNvPr id="28" name="Rectángulo 27">
            <a:extLst>
              <a:ext uri="{FF2B5EF4-FFF2-40B4-BE49-F238E27FC236}">
                <a16:creationId xmlns:a16="http://schemas.microsoft.com/office/drawing/2014/main" id="{D8AAA446-CB03-B94C-8C64-6A321F60F4DE}"/>
              </a:ext>
            </a:extLst>
          </p:cNvPr>
          <p:cNvSpPr/>
          <p:nvPr/>
        </p:nvSpPr>
        <p:spPr>
          <a:xfrm rot="5400000">
            <a:off x="4531625" y="3056895"/>
            <a:ext cx="172665" cy="184117"/>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29" name="Rectángulo 28">
            <a:extLst>
              <a:ext uri="{FF2B5EF4-FFF2-40B4-BE49-F238E27FC236}">
                <a16:creationId xmlns:a16="http://schemas.microsoft.com/office/drawing/2014/main" id="{BA37625E-60E4-4044-9ADA-7A072A415485}"/>
              </a:ext>
            </a:extLst>
          </p:cNvPr>
          <p:cNvSpPr/>
          <p:nvPr/>
        </p:nvSpPr>
        <p:spPr>
          <a:xfrm rot="5400000">
            <a:off x="8194071" y="3021887"/>
            <a:ext cx="172665" cy="184117"/>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Tree>
    <p:extLst>
      <p:ext uri="{BB962C8B-B14F-4D97-AF65-F5344CB8AC3E}">
        <p14:creationId xmlns:p14="http://schemas.microsoft.com/office/powerpoint/2010/main" val="1873636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Valores, pilares para funcionalidad de juicios orales">
            <a:extLst>
              <a:ext uri="{FF2B5EF4-FFF2-40B4-BE49-F238E27FC236}">
                <a16:creationId xmlns:a16="http://schemas.microsoft.com/office/drawing/2014/main" id="{077D2756-6C25-4B60-B5E8-1D4802B02BDD}"/>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7015" r="1786"/>
          <a:stretch/>
        </p:blipFill>
        <p:spPr bwMode="auto">
          <a:xfrm>
            <a:off x="7017035" y="2563467"/>
            <a:ext cx="4169124" cy="2844049"/>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1D9350FA-1564-4614-8937-3D6A18B11F0F}"/>
              </a:ext>
            </a:extLst>
          </p:cNvPr>
          <p:cNvSpPr txBox="1"/>
          <p:nvPr/>
        </p:nvSpPr>
        <p:spPr>
          <a:xfrm>
            <a:off x="1750329" y="3323771"/>
            <a:ext cx="4343555" cy="1323439"/>
          </a:xfrm>
          <a:prstGeom prst="rect">
            <a:avLst/>
          </a:prstGeom>
          <a:noFill/>
        </p:spPr>
        <p:txBody>
          <a:bodyPr wrap="square">
            <a:spAutoFit/>
          </a:bodyPr>
          <a:lstStyle/>
          <a:p>
            <a:pPr algn="just">
              <a:buClr>
                <a:srgbClr val="FFFF00"/>
              </a:buClr>
            </a:pPr>
            <a:r>
              <a:rPr lang="es-MX" sz="1600" dirty="0">
                <a:latin typeface="Arial" panose="020B0604020202020204" pitchFamily="34" charset="0"/>
                <a:cs typeface="Arial" panose="020B0604020202020204" pitchFamily="34" charset="0"/>
              </a:rPr>
              <a:t>El testigo deberá comparecer en persona salvo que en casos excepcionales en los que el Tribunal Arbitral permita el uso de videoconferencia o de una tecnología similar</a:t>
            </a:r>
          </a:p>
          <a:p>
            <a:pPr algn="just">
              <a:buClr>
                <a:srgbClr val="FFFF00"/>
              </a:buClr>
            </a:pPr>
            <a:endParaRPr lang="es-MX" sz="1600" dirty="0">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80D3DD83-456D-5244-8042-1E8FEBB7BA73}"/>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Rectángulo 18">
            <a:extLst>
              <a:ext uri="{FF2B5EF4-FFF2-40B4-BE49-F238E27FC236}">
                <a16:creationId xmlns:a16="http://schemas.microsoft.com/office/drawing/2014/main" id="{2FB0D498-6EA0-4D02-8490-CE1E5EFE93AD}"/>
              </a:ext>
            </a:extLst>
          </p:cNvPr>
          <p:cNvSpPr/>
          <p:nvPr/>
        </p:nvSpPr>
        <p:spPr>
          <a:xfrm rot="5400000">
            <a:off x="1342150" y="3384880"/>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7" name="CuadroTexto 16">
            <a:extLst>
              <a:ext uri="{FF2B5EF4-FFF2-40B4-BE49-F238E27FC236}">
                <a16:creationId xmlns:a16="http://schemas.microsoft.com/office/drawing/2014/main" id="{D938FAF8-2B6A-3045-B4B0-2141532FC556}"/>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Audiencia de Pruebas</a:t>
            </a:r>
          </a:p>
        </p:txBody>
      </p:sp>
      <p:pic>
        <p:nvPicPr>
          <p:cNvPr id="26" name="image1.png">
            <a:extLst>
              <a:ext uri="{FF2B5EF4-FFF2-40B4-BE49-F238E27FC236}">
                <a16:creationId xmlns:a16="http://schemas.microsoft.com/office/drawing/2014/main" id="{98787EEA-751A-424C-BB4C-2600DF592BD7}"/>
              </a:ext>
            </a:extLst>
          </p:cNvPr>
          <p:cNvPicPr/>
          <p:nvPr/>
        </p:nvPicPr>
        <p:blipFill>
          <a:blip r:embed="rId3"/>
          <a:srcRect l="18323" t="22139" r="55822" b="59715"/>
          <a:stretch>
            <a:fillRect/>
          </a:stretch>
        </p:blipFill>
        <p:spPr>
          <a:xfrm>
            <a:off x="78414" y="97862"/>
            <a:ext cx="1542040" cy="597739"/>
          </a:xfrm>
          <a:prstGeom prst="rect">
            <a:avLst/>
          </a:prstGeom>
          <a:ln/>
        </p:spPr>
      </p:pic>
    </p:spTree>
    <p:extLst>
      <p:ext uri="{BB962C8B-B14F-4D97-AF65-F5344CB8AC3E}">
        <p14:creationId xmlns:p14="http://schemas.microsoft.com/office/powerpoint/2010/main" val="562622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4A9BE8D2-B317-4535-8EE0-8A4E15DE4E6D}"/>
              </a:ext>
            </a:extLst>
          </p:cNvPr>
          <p:cNvSpPr txBox="1"/>
          <p:nvPr/>
        </p:nvSpPr>
        <p:spPr>
          <a:xfrm>
            <a:off x="4430737" y="4519765"/>
            <a:ext cx="3522491" cy="307777"/>
          </a:xfrm>
          <a:prstGeom prst="rect">
            <a:avLst/>
          </a:prstGeom>
          <a:noFill/>
        </p:spPr>
        <p:txBody>
          <a:bodyPr wrap="square">
            <a:spAutoFit/>
          </a:bodyPr>
          <a:lstStyle/>
          <a:p>
            <a:pPr>
              <a:buNone/>
            </a:pPr>
            <a:r>
              <a:rPr lang="es-PE" sz="1400" dirty="0">
                <a:latin typeface="Arial" panose="020B0604020202020204" pitchFamily="34" charset="0"/>
                <a:cs typeface="Arial" panose="020B0604020202020204" pitchFamily="34" charset="0"/>
              </a:rPr>
              <a:t>Estándar de interrogatorio: </a:t>
            </a:r>
          </a:p>
        </p:txBody>
      </p:sp>
      <p:sp>
        <p:nvSpPr>
          <p:cNvPr id="18" name="CuadroTexto 17">
            <a:extLst>
              <a:ext uri="{FF2B5EF4-FFF2-40B4-BE49-F238E27FC236}">
                <a16:creationId xmlns:a16="http://schemas.microsoft.com/office/drawing/2014/main" id="{DD3F5CC8-5D75-43FB-A13B-DA1C5DCFF02A}"/>
              </a:ext>
            </a:extLst>
          </p:cNvPr>
          <p:cNvSpPr txBox="1"/>
          <p:nvPr/>
        </p:nvSpPr>
        <p:spPr>
          <a:xfrm>
            <a:off x="4795764" y="4996101"/>
            <a:ext cx="2792435" cy="738664"/>
          </a:xfrm>
          <a:prstGeom prst="rect">
            <a:avLst/>
          </a:prstGeom>
          <a:noFill/>
        </p:spPr>
        <p:txBody>
          <a:bodyPr wrap="square">
            <a:spAutoFit/>
          </a:bodyPr>
          <a:lstStyle/>
          <a:p>
            <a:pPr>
              <a:buClr>
                <a:srgbClr val="FFFF00"/>
              </a:buClr>
            </a:pPr>
            <a:r>
              <a:rPr lang="es-PE" sz="1400" i="1" dirty="0">
                <a:latin typeface="Arial" panose="020B0604020202020204" pitchFamily="34" charset="0"/>
                <a:cs typeface="Arial" panose="020B0604020202020204" pitchFamily="34" charset="0"/>
              </a:rPr>
              <a:t>Direct </a:t>
            </a:r>
            <a:r>
              <a:rPr lang="es-PE" sz="1400" i="1" dirty="0" err="1">
                <a:latin typeface="Arial" panose="020B0604020202020204" pitchFamily="34" charset="0"/>
                <a:cs typeface="Arial" panose="020B0604020202020204" pitchFamily="34" charset="0"/>
              </a:rPr>
              <a:t>examination</a:t>
            </a:r>
            <a:r>
              <a:rPr lang="es-PE" sz="1400" i="1" dirty="0">
                <a:latin typeface="Arial" panose="020B0604020202020204" pitchFamily="34" charset="0"/>
                <a:cs typeface="Arial" panose="020B0604020202020204" pitchFamily="34" charset="0"/>
              </a:rPr>
              <a:t> </a:t>
            </a:r>
          </a:p>
          <a:p>
            <a:pPr>
              <a:buClr>
                <a:srgbClr val="FFFF00"/>
              </a:buClr>
            </a:pPr>
            <a:endParaRPr lang="es-PE" sz="1400" i="1" dirty="0">
              <a:latin typeface="Arial" panose="020B0604020202020204" pitchFamily="34" charset="0"/>
              <a:cs typeface="Arial" panose="020B0604020202020204" pitchFamily="34" charset="0"/>
            </a:endParaRPr>
          </a:p>
          <a:p>
            <a:pPr>
              <a:buClr>
                <a:srgbClr val="FFFF00"/>
              </a:buClr>
            </a:pPr>
            <a:r>
              <a:rPr lang="es-PE" sz="1400" i="1" dirty="0">
                <a:latin typeface="Arial" panose="020B0604020202020204" pitchFamily="34" charset="0"/>
                <a:cs typeface="Arial" panose="020B0604020202020204" pitchFamily="34" charset="0"/>
              </a:rPr>
              <a:t>Cross </a:t>
            </a:r>
            <a:r>
              <a:rPr lang="es-PE" sz="1400" i="1" dirty="0" err="1">
                <a:latin typeface="Arial" panose="020B0604020202020204" pitchFamily="34" charset="0"/>
                <a:cs typeface="Arial" panose="020B0604020202020204" pitchFamily="34" charset="0"/>
              </a:rPr>
              <a:t>examination</a:t>
            </a:r>
            <a:r>
              <a:rPr lang="es-PE" sz="1400" i="1" dirty="0">
                <a:latin typeface="Arial" panose="020B0604020202020204" pitchFamily="34" charset="0"/>
                <a:cs typeface="Arial" panose="020B0604020202020204" pitchFamily="34" charset="0"/>
              </a:rPr>
              <a:t> </a:t>
            </a:r>
          </a:p>
        </p:txBody>
      </p:sp>
      <p:sp>
        <p:nvSpPr>
          <p:cNvPr id="13" name="Rectángulo 12">
            <a:extLst>
              <a:ext uri="{FF2B5EF4-FFF2-40B4-BE49-F238E27FC236}">
                <a16:creationId xmlns:a16="http://schemas.microsoft.com/office/drawing/2014/main" id="{80D3DD83-456D-5244-8042-1E8FEBB7BA73}"/>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Rectángulo 23">
            <a:extLst>
              <a:ext uri="{FF2B5EF4-FFF2-40B4-BE49-F238E27FC236}">
                <a16:creationId xmlns:a16="http://schemas.microsoft.com/office/drawing/2014/main" id="{71F96558-57D7-412C-8A53-7C1C74C96994}"/>
              </a:ext>
            </a:extLst>
          </p:cNvPr>
          <p:cNvSpPr/>
          <p:nvPr/>
        </p:nvSpPr>
        <p:spPr>
          <a:xfrm rot="5400000">
            <a:off x="4592940" y="5103141"/>
            <a:ext cx="110461" cy="9935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7" name="CuadroTexto 16">
            <a:extLst>
              <a:ext uri="{FF2B5EF4-FFF2-40B4-BE49-F238E27FC236}">
                <a16:creationId xmlns:a16="http://schemas.microsoft.com/office/drawing/2014/main" id="{D938FAF8-2B6A-3045-B4B0-2141532FC556}"/>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Audiencia de Pruebas</a:t>
            </a:r>
          </a:p>
        </p:txBody>
      </p:sp>
      <p:sp>
        <p:nvSpPr>
          <p:cNvPr id="26" name="CuadroTexto 25">
            <a:extLst>
              <a:ext uri="{FF2B5EF4-FFF2-40B4-BE49-F238E27FC236}">
                <a16:creationId xmlns:a16="http://schemas.microsoft.com/office/drawing/2014/main" id="{03FF5AD0-5E5E-8849-8428-9E4976C5D49C}"/>
              </a:ext>
            </a:extLst>
          </p:cNvPr>
          <p:cNvSpPr txBox="1"/>
          <p:nvPr/>
        </p:nvSpPr>
        <p:spPr>
          <a:xfrm>
            <a:off x="3035521" y="2198705"/>
            <a:ext cx="6108479" cy="2355004"/>
          </a:xfrm>
          <a:prstGeom prst="rect">
            <a:avLst/>
          </a:prstGeom>
          <a:noFill/>
        </p:spPr>
        <p:txBody>
          <a:bodyPr wrap="square">
            <a:spAutoFit/>
          </a:bodyPr>
          <a:lstStyle/>
          <a:p>
            <a:pPr marL="449263" lvl="2" indent="-438150" algn="just">
              <a:lnSpc>
                <a:spcPct val="150000"/>
              </a:lnSpc>
            </a:pPr>
            <a:r>
              <a:rPr lang="es-MX" sz="2800" b="1" dirty="0">
                <a:solidFill>
                  <a:schemeClr val="bg2">
                    <a:lumMod val="75000"/>
                  </a:schemeClr>
                </a:solidFill>
                <a:latin typeface="Arial" panose="020B0604020202020204" pitchFamily="34" charset="0"/>
                <a:cs typeface="Arial" panose="020B0604020202020204" pitchFamily="34" charset="0"/>
              </a:rPr>
              <a:t>1</a:t>
            </a:r>
            <a:r>
              <a:rPr lang="es-MX" sz="1600" dirty="0">
                <a:solidFill>
                  <a:schemeClr val="tx1">
                    <a:lumMod val="95000"/>
                    <a:lumOff val="5000"/>
                  </a:schemeClr>
                </a:solidFill>
                <a:latin typeface="Arial" panose="020B0604020202020204" pitchFamily="34" charset="0"/>
                <a:cs typeface="Arial" panose="020B0604020202020204" pitchFamily="34" charset="0"/>
              </a:rPr>
              <a:t> 	</a:t>
            </a:r>
            <a:r>
              <a:rPr lang="es-PE" sz="1600" dirty="0">
                <a:latin typeface="Arial" panose="020B0604020202020204" pitchFamily="34" charset="0"/>
                <a:cs typeface="Arial" panose="020B0604020202020204" pitchFamily="34" charset="0"/>
              </a:rPr>
              <a:t>Declaración de testigos del demandante </a:t>
            </a:r>
            <a:endParaRPr lang="es-MX" sz="1600" dirty="0">
              <a:solidFill>
                <a:schemeClr val="tx1">
                  <a:lumMod val="85000"/>
                  <a:lumOff val="15000"/>
                </a:schemeClr>
              </a:solidFill>
              <a:latin typeface="Arial" panose="020B0604020202020204" pitchFamily="34" charset="0"/>
              <a:cs typeface="Arial" panose="020B0604020202020204" pitchFamily="34" charset="0"/>
            </a:endParaRPr>
          </a:p>
          <a:p>
            <a:pPr marL="449263" lvl="2" indent="-438150" algn="just">
              <a:lnSpc>
                <a:spcPct val="150000"/>
              </a:lnSpc>
            </a:pPr>
            <a:r>
              <a:rPr lang="es-MX" sz="2800" b="1" dirty="0">
                <a:solidFill>
                  <a:schemeClr val="bg2">
                    <a:lumMod val="75000"/>
                  </a:schemeClr>
                </a:solidFill>
                <a:latin typeface="Arial" panose="020B0604020202020204" pitchFamily="34" charset="0"/>
                <a:cs typeface="Arial" panose="020B0604020202020204" pitchFamily="34" charset="0"/>
              </a:rPr>
              <a:t>2</a:t>
            </a:r>
            <a:r>
              <a:rPr lang="es-MX" sz="1600" dirty="0">
                <a:solidFill>
                  <a:schemeClr val="tx1">
                    <a:lumMod val="95000"/>
                    <a:lumOff val="5000"/>
                  </a:schemeClr>
                </a:solidFill>
                <a:latin typeface="Arial" panose="020B0604020202020204" pitchFamily="34" charset="0"/>
                <a:cs typeface="Arial" panose="020B0604020202020204" pitchFamily="34" charset="0"/>
              </a:rPr>
              <a:t> 	</a:t>
            </a:r>
            <a:r>
              <a:rPr lang="es-PE" sz="1600" dirty="0">
                <a:solidFill>
                  <a:schemeClr val="tx1">
                    <a:lumMod val="95000"/>
                    <a:lumOff val="5000"/>
                  </a:schemeClr>
                </a:solidFill>
                <a:latin typeface="Arial" panose="020B0604020202020204" pitchFamily="34" charset="0"/>
                <a:cs typeface="Arial" panose="020B0604020202020204" pitchFamily="34" charset="0"/>
              </a:rPr>
              <a:t>Declaración de testigos de la demandada  </a:t>
            </a:r>
            <a:endParaRPr lang="es-PE" sz="1600" dirty="0">
              <a:solidFill>
                <a:schemeClr val="tx1">
                  <a:lumMod val="85000"/>
                  <a:lumOff val="15000"/>
                </a:schemeClr>
              </a:solidFill>
              <a:latin typeface="Arial" panose="020B0604020202020204" pitchFamily="34" charset="0"/>
              <a:cs typeface="Arial" panose="020B0604020202020204" pitchFamily="34" charset="0"/>
            </a:endParaRPr>
          </a:p>
          <a:p>
            <a:pPr marL="449263" lvl="2" indent="-438150" algn="just">
              <a:lnSpc>
                <a:spcPct val="150000"/>
              </a:lnSpc>
            </a:pPr>
            <a:r>
              <a:rPr lang="es-PE" sz="2800" b="1" dirty="0">
                <a:solidFill>
                  <a:schemeClr val="bg2">
                    <a:lumMod val="75000"/>
                  </a:schemeClr>
                </a:solidFill>
                <a:latin typeface="Arial" panose="020B0604020202020204" pitchFamily="34" charset="0"/>
                <a:cs typeface="Arial" panose="020B0604020202020204" pitchFamily="34" charset="0"/>
              </a:rPr>
              <a:t>3</a:t>
            </a:r>
            <a:r>
              <a:rPr lang="es-PE" sz="1600" dirty="0">
                <a:solidFill>
                  <a:schemeClr val="tx1">
                    <a:lumMod val="95000"/>
                    <a:lumOff val="5000"/>
                  </a:schemeClr>
                </a:solidFill>
                <a:latin typeface="Arial" panose="020B0604020202020204" pitchFamily="34" charset="0"/>
                <a:cs typeface="Arial" panose="020B0604020202020204" pitchFamily="34" charset="0"/>
              </a:rPr>
              <a:t> 	Interrogatorio por la parte que llama al testigo </a:t>
            </a:r>
          </a:p>
          <a:p>
            <a:pPr marL="449263" lvl="2" indent="-438150" algn="just">
              <a:lnSpc>
                <a:spcPct val="150000"/>
              </a:lnSpc>
            </a:pPr>
            <a:endParaRPr lang="es-PE" sz="1600" dirty="0">
              <a:solidFill>
                <a:schemeClr val="tx1">
                  <a:lumMod val="95000"/>
                  <a:lumOff val="5000"/>
                </a:schemeClr>
              </a:solidFill>
              <a:latin typeface="Arial" panose="020B0604020202020204" pitchFamily="34" charset="0"/>
              <a:cs typeface="Arial" panose="020B0604020202020204" pitchFamily="34" charset="0"/>
            </a:endParaRPr>
          </a:p>
        </p:txBody>
      </p:sp>
      <p:cxnSp>
        <p:nvCxnSpPr>
          <p:cNvPr id="3" name="Conector angular 2">
            <a:extLst>
              <a:ext uri="{FF2B5EF4-FFF2-40B4-BE49-F238E27FC236}">
                <a16:creationId xmlns:a16="http://schemas.microsoft.com/office/drawing/2014/main" id="{3DFA0810-BF6C-1940-8D48-2F75F0C903AC}"/>
              </a:ext>
            </a:extLst>
          </p:cNvPr>
          <p:cNvCxnSpPr>
            <a:cxnSpLocks/>
          </p:cNvCxnSpPr>
          <p:nvPr/>
        </p:nvCxnSpPr>
        <p:spPr>
          <a:xfrm>
            <a:off x="3619963" y="4346156"/>
            <a:ext cx="451582" cy="327498"/>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D059F56E-7493-BF41-9D2B-EED399C02264}"/>
              </a:ext>
            </a:extLst>
          </p:cNvPr>
          <p:cNvSpPr/>
          <p:nvPr/>
        </p:nvSpPr>
        <p:spPr>
          <a:xfrm rot="5400000">
            <a:off x="4595369" y="5536620"/>
            <a:ext cx="110461" cy="9935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pic>
        <p:nvPicPr>
          <p:cNvPr id="28" name="image1.png">
            <a:extLst>
              <a:ext uri="{FF2B5EF4-FFF2-40B4-BE49-F238E27FC236}">
                <a16:creationId xmlns:a16="http://schemas.microsoft.com/office/drawing/2014/main" id="{78F4F4E7-4E0A-254F-A5AC-A7E095DD3C97}"/>
              </a:ext>
            </a:extLst>
          </p:cNvPr>
          <p:cNvPicPr/>
          <p:nvPr/>
        </p:nvPicPr>
        <p:blipFill>
          <a:blip r:embed="rId2"/>
          <a:srcRect l="18323" t="22139" r="55822" b="59715"/>
          <a:stretch>
            <a:fillRect/>
          </a:stretch>
        </p:blipFill>
        <p:spPr>
          <a:xfrm>
            <a:off x="78414" y="97862"/>
            <a:ext cx="1542040" cy="597739"/>
          </a:xfrm>
          <a:prstGeom prst="rect">
            <a:avLst/>
          </a:prstGeom>
          <a:ln/>
        </p:spPr>
      </p:pic>
    </p:spTree>
    <p:extLst>
      <p:ext uri="{BB962C8B-B14F-4D97-AF65-F5344CB8AC3E}">
        <p14:creationId xmlns:p14="http://schemas.microsoft.com/office/powerpoint/2010/main" val="319392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6FEE8C1-DC84-1641-B031-FA9B59A0A624}"/>
              </a:ext>
            </a:extLst>
          </p:cNvPr>
          <p:cNvSpPr/>
          <p:nvPr/>
        </p:nvSpPr>
        <p:spPr>
          <a:xfrm>
            <a:off x="3677049" y="2838960"/>
            <a:ext cx="4930500" cy="127267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5">
            <a:extLst>
              <a:ext uri="{FF2B5EF4-FFF2-40B4-BE49-F238E27FC236}">
                <a16:creationId xmlns:a16="http://schemas.microsoft.com/office/drawing/2014/main" id="{C461DA69-A39E-C44C-BCFE-2BC3503D93D0}"/>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1.png">
            <a:extLst>
              <a:ext uri="{FF2B5EF4-FFF2-40B4-BE49-F238E27FC236}">
                <a16:creationId xmlns:a16="http://schemas.microsoft.com/office/drawing/2014/main" id="{22D2743F-1403-1846-BC4C-40CE310800A8}"/>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9" name="Google Shape;101;p19">
            <a:extLst>
              <a:ext uri="{FF2B5EF4-FFF2-40B4-BE49-F238E27FC236}">
                <a16:creationId xmlns:a16="http://schemas.microsoft.com/office/drawing/2014/main" id="{8B67DA16-97D6-2848-BABC-68182CA507A9}"/>
              </a:ext>
            </a:extLst>
          </p:cNvPr>
          <p:cNvSpPr txBox="1"/>
          <p:nvPr/>
        </p:nvSpPr>
        <p:spPr>
          <a:xfrm>
            <a:off x="3630750" y="2792663"/>
            <a:ext cx="4930500" cy="1272674"/>
          </a:xfrm>
          <a:prstGeom prst="rect">
            <a:avLst/>
          </a:prstGeom>
          <a:solidFill>
            <a:schemeClr val="bg1"/>
          </a:solidFill>
          <a:ln w="19050">
            <a:solidFill>
              <a:schemeClr val="bg2">
                <a:lumMod val="90000"/>
              </a:schemeClr>
            </a:solidFill>
          </a:ln>
        </p:spPr>
        <p:txBody>
          <a:bodyPr spcFirstLastPara="1" wrap="square" lIns="91425" tIns="91425" rIns="91425" bIns="91425" anchor="t" anchorCtr="0">
            <a:noAutofit/>
          </a:bodyPr>
          <a:lstStyle/>
          <a:p>
            <a:pPr marL="0" lvl="0" indent="0" algn="ctr" rtl="0">
              <a:spcBef>
                <a:spcPts val="0"/>
              </a:spcBef>
              <a:spcAft>
                <a:spcPts val="0"/>
              </a:spcAft>
              <a:buNone/>
            </a:pPr>
            <a:endParaRPr lang="es-ES" sz="1000" b="1" dirty="0"/>
          </a:p>
          <a:p>
            <a:pPr marL="0" lvl="0" indent="0" algn="ctr" rtl="0">
              <a:spcBef>
                <a:spcPts val="0"/>
              </a:spcBef>
              <a:spcAft>
                <a:spcPts val="0"/>
              </a:spcAft>
              <a:buNone/>
            </a:pPr>
            <a:r>
              <a:rPr lang="es-ES" sz="2800" b="1" dirty="0"/>
              <a:t>Resoluciones del Tribunal Arbitral</a:t>
            </a:r>
            <a:endParaRPr sz="2800" b="1" dirty="0"/>
          </a:p>
          <a:p>
            <a:pPr marL="0" lvl="0" indent="0" algn="ctr" rtl="0">
              <a:spcBef>
                <a:spcPts val="0"/>
              </a:spcBef>
              <a:spcAft>
                <a:spcPts val="0"/>
              </a:spcAft>
              <a:buNone/>
            </a:pPr>
            <a:endParaRPr sz="2800" b="1" dirty="0"/>
          </a:p>
        </p:txBody>
      </p:sp>
    </p:spTree>
    <p:extLst>
      <p:ext uri="{BB962C8B-B14F-4D97-AF65-F5344CB8AC3E}">
        <p14:creationId xmlns:p14="http://schemas.microsoft.com/office/powerpoint/2010/main" val="3813398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365D224-827C-4527-96D3-CD30FFA14F26}"/>
              </a:ext>
            </a:extLst>
          </p:cNvPr>
          <p:cNvSpPr txBox="1"/>
          <p:nvPr/>
        </p:nvSpPr>
        <p:spPr>
          <a:xfrm>
            <a:off x="1171306" y="2834402"/>
            <a:ext cx="3755014" cy="2308324"/>
          </a:xfrm>
          <a:prstGeom prst="rect">
            <a:avLst/>
          </a:prstGeom>
          <a:noFill/>
        </p:spPr>
        <p:txBody>
          <a:bodyPr wrap="square">
            <a:spAutoFit/>
          </a:bodyPr>
          <a:lstStyle/>
          <a:p>
            <a:pPr marL="84137" algn="just">
              <a:buClr>
                <a:srgbClr val="FFFF00"/>
              </a:buClr>
              <a:tabLst>
                <a:tab pos="365125" algn="l"/>
              </a:tabLst>
            </a:pPr>
            <a:r>
              <a:rPr lang="es-MX" sz="1600" b="1" dirty="0">
                <a:latin typeface="Arial" panose="020B0604020202020204" pitchFamily="34" charset="0"/>
                <a:cs typeface="Arial" panose="020B0604020202020204" pitchFamily="34" charset="0"/>
              </a:rPr>
              <a:t>Órdenes procesales o resoluciónes</a:t>
            </a:r>
          </a:p>
          <a:p>
            <a:pPr marL="84137" algn="just">
              <a:buClr>
                <a:srgbClr val="FFFF00"/>
              </a:buClr>
              <a:tabLst>
                <a:tab pos="365125" algn="l"/>
              </a:tabLst>
            </a:pPr>
            <a:endParaRPr lang="es-MX" sz="1600" dirty="0">
              <a:solidFill>
                <a:schemeClr val="tx1">
                  <a:lumMod val="85000"/>
                  <a:lumOff val="15000"/>
                </a:schemeClr>
              </a:solidFill>
              <a:latin typeface="Arial" panose="020B0604020202020204" pitchFamily="34" charset="0"/>
              <a:cs typeface="Arial" panose="020B0604020202020204" pitchFamily="34" charset="0"/>
            </a:endParaRPr>
          </a:p>
          <a:p>
            <a:pPr marL="369887" indent="-285750" algn="just">
              <a:buClr>
                <a:schemeClr val="accent3">
                  <a:lumMod val="50000"/>
                </a:schemeClr>
              </a:buClr>
              <a:buFont typeface="Wingdings" pitchFamily="2" charset="2"/>
              <a:buChar char="§"/>
              <a:tabLst>
                <a:tab pos="365125" algn="l"/>
              </a:tabLst>
            </a:pPr>
            <a:r>
              <a:rPr lang="es-MX" sz="1400" dirty="0">
                <a:solidFill>
                  <a:schemeClr val="tx1">
                    <a:lumMod val="85000"/>
                    <a:lumOff val="15000"/>
                  </a:schemeClr>
                </a:solidFill>
                <a:latin typeface="Arial" panose="020B0604020202020204" pitchFamily="34" charset="0"/>
                <a:cs typeface="Arial" panose="020B0604020202020204" pitchFamily="34" charset="0"/>
              </a:rPr>
              <a:t>Decisiones distintas al laudo se llaman</a:t>
            </a:r>
          </a:p>
          <a:p>
            <a:pPr marL="84137" algn="just">
              <a:buClr>
                <a:schemeClr val="accent3">
                  <a:lumMod val="50000"/>
                </a:schemeClr>
              </a:buClr>
              <a:tabLst>
                <a:tab pos="365125" algn="l"/>
              </a:tabLst>
            </a:pPr>
            <a:endParaRPr lang="es-MX" sz="1400" dirty="0">
              <a:solidFill>
                <a:schemeClr val="tx1">
                  <a:lumMod val="85000"/>
                  <a:lumOff val="15000"/>
                </a:schemeClr>
              </a:solidFill>
              <a:latin typeface="Arial" panose="020B0604020202020204" pitchFamily="34" charset="0"/>
              <a:cs typeface="Arial" panose="020B0604020202020204" pitchFamily="34" charset="0"/>
            </a:endParaRPr>
          </a:p>
          <a:p>
            <a:pPr marL="369887" indent="-285750" algn="just">
              <a:buClr>
                <a:schemeClr val="accent3">
                  <a:lumMod val="50000"/>
                </a:schemeClr>
              </a:buClr>
              <a:buFont typeface="Wingdings" pitchFamily="2" charset="2"/>
              <a:buChar char="§"/>
              <a:tabLst>
                <a:tab pos="365125" algn="l"/>
              </a:tabLst>
            </a:pPr>
            <a:r>
              <a:rPr lang="es-MX" sz="1400" dirty="0">
                <a:solidFill>
                  <a:schemeClr val="tx1">
                    <a:lumMod val="85000"/>
                    <a:lumOff val="15000"/>
                  </a:schemeClr>
                </a:solidFill>
                <a:latin typeface="Arial" panose="020B0604020202020204" pitchFamily="34" charset="0"/>
                <a:cs typeface="Arial" panose="020B0604020202020204" pitchFamily="34" charset="0"/>
              </a:rPr>
              <a:t>Son susceptibles de reconsideración. El plazo varía de acuerdo al reglamento.  </a:t>
            </a:r>
          </a:p>
          <a:p>
            <a:pPr marL="84137" algn="just">
              <a:buClr>
                <a:schemeClr val="accent3">
                  <a:lumMod val="50000"/>
                </a:schemeClr>
              </a:buClr>
              <a:tabLst>
                <a:tab pos="365125" algn="l"/>
              </a:tabLst>
            </a:pPr>
            <a:endParaRPr lang="es-MX" sz="1400" dirty="0">
              <a:solidFill>
                <a:schemeClr val="tx1">
                  <a:lumMod val="85000"/>
                  <a:lumOff val="15000"/>
                </a:schemeClr>
              </a:solidFill>
              <a:latin typeface="Arial" panose="020B0604020202020204" pitchFamily="34" charset="0"/>
              <a:cs typeface="Arial" panose="020B0604020202020204" pitchFamily="34" charset="0"/>
            </a:endParaRPr>
          </a:p>
          <a:p>
            <a:pPr marL="369887" indent="-285750" algn="just">
              <a:buClr>
                <a:schemeClr val="accent3">
                  <a:lumMod val="50000"/>
                </a:schemeClr>
              </a:buClr>
              <a:buFont typeface="Wingdings" pitchFamily="2" charset="2"/>
              <a:buChar char="§"/>
              <a:tabLst>
                <a:tab pos="365125" algn="l"/>
              </a:tabLst>
            </a:pPr>
            <a:r>
              <a:rPr lang="es-MX" sz="1400" dirty="0">
                <a:solidFill>
                  <a:schemeClr val="tx1">
                    <a:lumMod val="85000"/>
                    <a:lumOff val="15000"/>
                  </a:schemeClr>
                </a:solidFill>
                <a:latin typeface="Arial" panose="020B0604020202020204" pitchFamily="34" charset="0"/>
                <a:cs typeface="Arial" panose="020B0604020202020204" pitchFamily="34" charset="0"/>
              </a:rPr>
              <a:t>La reconsideración puede darse a solicitud de parte o de oficio por el Tribunal Arbitral</a:t>
            </a:r>
          </a:p>
        </p:txBody>
      </p:sp>
      <p:pic>
        <p:nvPicPr>
          <p:cNvPr id="10" name="Imagen 9">
            <a:extLst>
              <a:ext uri="{FF2B5EF4-FFF2-40B4-BE49-F238E27FC236}">
                <a16:creationId xmlns:a16="http://schemas.microsoft.com/office/drawing/2014/main" id="{10143D21-469B-40B7-A4B9-00512E6C0B6F}"/>
              </a:ext>
            </a:extLst>
          </p:cNvPr>
          <p:cNvPicPr>
            <a:picLocks noChangeAspect="1"/>
          </p:cNvPicPr>
          <p:nvPr/>
        </p:nvPicPr>
        <p:blipFill>
          <a:blip r:embed="rId2"/>
          <a:stretch>
            <a:fillRect/>
          </a:stretch>
        </p:blipFill>
        <p:spPr>
          <a:xfrm>
            <a:off x="7265682" y="2834402"/>
            <a:ext cx="3382656" cy="2477145"/>
          </a:xfrm>
          <a:prstGeom prst="rect">
            <a:avLst/>
          </a:prstGeom>
          <a:ln w="9525">
            <a:solidFill>
              <a:schemeClr val="bg2">
                <a:lumMod val="50000"/>
              </a:schemeClr>
            </a:solidFill>
          </a:ln>
        </p:spPr>
      </p:pic>
      <p:sp>
        <p:nvSpPr>
          <p:cNvPr id="12" name="Elipse 11">
            <a:extLst>
              <a:ext uri="{FF2B5EF4-FFF2-40B4-BE49-F238E27FC236}">
                <a16:creationId xmlns:a16="http://schemas.microsoft.com/office/drawing/2014/main" id="{828F936F-8165-4611-BF09-CB1BC3FC1600}"/>
              </a:ext>
            </a:extLst>
          </p:cNvPr>
          <p:cNvSpPr/>
          <p:nvPr/>
        </p:nvSpPr>
        <p:spPr>
          <a:xfrm>
            <a:off x="7173916" y="3326937"/>
            <a:ext cx="1635785" cy="18317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8">
            <a:extLst>
              <a:ext uri="{FF2B5EF4-FFF2-40B4-BE49-F238E27FC236}">
                <a16:creationId xmlns:a16="http://schemas.microsoft.com/office/drawing/2014/main" id="{A28F8E68-4AB5-044D-8C1E-5A70E00F80EE}"/>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CuadroTexto 10">
            <a:extLst>
              <a:ext uri="{FF2B5EF4-FFF2-40B4-BE49-F238E27FC236}">
                <a16:creationId xmlns:a16="http://schemas.microsoft.com/office/drawing/2014/main" id="{09B6D5C1-054C-4A49-BB88-8907E98C954A}"/>
              </a:ext>
            </a:extLst>
          </p:cNvPr>
          <p:cNvSpPr txBox="1"/>
          <p:nvPr/>
        </p:nvSpPr>
        <p:spPr>
          <a:xfrm>
            <a:off x="1874675" y="1257389"/>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Resoluciones del tribunal arbitral</a:t>
            </a:r>
          </a:p>
        </p:txBody>
      </p:sp>
      <p:sp>
        <p:nvSpPr>
          <p:cNvPr id="17" name="Rectángulo 16">
            <a:extLst>
              <a:ext uri="{FF2B5EF4-FFF2-40B4-BE49-F238E27FC236}">
                <a16:creationId xmlns:a16="http://schemas.microsoft.com/office/drawing/2014/main" id="{6078108A-A4E5-4F9D-9EA2-639C5CE05BF0}"/>
              </a:ext>
            </a:extLst>
          </p:cNvPr>
          <p:cNvSpPr/>
          <p:nvPr/>
        </p:nvSpPr>
        <p:spPr>
          <a:xfrm rot="5400000">
            <a:off x="1016725" y="2904724"/>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6" name="CuadroTexto 15">
            <a:extLst>
              <a:ext uri="{FF2B5EF4-FFF2-40B4-BE49-F238E27FC236}">
                <a16:creationId xmlns:a16="http://schemas.microsoft.com/office/drawing/2014/main" id="{A50E5A02-4D6A-B640-A888-2074DE16D22A}"/>
              </a:ext>
            </a:extLst>
          </p:cNvPr>
          <p:cNvSpPr txBox="1"/>
          <p:nvPr/>
        </p:nvSpPr>
        <p:spPr>
          <a:xfrm>
            <a:off x="1720020" y="6440653"/>
            <a:ext cx="8108354" cy="246221"/>
          </a:xfrm>
          <a:prstGeom prst="rect">
            <a:avLst/>
          </a:prstGeom>
          <a:noFill/>
        </p:spPr>
        <p:txBody>
          <a:bodyPr wrap="square" rtlCol="0">
            <a:spAutoFit/>
          </a:bodyPr>
          <a:lstStyle/>
          <a:p>
            <a:pPr algn="ctr"/>
            <a:r>
              <a:rPr lang="es-MX" sz="1000" dirty="0">
                <a:latin typeface="Arial" panose="020B0604020202020204" pitchFamily="34" charset="0"/>
                <a:cs typeface="Arial" panose="020B0604020202020204" pitchFamily="34" charset="0"/>
              </a:rPr>
              <a:t>Decreto Legislativo N° 1071- Ley que norma el Arbitraje</a:t>
            </a:r>
            <a:endParaRPr lang="es-PE" sz="1000" dirty="0">
              <a:latin typeface="Arial" panose="020B0604020202020204" pitchFamily="34" charset="0"/>
              <a:cs typeface="Arial" panose="020B0604020202020204" pitchFamily="34" charset="0"/>
            </a:endParaRPr>
          </a:p>
        </p:txBody>
      </p:sp>
      <p:pic>
        <p:nvPicPr>
          <p:cNvPr id="18" name="image1.png">
            <a:extLst>
              <a:ext uri="{FF2B5EF4-FFF2-40B4-BE49-F238E27FC236}">
                <a16:creationId xmlns:a16="http://schemas.microsoft.com/office/drawing/2014/main" id="{389AD78F-D6D9-4849-9D80-C2E1FA31B47F}"/>
              </a:ext>
            </a:extLst>
          </p:cNvPr>
          <p:cNvPicPr/>
          <p:nvPr/>
        </p:nvPicPr>
        <p:blipFill>
          <a:blip r:embed="rId3"/>
          <a:srcRect l="18323" t="22139" r="55822" b="59715"/>
          <a:stretch>
            <a:fillRect/>
          </a:stretch>
        </p:blipFill>
        <p:spPr>
          <a:xfrm>
            <a:off x="78414" y="97862"/>
            <a:ext cx="1542040" cy="597739"/>
          </a:xfrm>
          <a:prstGeom prst="rect">
            <a:avLst/>
          </a:prstGeom>
          <a:ln/>
        </p:spPr>
      </p:pic>
    </p:spTree>
    <p:extLst>
      <p:ext uri="{BB962C8B-B14F-4D97-AF65-F5344CB8AC3E}">
        <p14:creationId xmlns:p14="http://schemas.microsoft.com/office/powerpoint/2010/main" val="4231579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A28F8E68-4AB5-044D-8C1E-5A70E00F80EE}"/>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CuadroTexto 10">
            <a:extLst>
              <a:ext uri="{FF2B5EF4-FFF2-40B4-BE49-F238E27FC236}">
                <a16:creationId xmlns:a16="http://schemas.microsoft.com/office/drawing/2014/main" id="{09B6D5C1-054C-4A49-BB88-8907E98C954A}"/>
              </a:ext>
            </a:extLst>
          </p:cNvPr>
          <p:cNvSpPr txBox="1"/>
          <p:nvPr/>
        </p:nvSpPr>
        <p:spPr>
          <a:xfrm>
            <a:off x="1874675" y="1257389"/>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Laudo</a:t>
            </a:r>
          </a:p>
        </p:txBody>
      </p:sp>
      <p:sp>
        <p:nvSpPr>
          <p:cNvPr id="16" name="CuadroTexto 15">
            <a:extLst>
              <a:ext uri="{FF2B5EF4-FFF2-40B4-BE49-F238E27FC236}">
                <a16:creationId xmlns:a16="http://schemas.microsoft.com/office/drawing/2014/main" id="{A50E5A02-4D6A-B640-A888-2074DE16D22A}"/>
              </a:ext>
            </a:extLst>
          </p:cNvPr>
          <p:cNvSpPr txBox="1"/>
          <p:nvPr/>
        </p:nvSpPr>
        <p:spPr>
          <a:xfrm>
            <a:off x="1720020" y="6440653"/>
            <a:ext cx="8108354" cy="246221"/>
          </a:xfrm>
          <a:prstGeom prst="rect">
            <a:avLst/>
          </a:prstGeom>
          <a:noFill/>
        </p:spPr>
        <p:txBody>
          <a:bodyPr wrap="square" rtlCol="0">
            <a:spAutoFit/>
          </a:bodyPr>
          <a:lstStyle/>
          <a:p>
            <a:pPr algn="ctr"/>
            <a:r>
              <a:rPr lang="es-MX" sz="1000" dirty="0">
                <a:latin typeface="Arial" panose="020B0604020202020204" pitchFamily="34" charset="0"/>
                <a:cs typeface="Arial" panose="020B0604020202020204" pitchFamily="34" charset="0"/>
              </a:rPr>
              <a:t>Decreto Legislativo N° 1071- Ley que norma el Arbitraje</a:t>
            </a:r>
            <a:endParaRPr lang="es-PE" sz="1000"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BE967EA4-DCAC-3E41-B423-0D02E0E452C0}"/>
              </a:ext>
            </a:extLst>
          </p:cNvPr>
          <p:cNvSpPr txBox="1"/>
          <p:nvPr/>
        </p:nvSpPr>
        <p:spPr>
          <a:xfrm>
            <a:off x="3046826" y="2309835"/>
            <a:ext cx="6098344" cy="3677930"/>
          </a:xfrm>
          <a:prstGeom prst="rect">
            <a:avLst/>
          </a:prstGeom>
          <a:noFill/>
        </p:spPr>
        <p:txBody>
          <a:bodyPr wrap="square" numCol="2">
            <a:spAutoFit/>
          </a:bodyPr>
          <a:lstStyle/>
          <a:p>
            <a:pPr algn="just">
              <a:buClr>
                <a:srgbClr val="0D67AC"/>
              </a:buClr>
            </a:pPr>
            <a:endParaRPr lang="en-US" sz="1600" dirty="0">
              <a:latin typeface="Arial" panose="020B0604020202020204" pitchFamily="34" charset="0"/>
              <a:cs typeface="Arial" panose="020B0604020202020204" pitchFamily="34" charset="0"/>
            </a:endParaRPr>
          </a:p>
          <a:p>
            <a:pPr algn="just">
              <a:buClr>
                <a:srgbClr val="0D67AC"/>
              </a:buClr>
            </a:pPr>
            <a:endParaRPr lang="es-ES_tradnl" sz="1600" dirty="0">
              <a:latin typeface="Arial" panose="020B0604020202020204" pitchFamily="34" charset="0"/>
              <a:cs typeface="Arial" panose="020B0604020202020204" pitchFamily="34" charset="0"/>
            </a:endParaRPr>
          </a:p>
          <a:p>
            <a:pPr algn="just">
              <a:buClr>
                <a:srgbClr val="0D67AC"/>
              </a:buClr>
            </a:pPr>
            <a:r>
              <a:rPr lang="es-ES_tradnl" sz="1600" b="1" dirty="0">
                <a:latin typeface="Arial" panose="020B0604020202020204" pitchFamily="34" charset="0"/>
                <a:cs typeface="Arial" panose="020B0604020202020204" pitchFamily="34" charset="0"/>
              </a:rPr>
              <a:t>Tipos </a:t>
            </a:r>
          </a:p>
          <a:p>
            <a:pPr marL="311150" indent="-265113" algn="just">
              <a:buClr>
                <a:srgbClr val="0D67AC"/>
              </a:buClr>
            </a:pPr>
            <a:endParaRPr lang="es-MX" sz="1400" b="1" dirty="0">
              <a:solidFill>
                <a:schemeClr val="tx1">
                  <a:lumMod val="75000"/>
                  <a:lumOff val="25000"/>
                </a:schemeClr>
              </a:solidFill>
              <a:latin typeface="Arial" panose="020B0604020202020204" pitchFamily="34" charset="0"/>
              <a:cs typeface="Arial" panose="020B0604020202020204" pitchFamily="34" charset="0"/>
            </a:endParaRPr>
          </a:p>
          <a:p>
            <a:pPr marL="331787" indent="-285750" algn="just">
              <a:spcAft>
                <a:spcPts val="600"/>
              </a:spcAft>
              <a:buClr>
                <a:schemeClr val="tx1">
                  <a:lumMod val="50000"/>
                  <a:lumOff val="50000"/>
                </a:schemeClr>
              </a:buClr>
              <a:buFont typeface="Wingdings" pitchFamily="2" charset="2"/>
              <a:buChar char="§"/>
            </a:pPr>
            <a:r>
              <a:rPr lang="es-MX" sz="1400" dirty="0">
                <a:solidFill>
                  <a:schemeClr val="tx1">
                    <a:lumMod val="85000"/>
                    <a:lumOff val="15000"/>
                  </a:schemeClr>
                </a:solidFill>
                <a:latin typeface="Arial" panose="020B0604020202020204" pitchFamily="34" charset="0"/>
                <a:cs typeface="Arial" panose="020B0604020202020204" pitchFamily="34" charset="0"/>
              </a:rPr>
              <a:t>Parcial</a:t>
            </a:r>
          </a:p>
          <a:p>
            <a:pPr marL="331787" indent="-285750" algn="just">
              <a:spcAft>
                <a:spcPts val="600"/>
              </a:spcAft>
              <a:buClr>
                <a:schemeClr val="tx1">
                  <a:lumMod val="50000"/>
                  <a:lumOff val="50000"/>
                </a:schemeClr>
              </a:buClr>
              <a:buFont typeface="Wingdings" pitchFamily="2" charset="2"/>
              <a:buChar char="§"/>
            </a:pPr>
            <a:r>
              <a:rPr lang="es-MX" sz="1400" dirty="0">
                <a:solidFill>
                  <a:schemeClr val="tx1">
                    <a:lumMod val="85000"/>
                    <a:lumOff val="15000"/>
                  </a:schemeClr>
                </a:solidFill>
                <a:latin typeface="Arial" panose="020B0604020202020204" pitchFamily="34" charset="0"/>
                <a:cs typeface="Arial" panose="020B0604020202020204" pitchFamily="34" charset="0"/>
              </a:rPr>
              <a:t>Total  </a:t>
            </a:r>
          </a:p>
          <a:p>
            <a:pPr marL="331787" indent="-285750" algn="just">
              <a:buClr>
                <a:schemeClr val="tx1">
                  <a:lumMod val="50000"/>
                  <a:lumOff val="50000"/>
                </a:schemeClr>
              </a:buClr>
              <a:buFont typeface="Wingdings" pitchFamily="2" charset="2"/>
              <a:buChar char="§"/>
            </a:pPr>
            <a:endParaRPr lang="es-MX" sz="1400" dirty="0">
              <a:solidFill>
                <a:schemeClr val="tx1">
                  <a:lumMod val="75000"/>
                  <a:lumOff val="25000"/>
                </a:schemeClr>
              </a:solidFill>
              <a:latin typeface="Arial" panose="020B0604020202020204" pitchFamily="34" charset="0"/>
              <a:cs typeface="Arial" panose="020B0604020202020204" pitchFamily="34" charset="0"/>
            </a:endParaRPr>
          </a:p>
          <a:p>
            <a:pPr marL="331787" indent="-285750" algn="just">
              <a:buClr>
                <a:schemeClr val="tx1">
                  <a:lumMod val="50000"/>
                  <a:lumOff val="50000"/>
                </a:schemeClr>
              </a:buClr>
              <a:buFont typeface="Wingdings" pitchFamily="2" charset="2"/>
              <a:buChar char="§"/>
            </a:pPr>
            <a:endParaRPr lang="es-MX" sz="1400" dirty="0">
              <a:solidFill>
                <a:schemeClr val="tx1">
                  <a:lumMod val="75000"/>
                  <a:lumOff val="25000"/>
                </a:schemeClr>
              </a:solidFill>
              <a:latin typeface="Arial" panose="020B0604020202020204" pitchFamily="34" charset="0"/>
              <a:cs typeface="Arial" panose="020B0604020202020204" pitchFamily="34" charset="0"/>
            </a:endParaRPr>
          </a:p>
          <a:p>
            <a:pPr marL="331787" indent="-285750" algn="just">
              <a:buClr>
                <a:schemeClr val="tx1">
                  <a:lumMod val="50000"/>
                  <a:lumOff val="50000"/>
                </a:schemeClr>
              </a:buClr>
              <a:buFont typeface="Wingdings" pitchFamily="2" charset="2"/>
              <a:buChar char="§"/>
            </a:pPr>
            <a:endParaRPr lang="es-MX" sz="1400" dirty="0">
              <a:solidFill>
                <a:schemeClr val="tx1">
                  <a:lumMod val="75000"/>
                  <a:lumOff val="25000"/>
                </a:schemeClr>
              </a:solidFill>
              <a:latin typeface="Arial" panose="020B0604020202020204" pitchFamily="34" charset="0"/>
              <a:cs typeface="Arial" panose="020B0604020202020204" pitchFamily="34" charset="0"/>
            </a:endParaRPr>
          </a:p>
          <a:p>
            <a:pPr marL="331787" indent="-285750" algn="just">
              <a:buClr>
                <a:schemeClr val="tx1">
                  <a:lumMod val="50000"/>
                  <a:lumOff val="50000"/>
                </a:schemeClr>
              </a:buClr>
              <a:buFont typeface="Wingdings" pitchFamily="2" charset="2"/>
              <a:buChar char="§"/>
            </a:pPr>
            <a:endParaRPr lang="es-MX" sz="1400" dirty="0">
              <a:solidFill>
                <a:schemeClr val="tx1">
                  <a:lumMod val="75000"/>
                  <a:lumOff val="25000"/>
                </a:schemeClr>
              </a:solidFill>
              <a:latin typeface="Arial" panose="020B0604020202020204" pitchFamily="34" charset="0"/>
              <a:cs typeface="Arial" panose="020B0604020202020204" pitchFamily="34" charset="0"/>
            </a:endParaRPr>
          </a:p>
          <a:p>
            <a:pPr marL="331787" indent="-285750" algn="just">
              <a:buClr>
                <a:schemeClr val="tx1">
                  <a:lumMod val="50000"/>
                  <a:lumOff val="50000"/>
                </a:schemeClr>
              </a:buClr>
              <a:buFont typeface="Wingdings" pitchFamily="2" charset="2"/>
              <a:buChar char="§"/>
            </a:pPr>
            <a:endParaRPr lang="es-MX" sz="1400" dirty="0">
              <a:solidFill>
                <a:schemeClr val="tx1">
                  <a:lumMod val="75000"/>
                  <a:lumOff val="25000"/>
                </a:schemeClr>
              </a:solidFill>
              <a:latin typeface="Arial" panose="020B0604020202020204" pitchFamily="34" charset="0"/>
              <a:cs typeface="Arial" panose="020B0604020202020204" pitchFamily="34" charset="0"/>
            </a:endParaRPr>
          </a:p>
          <a:p>
            <a:pPr marL="331787" indent="-285750" algn="just">
              <a:buClr>
                <a:schemeClr val="tx1">
                  <a:lumMod val="50000"/>
                  <a:lumOff val="50000"/>
                </a:schemeClr>
              </a:buClr>
              <a:buFont typeface="Wingdings" pitchFamily="2" charset="2"/>
              <a:buChar char="§"/>
            </a:pPr>
            <a:endParaRPr lang="es-MX" sz="1400" dirty="0">
              <a:solidFill>
                <a:schemeClr val="tx1">
                  <a:lumMod val="75000"/>
                  <a:lumOff val="25000"/>
                </a:schemeClr>
              </a:solidFill>
              <a:latin typeface="Arial" panose="020B0604020202020204" pitchFamily="34" charset="0"/>
              <a:cs typeface="Arial" panose="020B0604020202020204" pitchFamily="34" charset="0"/>
            </a:endParaRPr>
          </a:p>
          <a:p>
            <a:pPr marL="331787" indent="-285750" algn="just">
              <a:buClr>
                <a:schemeClr val="tx1">
                  <a:lumMod val="50000"/>
                  <a:lumOff val="50000"/>
                </a:schemeClr>
              </a:buClr>
              <a:buFont typeface="Wingdings" pitchFamily="2" charset="2"/>
              <a:buChar char="§"/>
            </a:pPr>
            <a:endParaRPr lang="es-MX" sz="1400" dirty="0">
              <a:solidFill>
                <a:schemeClr val="tx1">
                  <a:lumMod val="75000"/>
                  <a:lumOff val="25000"/>
                </a:schemeClr>
              </a:solidFill>
              <a:latin typeface="Arial" panose="020B0604020202020204" pitchFamily="34" charset="0"/>
              <a:cs typeface="Arial" panose="020B0604020202020204" pitchFamily="34" charset="0"/>
            </a:endParaRPr>
          </a:p>
          <a:p>
            <a:pPr marL="331787" indent="-285750" algn="just">
              <a:buClr>
                <a:schemeClr val="tx1">
                  <a:lumMod val="50000"/>
                  <a:lumOff val="50000"/>
                </a:schemeClr>
              </a:buClr>
              <a:buFont typeface="Wingdings" pitchFamily="2" charset="2"/>
              <a:buChar char="§"/>
            </a:pPr>
            <a:endParaRPr lang="es-MX" sz="1400" dirty="0">
              <a:solidFill>
                <a:schemeClr val="tx1">
                  <a:lumMod val="75000"/>
                  <a:lumOff val="25000"/>
                </a:schemeClr>
              </a:solidFill>
              <a:latin typeface="Arial" panose="020B0604020202020204" pitchFamily="34" charset="0"/>
              <a:cs typeface="Arial" panose="020B0604020202020204" pitchFamily="34" charset="0"/>
            </a:endParaRPr>
          </a:p>
          <a:p>
            <a:pPr marL="331787" indent="-285750" algn="just">
              <a:buClr>
                <a:schemeClr val="tx1">
                  <a:lumMod val="50000"/>
                  <a:lumOff val="50000"/>
                </a:schemeClr>
              </a:buClr>
              <a:buFont typeface="Wingdings" pitchFamily="2" charset="2"/>
              <a:buChar char="§"/>
            </a:pPr>
            <a:endParaRPr lang="es-MX" sz="1400" dirty="0">
              <a:solidFill>
                <a:schemeClr val="tx1">
                  <a:lumMod val="75000"/>
                  <a:lumOff val="25000"/>
                </a:schemeClr>
              </a:solidFill>
              <a:latin typeface="Arial" panose="020B0604020202020204" pitchFamily="34" charset="0"/>
              <a:cs typeface="Arial" panose="020B0604020202020204" pitchFamily="34" charset="0"/>
            </a:endParaRPr>
          </a:p>
          <a:p>
            <a:pPr marL="331787" indent="-285750" algn="just">
              <a:buClr>
                <a:schemeClr val="tx1">
                  <a:lumMod val="50000"/>
                  <a:lumOff val="50000"/>
                </a:schemeClr>
              </a:buClr>
              <a:buFont typeface="Wingdings" pitchFamily="2" charset="2"/>
              <a:buChar char="§"/>
            </a:pPr>
            <a:endParaRPr lang="es-MX" sz="1400" dirty="0">
              <a:solidFill>
                <a:schemeClr val="tx1">
                  <a:lumMod val="75000"/>
                  <a:lumOff val="25000"/>
                </a:schemeClr>
              </a:solidFill>
              <a:latin typeface="Arial" panose="020B0604020202020204" pitchFamily="34" charset="0"/>
              <a:cs typeface="Arial" panose="020B0604020202020204" pitchFamily="34" charset="0"/>
            </a:endParaRPr>
          </a:p>
          <a:p>
            <a:pPr marL="331787" indent="-285750" algn="just">
              <a:buClr>
                <a:schemeClr val="tx1">
                  <a:lumMod val="50000"/>
                  <a:lumOff val="50000"/>
                </a:schemeClr>
              </a:buClr>
              <a:buFont typeface="Wingdings" pitchFamily="2" charset="2"/>
              <a:buChar char="§"/>
            </a:pPr>
            <a:endParaRPr lang="es-MX" sz="1400" dirty="0">
              <a:solidFill>
                <a:schemeClr val="tx1">
                  <a:lumMod val="75000"/>
                  <a:lumOff val="25000"/>
                </a:schemeClr>
              </a:solidFill>
              <a:latin typeface="Arial" panose="020B0604020202020204" pitchFamily="34" charset="0"/>
              <a:cs typeface="Arial" panose="020B0604020202020204" pitchFamily="34" charset="0"/>
            </a:endParaRPr>
          </a:p>
          <a:p>
            <a:pPr marL="46037" algn="just">
              <a:buClr>
                <a:schemeClr val="tx1">
                  <a:lumMod val="50000"/>
                  <a:lumOff val="50000"/>
                </a:schemeClr>
              </a:buClr>
            </a:pPr>
            <a:r>
              <a:rPr lang="es-ES_tradnl" sz="1600" b="1" dirty="0">
                <a:latin typeface="Arial" panose="020B0604020202020204" pitchFamily="34" charset="0"/>
                <a:cs typeface="Arial" panose="020B0604020202020204" pitchFamily="34" charset="0"/>
              </a:rPr>
              <a:t>Contenido</a:t>
            </a:r>
            <a:endParaRPr lang="es-ES_tradnl" sz="1400" b="1" dirty="0">
              <a:latin typeface="Arial" panose="020B0604020202020204" pitchFamily="34" charset="0"/>
              <a:cs typeface="Arial" panose="020B0604020202020204" pitchFamily="34" charset="0"/>
            </a:endParaRPr>
          </a:p>
          <a:p>
            <a:pPr marL="46037" algn="just">
              <a:buClr>
                <a:schemeClr val="tx1">
                  <a:lumMod val="50000"/>
                  <a:lumOff val="50000"/>
                </a:schemeClr>
              </a:buClr>
            </a:pPr>
            <a:endParaRPr lang="es-MX" sz="1400" dirty="0">
              <a:solidFill>
                <a:schemeClr val="tx1">
                  <a:lumMod val="75000"/>
                  <a:lumOff val="25000"/>
                </a:schemeClr>
              </a:solidFill>
              <a:latin typeface="Arial" panose="020B0604020202020204" pitchFamily="34" charset="0"/>
              <a:cs typeface="Arial" panose="020B0604020202020204" pitchFamily="34" charset="0"/>
            </a:endParaRPr>
          </a:p>
          <a:p>
            <a:pPr marL="331787" indent="-285750" algn="just">
              <a:spcBef>
                <a:spcPts val="600"/>
              </a:spcBef>
              <a:buClr>
                <a:schemeClr val="tx1">
                  <a:lumMod val="50000"/>
                  <a:lumOff val="50000"/>
                </a:schemeClr>
              </a:buClr>
              <a:buFont typeface="Wingdings" pitchFamily="2" charset="2"/>
              <a:buChar char="§"/>
            </a:pPr>
            <a:r>
              <a:rPr lang="es-MX" sz="1400" dirty="0">
                <a:solidFill>
                  <a:schemeClr val="tx1">
                    <a:lumMod val="85000"/>
                    <a:lumOff val="15000"/>
                  </a:schemeClr>
                </a:solidFill>
                <a:latin typeface="Arial" panose="020B0604020202020204" pitchFamily="34" charset="0"/>
                <a:cs typeface="Arial" panose="020B0604020202020204" pitchFamily="34" charset="0"/>
              </a:rPr>
              <a:t>Decisión de la controversia </a:t>
            </a:r>
          </a:p>
          <a:p>
            <a:pPr marL="331787" indent="-285750" algn="just">
              <a:spcBef>
                <a:spcPts val="600"/>
              </a:spcBef>
              <a:buClr>
                <a:schemeClr val="tx1">
                  <a:lumMod val="50000"/>
                  <a:lumOff val="50000"/>
                </a:schemeClr>
              </a:buClr>
              <a:buFont typeface="Wingdings" pitchFamily="2" charset="2"/>
              <a:buChar char="§"/>
            </a:pPr>
            <a:r>
              <a:rPr lang="es-MX" sz="1400" dirty="0">
                <a:solidFill>
                  <a:schemeClr val="tx1">
                    <a:lumMod val="85000"/>
                    <a:lumOff val="15000"/>
                  </a:schemeClr>
                </a:solidFill>
                <a:latin typeface="Arial" panose="020B0604020202020204" pitchFamily="34" charset="0"/>
                <a:cs typeface="Arial" panose="020B0604020202020204" pitchFamily="34" charset="0"/>
              </a:rPr>
              <a:t>Motivación de la decisión </a:t>
            </a:r>
          </a:p>
          <a:p>
            <a:pPr marL="331787" indent="-285750" algn="just">
              <a:buClr>
                <a:schemeClr val="tx1">
                  <a:lumMod val="50000"/>
                  <a:lumOff val="50000"/>
                </a:schemeClr>
              </a:buClr>
              <a:buFont typeface="Wingdings" pitchFamily="2" charset="2"/>
              <a:buChar char="§"/>
            </a:pPr>
            <a:endParaRPr lang="es-MX" sz="1400"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9E83CE74-74F9-E641-B320-60A7706505A2}"/>
              </a:ext>
            </a:extLst>
          </p:cNvPr>
          <p:cNvSpPr txBox="1"/>
          <p:nvPr/>
        </p:nvSpPr>
        <p:spPr>
          <a:xfrm>
            <a:off x="3046826" y="4692424"/>
            <a:ext cx="6098344" cy="338554"/>
          </a:xfrm>
          <a:prstGeom prst="rect">
            <a:avLst/>
          </a:prstGeom>
          <a:noFill/>
          <a:ln>
            <a:solidFill>
              <a:schemeClr val="bg2">
                <a:lumMod val="90000"/>
              </a:schemeClr>
            </a:solidFill>
          </a:ln>
        </p:spPr>
        <p:txBody>
          <a:bodyPr wrap="square">
            <a:spAutoFit/>
          </a:bodyPr>
          <a:lstStyle/>
          <a:p>
            <a:pPr marL="0" indent="0" algn="ctr">
              <a:buNone/>
            </a:pPr>
            <a:r>
              <a:rPr lang="es-MX" sz="1600" b="1" dirty="0">
                <a:solidFill>
                  <a:srgbClr val="002060"/>
                </a:solidFill>
                <a:latin typeface="Arial" panose="020B0604020202020204" pitchFamily="34" charset="0"/>
                <a:cs typeface="Arial" panose="020B0604020202020204" pitchFamily="34" charset="0"/>
              </a:rPr>
              <a:t>La decisión se toma por unanimidad o mayoría </a:t>
            </a:r>
          </a:p>
        </p:txBody>
      </p:sp>
      <p:pic>
        <p:nvPicPr>
          <p:cNvPr id="19" name="image1.png">
            <a:extLst>
              <a:ext uri="{FF2B5EF4-FFF2-40B4-BE49-F238E27FC236}">
                <a16:creationId xmlns:a16="http://schemas.microsoft.com/office/drawing/2014/main" id="{54A9E797-58D9-4A44-A7DE-EFDA50CC9BC8}"/>
              </a:ext>
            </a:extLst>
          </p:cNvPr>
          <p:cNvPicPr/>
          <p:nvPr/>
        </p:nvPicPr>
        <p:blipFill>
          <a:blip r:embed="rId2"/>
          <a:srcRect l="18323" t="22139" r="55822" b="59715"/>
          <a:stretch>
            <a:fillRect/>
          </a:stretch>
        </p:blipFill>
        <p:spPr>
          <a:xfrm>
            <a:off x="78414" y="97862"/>
            <a:ext cx="1542040" cy="597739"/>
          </a:xfrm>
          <a:prstGeom prst="rect">
            <a:avLst/>
          </a:prstGeom>
          <a:ln/>
        </p:spPr>
      </p:pic>
    </p:spTree>
    <p:extLst>
      <p:ext uri="{BB962C8B-B14F-4D97-AF65-F5344CB8AC3E}">
        <p14:creationId xmlns:p14="http://schemas.microsoft.com/office/powerpoint/2010/main" val="2493605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671B856-103C-4E82-8938-5A51CDA8B264}"/>
              </a:ext>
            </a:extLst>
          </p:cNvPr>
          <p:cNvSpPr txBox="1"/>
          <p:nvPr/>
        </p:nvSpPr>
        <p:spPr>
          <a:xfrm>
            <a:off x="2774265" y="2369891"/>
            <a:ext cx="6804074" cy="738664"/>
          </a:xfrm>
          <a:prstGeom prst="rect">
            <a:avLst/>
          </a:prstGeom>
          <a:noFill/>
        </p:spPr>
        <p:txBody>
          <a:bodyPr wrap="square">
            <a:spAutoFit/>
          </a:bodyPr>
          <a:lstStyle/>
          <a:p>
            <a:pPr marL="0" indent="0" algn="just">
              <a:buNone/>
            </a:pPr>
            <a:r>
              <a:rPr lang="es-PE" sz="1400" dirty="0">
                <a:latin typeface="Arial" panose="020B0604020202020204" pitchFamily="34" charset="0"/>
                <a:cs typeface="Arial" panose="020B0604020202020204" pitchFamily="34" charset="0"/>
              </a:rPr>
              <a:t>Mecanismo alternativo de solución de controversias por el que las partes acuden a un centro de conciliación extrajudicial para que las asista en la búsqueda de una solución conjunta y consensuada*</a:t>
            </a:r>
            <a:endParaRPr lang="es-PE" sz="1400" b="1"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8602BBB9-121C-4AAB-A5C1-17A04B35E76A}"/>
              </a:ext>
            </a:extLst>
          </p:cNvPr>
          <p:cNvSpPr txBox="1"/>
          <p:nvPr/>
        </p:nvSpPr>
        <p:spPr>
          <a:xfrm>
            <a:off x="1720020" y="6440653"/>
            <a:ext cx="8108354" cy="400110"/>
          </a:xfrm>
          <a:prstGeom prst="rect">
            <a:avLst/>
          </a:prstGeom>
          <a:noFill/>
        </p:spPr>
        <p:txBody>
          <a:bodyPr wrap="square" rtlCol="0">
            <a:spAutoFit/>
          </a:bodyPr>
          <a:lstStyle/>
          <a:p>
            <a:pPr algn="ctr"/>
            <a:r>
              <a:rPr lang="es-PE" sz="1000" dirty="0">
                <a:latin typeface="Arial" panose="020B0604020202020204" pitchFamily="34" charset="0"/>
                <a:cs typeface="Arial" panose="020B0604020202020204" pitchFamily="34" charset="0"/>
              </a:rPr>
              <a:t>* Artículo 5º, Ley 26872, Ley de Conciliación</a:t>
            </a:r>
          </a:p>
          <a:p>
            <a:pPr algn="ctr"/>
            <a:r>
              <a:rPr lang="es-MX" sz="1000" dirty="0">
                <a:latin typeface="Arial" panose="020B0604020202020204" pitchFamily="34" charset="0"/>
                <a:cs typeface="Arial" panose="020B0604020202020204" pitchFamily="34" charset="0"/>
              </a:rPr>
              <a:t>** Artículo 20º, Ley 26872, Ley de Conciliación,</a:t>
            </a:r>
          </a:p>
        </p:txBody>
      </p:sp>
      <p:sp>
        <p:nvSpPr>
          <p:cNvPr id="14" name="CuadroTexto 13">
            <a:extLst>
              <a:ext uri="{FF2B5EF4-FFF2-40B4-BE49-F238E27FC236}">
                <a16:creationId xmlns:a16="http://schemas.microsoft.com/office/drawing/2014/main" id="{25E143FC-F0E0-4662-8D78-39BE3640DCBD}"/>
              </a:ext>
            </a:extLst>
          </p:cNvPr>
          <p:cNvSpPr txBox="1"/>
          <p:nvPr/>
        </p:nvSpPr>
        <p:spPr>
          <a:xfrm>
            <a:off x="2725024" y="4113156"/>
            <a:ext cx="6853315" cy="1384995"/>
          </a:xfrm>
          <a:prstGeom prst="rect">
            <a:avLst/>
          </a:prstGeom>
          <a:noFill/>
        </p:spPr>
        <p:txBody>
          <a:bodyPr wrap="square">
            <a:spAutoFit/>
          </a:bodyPr>
          <a:lstStyle/>
          <a:p>
            <a:pPr marL="0" indent="0" algn="just">
              <a:buNone/>
            </a:pPr>
            <a:r>
              <a:rPr lang="es-MX" sz="1400" dirty="0">
                <a:latin typeface="Arial" panose="020B0604020202020204" pitchFamily="34" charset="0"/>
                <a:cs typeface="Arial" panose="020B0604020202020204" pitchFamily="34" charset="0"/>
              </a:rPr>
              <a:t>“Persona capacitada y acreditada que cumple labores en un Centro de Conciliación, propicia el proceso de comunicación entre las partes y eventualmente propone fórmulas conciliatorias no obligatorias”</a:t>
            </a:r>
            <a:r>
              <a:rPr lang="es-MX" sz="700" b="1" dirty="0">
                <a:latin typeface="Arial" panose="020B0604020202020204" pitchFamily="34" charset="0"/>
                <a:cs typeface="Arial" panose="020B0604020202020204" pitchFamily="34" charset="0"/>
              </a:rPr>
              <a:t>**</a:t>
            </a:r>
          </a:p>
          <a:p>
            <a:pPr marL="0" indent="0" algn="just">
              <a:buNone/>
            </a:pPr>
            <a:endParaRPr lang="es-MX" sz="1400" b="1" dirty="0">
              <a:latin typeface="Arial" panose="020B0604020202020204" pitchFamily="34" charset="0"/>
              <a:cs typeface="Arial" panose="020B0604020202020204" pitchFamily="34" charset="0"/>
            </a:endParaRPr>
          </a:p>
          <a:p>
            <a:pPr marL="0" indent="0" algn="just">
              <a:buNone/>
            </a:pPr>
            <a:r>
              <a:rPr lang="es-MX" sz="1400" dirty="0">
                <a:latin typeface="Arial" panose="020B0604020202020204" pitchFamily="34" charset="0"/>
                <a:cs typeface="Arial" panose="020B0604020202020204" pitchFamily="34" charset="0"/>
              </a:rPr>
              <a:t>El conciliador debe pertenecer a un centro de conciliación debidamente acreditado ante el MINJUS.</a:t>
            </a:r>
          </a:p>
        </p:txBody>
      </p:sp>
      <p:sp>
        <p:nvSpPr>
          <p:cNvPr id="17" name="CuadroTexto 16">
            <a:extLst>
              <a:ext uri="{FF2B5EF4-FFF2-40B4-BE49-F238E27FC236}">
                <a16:creationId xmlns:a16="http://schemas.microsoft.com/office/drawing/2014/main" id="{5F391CAB-CD53-4015-B6FB-B346A1A44969}"/>
              </a:ext>
            </a:extLst>
          </p:cNvPr>
          <p:cNvSpPr txBox="1"/>
          <p:nvPr/>
        </p:nvSpPr>
        <p:spPr>
          <a:xfrm>
            <a:off x="2774265" y="2054778"/>
            <a:ext cx="6098344" cy="338554"/>
          </a:xfrm>
          <a:prstGeom prst="rect">
            <a:avLst/>
          </a:prstGeom>
          <a:noFill/>
        </p:spPr>
        <p:txBody>
          <a:bodyPr wrap="square">
            <a:spAutoFit/>
          </a:bodyPr>
          <a:lstStyle/>
          <a:p>
            <a:pPr algn="just"/>
            <a:r>
              <a:rPr lang="es-PE" sz="1600" b="1" dirty="0">
                <a:latin typeface="Arial" panose="020B0604020202020204" pitchFamily="34" charset="0"/>
                <a:cs typeface="Arial" panose="020B0604020202020204" pitchFamily="34" charset="0"/>
              </a:rPr>
              <a:t>¿Qué es?</a:t>
            </a:r>
          </a:p>
        </p:txBody>
      </p:sp>
      <p:sp>
        <p:nvSpPr>
          <p:cNvPr id="19" name="CuadroTexto 18">
            <a:extLst>
              <a:ext uri="{FF2B5EF4-FFF2-40B4-BE49-F238E27FC236}">
                <a16:creationId xmlns:a16="http://schemas.microsoft.com/office/drawing/2014/main" id="{122B2368-01FD-4405-A3A3-009876AD2A61}"/>
              </a:ext>
            </a:extLst>
          </p:cNvPr>
          <p:cNvSpPr txBox="1"/>
          <p:nvPr/>
        </p:nvSpPr>
        <p:spPr>
          <a:xfrm>
            <a:off x="2725025" y="3724249"/>
            <a:ext cx="6098344" cy="338554"/>
          </a:xfrm>
          <a:prstGeom prst="rect">
            <a:avLst/>
          </a:prstGeom>
          <a:noFill/>
        </p:spPr>
        <p:txBody>
          <a:bodyPr wrap="square">
            <a:spAutoFit/>
          </a:bodyPr>
          <a:lstStyle/>
          <a:p>
            <a:pPr marL="0" indent="0" algn="just">
              <a:buNone/>
            </a:pPr>
            <a:r>
              <a:rPr lang="es-PE" sz="1600" b="1" dirty="0">
                <a:latin typeface="Arial" panose="020B0604020202020204" pitchFamily="34" charset="0"/>
                <a:cs typeface="Arial" panose="020B0604020202020204" pitchFamily="34" charset="0"/>
              </a:rPr>
              <a:t>¿Quiénes son los conciliadores?</a:t>
            </a:r>
          </a:p>
        </p:txBody>
      </p:sp>
      <p:sp>
        <p:nvSpPr>
          <p:cNvPr id="24" name="Rectángulo 23">
            <a:extLst>
              <a:ext uri="{FF2B5EF4-FFF2-40B4-BE49-F238E27FC236}">
                <a16:creationId xmlns:a16="http://schemas.microsoft.com/office/drawing/2014/main" id="{89647B77-4EB5-4262-A15F-CEF8DB005903}"/>
              </a:ext>
            </a:extLst>
          </p:cNvPr>
          <p:cNvSpPr/>
          <p:nvPr/>
        </p:nvSpPr>
        <p:spPr>
          <a:xfrm rot="5400000">
            <a:off x="2205261" y="2124704"/>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1" name="Rectángulo 10">
            <a:extLst>
              <a:ext uri="{FF2B5EF4-FFF2-40B4-BE49-F238E27FC236}">
                <a16:creationId xmlns:a16="http://schemas.microsoft.com/office/drawing/2014/main" id="{11457904-09B6-8A48-BBBB-9C93CE4CB013}"/>
              </a:ext>
            </a:extLst>
          </p:cNvPr>
          <p:cNvSpPr/>
          <p:nvPr/>
        </p:nvSpPr>
        <p:spPr>
          <a:xfrm rot="5400000">
            <a:off x="2205261" y="3794175"/>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22" name="CuadroTexto 21">
            <a:extLst>
              <a:ext uri="{FF2B5EF4-FFF2-40B4-BE49-F238E27FC236}">
                <a16:creationId xmlns:a16="http://schemas.microsoft.com/office/drawing/2014/main" id="{3FBA2F3E-B43F-8C47-A9D7-0F74D2B4378B}"/>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Concepto</a:t>
            </a:r>
          </a:p>
        </p:txBody>
      </p:sp>
    </p:spTree>
    <p:extLst>
      <p:ext uri="{BB962C8B-B14F-4D97-AF65-F5344CB8AC3E}">
        <p14:creationId xmlns:p14="http://schemas.microsoft.com/office/powerpoint/2010/main" val="1804238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16" name="CuadroTexto 15">
            <a:extLst>
              <a:ext uri="{FF2B5EF4-FFF2-40B4-BE49-F238E27FC236}">
                <a16:creationId xmlns:a16="http://schemas.microsoft.com/office/drawing/2014/main" id="{4DC0DDD8-71D6-BC41-8CFF-7462EEE46EE9}"/>
              </a:ext>
            </a:extLst>
          </p:cNvPr>
          <p:cNvSpPr txBox="1"/>
          <p:nvPr/>
        </p:nvSpPr>
        <p:spPr>
          <a:xfrm>
            <a:off x="1720020" y="6440653"/>
            <a:ext cx="8108354" cy="246221"/>
          </a:xfrm>
          <a:prstGeom prst="rect">
            <a:avLst/>
          </a:prstGeom>
          <a:noFill/>
        </p:spPr>
        <p:txBody>
          <a:bodyPr wrap="square" rtlCol="0">
            <a:spAutoFit/>
          </a:bodyPr>
          <a:lstStyle/>
          <a:p>
            <a:pPr marL="541338" lvl="2" algn="ctr">
              <a:buClr>
                <a:srgbClr val="0070C0"/>
              </a:buClr>
            </a:pPr>
            <a:r>
              <a:rPr lang="es-PE" sz="1000" dirty="0">
                <a:solidFill>
                  <a:srgbClr val="000000"/>
                </a:solidFill>
                <a:latin typeface="Arial" panose="020B0604020202020204" pitchFamily="34" charset="0"/>
                <a:cs typeface="Arial" panose="020B0604020202020204" pitchFamily="34" charset="0"/>
              </a:rPr>
              <a:t>Artículos 45.21º y 45.22º LCE</a:t>
            </a:r>
            <a:endParaRPr lang="es-MX" sz="10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FAAA7726-21C6-6D47-AC6D-CBC18C0E7485}"/>
              </a:ext>
            </a:extLst>
          </p:cNvPr>
          <p:cNvSpPr txBox="1"/>
          <p:nvPr/>
        </p:nvSpPr>
        <p:spPr>
          <a:xfrm>
            <a:off x="3046826" y="2046349"/>
            <a:ext cx="6098344" cy="4524315"/>
          </a:xfrm>
          <a:prstGeom prst="rect">
            <a:avLst/>
          </a:prstGeom>
          <a:noFill/>
        </p:spPr>
        <p:txBody>
          <a:bodyPr wrap="square">
            <a:spAutoFit/>
          </a:bodyPr>
          <a:lstStyle/>
          <a:p>
            <a:pPr algn="just">
              <a:buClr>
                <a:srgbClr val="0070C0"/>
              </a:buClr>
            </a:pPr>
            <a:r>
              <a:rPr lang="es-PE" sz="1600" dirty="0">
                <a:solidFill>
                  <a:srgbClr val="000000"/>
                </a:solidFill>
                <a:latin typeface="Arial" panose="020B0604020202020204" pitchFamily="34" charset="0"/>
                <a:cs typeface="Arial" panose="020B0604020202020204" pitchFamily="34" charset="0"/>
              </a:rPr>
              <a:t>El </a:t>
            </a:r>
            <a:r>
              <a:rPr lang="es-PE" sz="1600" dirty="0">
                <a:latin typeface="Arial" panose="020B0604020202020204" pitchFamily="34" charset="0"/>
                <a:cs typeface="Arial" panose="020B0604020202020204" pitchFamily="34" charset="0"/>
              </a:rPr>
              <a:t>laudo es inapelable y obligatorio; sin embargo, puede ser anulado por determinadas causales específicamente previstas en la Ley de Arbitraje</a:t>
            </a:r>
            <a:endParaRPr lang="es-PE" sz="1600" b="1" dirty="0">
              <a:latin typeface="Arial" panose="020B0604020202020204" pitchFamily="34" charset="0"/>
              <a:cs typeface="Arial" panose="020B0604020202020204" pitchFamily="34" charset="0"/>
            </a:endParaRPr>
          </a:p>
          <a:p>
            <a:pPr algn="just"/>
            <a:endParaRPr lang="es-PE" sz="1600" b="1" dirty="0">
              <a:latin typeface="Arial" panose="020B0604020202020204" pitchFamily="34" charset="0"/>
              <a:cs typeface="Arial" panose="020B0604020202020204" pitchFamily="34" charset="0"/>
            </a:endParaRPr>
          </a:p>
          <a:p>
            <a:pPr algn="just"/>
            <a:r>
              <a:rPr lang="es-PE" sz="1600" dirty="0">
                <a:latin typeface="Arial" panose="020B0604020202020204" pitchFamily="34" charset="0"/>
                <a:cs typeface="Arial" panose="020B0604020202020204" pitchFamily="34" charset="0"/>
              </a:rPr>
              <a:t>Si el pedido de anulación es solicitado por el contratista, este debe presentar una fianza bancaria solidaria a favor de la Entidad</a:t>
            </a:r>
            <a:endParaRPr lang="es-PE" sz="1600" b="1" dirty="0">
              <a:latin typeface="Arial" panose="020B0604020202020204" pitchFamily="34" charset="0"/>
              <a:cs typeface="Arial" panose="020B0604020202020204" pitchFamily="34" charset="0"/>
            </a:endParaRPr>
          </a:p>
          <a:p>
            <a:pPr algn="just"/>
            <a:endParaRPr lang="es-PE" sz="1600" b="1" dirty="0">
              <a:latin typeface="Arial" panose="020B0604020202020204" pitchFamily="34" charset="0"/>
              <a:cs typeface="Arial" panose="020B0604020202020204" pitchFamily="34" charset="0"/>
            </a:endParaRPr>
          </a:p>
          <a:p>
            <a:pPr algn="just"/>
            <a:r>
              <a:rPr lang="es-PE" sz="1600" dirty="0">
                <a:latin typeface="Arial" panose="020B0604020202020204" pitchFamily="34" charset="0"/>
                <a:cs typeface="Arial" panose="020B0604020202020204" pitchFamily="34" charset="0"/>
              </a:rPr>
              <a:t>Si el pedido es realizado por la Entidad, este debe contar con la previa autorización su titular.</a:t>
            </a:r>
          </a:p>
          <a:p>
            <a:pPr algn="just"/>
            <a:endParaRPr lang="es-PE"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E</a:t>
            </a:r>
            <a:r>
              <a:rPr lang="es-PE" sz="1600" dirty="0">
                <a:latin typeface="Arial" panose="020B0604020202020204" pitchFamily="34" charset="0"/>
                <a:cs typeface="Arial" panose="020B0604020202020204" pitchFamily="34" charset="0"/>
              </a:rPr>
              <a:t>s posible recusar al árbitro luego de que el laudo haya sido anulado por vulneración del derecho de defensa de acuerdo a las últimas modificaciones de este año.</a:t>
            </a:r>
          </a:p>
          <a:p>
            <a:pPr algn="just">
              <a:buClr>
                <a:srgbClr val="0070C0"/>
              </a:buClr>
            </a:pPr>
            <a:endParaRPr lang="es-PE" sz="1600" dirty="0">
              <a:solidFill>
                <a:srgbClr val="000000"/>
              </a:solidFill>
              <a:latin typeface="Arial" panose="020B0604020202020204" pitchFamily="34" charset="0"/>
              <a:cs typeface="Arial" panose="020B0604020202020204" pitchFamily="34" charset="0"/>
            </a:endParaRPr>
          </a:p>
          <a:p>
            <a:pPr algn="just">
              <a:buClr>
                <a:srgbClr val="0070C0"/>
              </a:buClr>
            </a:pPr>
            <a:endParaRPr lang="es-PE" sz="1600" dirty="0">
              <a:solidFill>
                <a:srgbClr val="000000"/>
              </a:solidFill>
              <a:latin typeface="Arial" panose="020B0604020202020204" pitchFamily="34" charset="0"/>
              <a:cs typeface="Arial" panose="020B0604020202020204" pitchFamily="34" charset="0"/>
            </a:endParaRPr>
          </a:p>
          <a:p>
            <a:pPr algn="just">
              <a:buClr>
                <a:srgbClr val="0070C0"/>
              </a:buClr>
            </a:pPr>
            <a:endParaRPr lang="es-PE" sz="1600" dirty="0">
              <a:solidFill>
                <a:srgbClr val="000000"/>
              </a:solidFill>
              <a:latin typeface="Arial" panose="020B0604020202020204" pitchFamily="34" charset="0"/>
              <a:cs typeface="Arial" panose="020B0604020202020204" pitchFamily="34" charset="0"/>
            </a:endParaRPr>
          </a:p>
          <a:p>
            <a:pPr algn="just">
              <a:buClr>
                <a:srgbClr val="0070C0"/>
              </a:buClr>
            </a:pPr>
            <a:endParaRPr lang="es-PE" sz="1600" dirty="0">
              <a:solidFill>
                <a:srgbClr val="000000"/>
              </a:solidFill>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CE3F6CC0-B54A-BD47-BA0A-FEDCEFBEBE86}"/>
              </a:ext>
            </a:extLst>
          </p:cNvPr>
          <p:cNvSpPr/>
          <p:nvPr/>
        </p:nvSpPr>
        <p:spPr>
          <a:xfrm rot="5400000">
            <a:off x="2564414" y="2140187"/>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5" name="Rectángulo 14">
            <a:extLst>
              <a:ext uri="{FF2B5EF4-FFF2-40B4-BE49-F238E27FC236}">
                <a16:creationId xmlns:a16="http://schemas.microsoft.com/office/drawing/2014/main" id="{D3C1DE8A-6036-A743-A84C-2189D17A3A91}"/>
              </a:ext>
            </a:extLst>
          </p:cNvPr>
          <p:cNvSpPr/>
          <p:nvPr/>
        </p:nvSpPr>
        <p:spPr>
          <a:xfrm rot="5400000">
            <a:off x="2564412" y="3116600"/>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8" name="Rectángulo 17">
            <a:extLst>
              <a:ext uri="{FF2B5EF4-FFF2-40B4-BE49-F238E27FC236}">
                <a16:creationId xmlns:a16="http://schemas.microsoft.com/office/drawing/2014/main" id="{CD3E2567-4F0B-9B40-97E5-DD85DF8F855C}"/>
              </a:ext>
            </a:extLst>
          </p:cNvPr>
          <p:cNvSpPr/>
          <p:nvPr/>
        </p:nvSpPr>
        <p:spPr>
          <a:xfrm rot="5400000">
            <a:off x="2568673" y="4815609"/>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7" name="Rectángulo 16">
            <a:extLst>
              <a:ext uri="{FF2B5EF4-FFF2-40B4-BE49-F238E27FC236}">
                <a16:creationId xmlns:a16="http://schemas.microsoft.com/office/drawing/2014/main" id="{EE63C94A-1D83-7D4C-929A-934A27AA7D82}"/>
              </a:ext>
            </a:extLst>
          </p:cNvPr>
          <p:cNvSpPr/>
          <p:nvPr/>
        </p:nvSpPr>
        <p:spPr>
          <a:xfrm rot="5400000">
            <a:off x="2564412" y="4059481"/>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9" name="CuadroTexto 18">
            <a:extLst>
              <a:ext uri="{FF2B5EF4-FFF2-40B4-BE49-F238E27FC236}">
                <a16:creationId xmlns:a16="http://schemas.microsoft.com/office/drawing/2014/main" id="{2BBC9885-B113-054E-B6C7-00ECAF0FADCC}"/>
              </a:ext>
            </a:extLst>
          </p:cNvPr>
          <p:cNvSpPr txBox="1"/>
          <p:nvPr/>
        </p:nvSpPr>
        <p:spPr>
          <a:xfrm>
            <a:off x="1874675" y="1257389"/>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Laudo</a:t>
            </a:r>
          </a:p>
        </p:txBody>
      </p:sp>
    </p:spTree>
    <p:extLst>
      <p:ext uri="{BB962C8B-B14F-4D97-AF65-F5344CB8AC3E}">
        <p14:creationId xmlns:p14="http://schemas.microsoft.com/office/powerpoint/2010/main" val="3857942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ángulo: esquinas redondeadas 6">
            <a:extLst>
              <a:ext uri="{FF2B5EF4-FFF2-40B4-BE49-F238E27FC236}">
                <a16:creationId xmlns:a16="http://schemas.microsoft.com/office/drawing/2014/main" id="{5062A382-B006-4658-B95C-DFB7F8FE9BF2}"/>
              </a:ext>
            </a:extLst>
          </p:cNvPr>
          <p:cNvSpPr txBox="1"/>
          <p:nvPr/>
        </p:nvSpPr>
        <p:spPr>
          <a:xfrm>
            <a:off x="4115892" y="1948561"/>
            <a:ext cx="3171870" cy="398403"/>
          </a:xfrm>
          <a:prstGeom prst="rect">
            <a:avLst/>
          </a:prstGeom>
          <a:noFill/>
          <a:ln>
            <a:solidFill>
              <a:schemeClr val="bg2">
                <a:lumMod val="9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100" dirty="0">
                <a:solidFill>
                  <a:schemeClr val="tx1"/>
                </a:solidFill>
                <a:latin typeface="Arial" panose="020B0604020202020204" pitchFamily="34" charset="0"/>
                <a:cs typeface="Arial" panose="020B0604020202020204" pitchFamily="34" charset="0"/>
              </a:rPr>
              <a:t>Convenio </a:t>
            </a:r>
            <a:r>
              <a:rPr lang="es-MX" sz="1100" kern="1200" dirty="0">
                <a:solidFill>
                  <a:schemeClr val="tx1"/>
                </a:solidFill>
                <a:latin typeface="Arial" panose="020B0604020202020204" pitchFamily="34" charset="0"/>
                <a:cs typeface="Arial" panose="020B0604020202020204" pitchFamily="34" charset="0"/>
              </a:rPr>
              <a:t>arbitral inexistente, nulo, anulable, inválido o ineficaz </a:t>
            </a:r>
            <a:endParaRPr lang="es-PE" sz="1100" kern="1200" dirty="0">
              <a:solidFill>
                <a:schemeClr val="tx1"/>
              </a:solidFill>
              <a:latin typeface="Arial" panose="020B0604020202020204" pitchFamily="34" charset="0"/>
              <a:cs typeface="Arial" panose="020B0604020202020204" pitchFamily="34" charset="0"/>
            </a:endParaRPr>
          </a:p>
        </p:txBody>
      </p:sp>
      <p:sp>
        <p:nvSpPr>
          <p:cNvPr id="34" name="Rectángulo: esquinas redondeadas 10">
            <a:extLst>
              <a:ext uri="{FF2B5EF4-FFF2-40B4-BE49-F238E27FC236}">
                <a16:creationId xmlns:a16="http://schemas.microsoft.com/office/drawing/2014/main" id="{4964C8BC-5C1F-4EAE-BDE2-696709D0CEB1}"/>
              </a:ext>
            </a:extLst>
          </p:cNvPr>
          <p:cNvSpPr txBox="1"/>
          <p:nvPr/>
        </p:nvSpPr>
        <p:spPr>
          <a:xfrm>
            <a:off x="4110582" y="2627188"/>
            <a:ext cx="3171579" cy="395000"/>
          </a:xfrm>
          <a:prstGeom prst="rect">
            <a:avLst/>
          </a:prstGeom>
          <a:noFill/>
          <a:ln>
            <a:solidFill>
              <a:schemeClr val="bg2">
                <a:lumMod val="9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100" kern="1200" dirty="0">
                <a:solidFill>
                  <a:schemeClr val="tx1"/>
                </a:solidFill>
                <a:latin typeface="Arial" panose="020B0604020202020204" pitchFamily="34" charset="0"/>
                <a:cs typeface="Arial" panose="020B0604020202020204" pitchFamily="34" charset="0"/>
              </a:rPr>
              <a:t>Una de las partes no ha sido debidamente notificada de</a:t>
            </a:r>
            <a:endParaRPr lang="es-PE" sz="1100" kern="1200" dirty="0">
              <a:solidFill>
                <a:schemeClr val="tx1"/>
              </a:solidFill>
              <a:latin typeface="Arial" panose="020B0604020202020204" pitchFamily="34" charset="0"/>
              <a:cs typeface="Arial" panose="020B0604020202020204" pitchFamily="34" charset="0"/>
            </a:endParaRPr>
          </a:p>
        </p:txBody>
      </p:sp>
      <p:sp>
        <p:nvSpPr>
          <p:cNvPr id="32" name="Rectángulo: esquinas redondeadas 12">
            <a:extLst>
              <a:ext uri="{FF2B5EF4-FFF2-40B4-BE49-F238E27FC236}">
                <a16:creationId xmlns:a16="http://schemas.microsoft.com/office/drawing/2014/main" id="{93193389-090F-4519-AE8D-054047D0F0CA}"/>
              </a:ext>
            </a:extLst>
          </p:cNvPr>
          <p:cNvSpPr txBox="1"/>
          <p:nvPr/>
        </p:nvSpPr>
        <p:spPr>
          <a:xfrm>
            <a:off x="8330271" y="2183764"/>
            <a:ext cx="2711974" cy="333976"/>
          </a:xfrm>
          <a:prstGeom prst="rect">
            <a:avLst/>
          </a:prstGeom>
          <a:noFill/>
          <a:ln>
            <a:solidFill>
              <a:schemeClr val="bg2">
                <a:lumMod val="9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100" kern="1200" dirty="0">
                <a:solidFill>
                  <a:schemeClr val="tx1"/>
                </a:solidFill>
                <a:latin typeface="Arial" panose="020B0604020202020204" pitchFamily="34" charset="0"/>
                <a:cs typeface="Arial" panose="020B0604020202020204" pitchFamily="34" charset="0"/>
              </a:rPr>
              <a:t>Nombramiento del un árbitro</a:t>
            </a:r>
            <a:endParaRPr lang="es-PE" sz="1100" kern="1200" dirty="0">
              <a:solidFill>
                <a:schemeClr val="tx1"/>
              </a:solidFill>
              <a:latin typeface="Arial" panose="020B0604020202020204" pitchFamily="34" charset="0"/>
              <a:cs typeface="Arial" panose="020B0604020202020204" pitchFamily="34" charset="0"/>
            </a:endParaRPr>
          </a:p>
        </p:txBody>
      </p:sp>
      <p:sp>
        <p:nvSpPr>
          <p:cNvPr id="30" name="Rectángulo: esquinas redondeadas 14">
            <a:extLst>
              <a:ext uri="{FF2B5EF4-FFF2-40B4-BE49-F238E27FC236}">
                <a16:creationId xmlns:a16="http://schemas.microsoft.com/office/drawing/2014/main" id="{F65E0CC6-FA4E-4881-B28C-809FC8EB08C0}"/>
              </a:ext>
            </a:extLst>
          </p:cNvPr>
          <p:cNvSpPr txBox="1"/>
          <p:nvPr/>
        </p:nvSpPr>
        <p:spPr>
          <a:xfrm>
            <a:off x="8330271" y="2637300"/>
            <a:ext cx="2711975" cy="333976"/>
          </a:xfrm>
          <a:prstGeom prst="rect">
            <a:avLst/>
          </a:prstGeom>
          <a:noFill/>
          <a:ln>
            <a:solidFill>
              <a:schemeClr val="bg2">
                <a:lumMod val="9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100" kern="1200" dirty="0">
                <a:solidFill>
                  <a:schemeClr val="tx1"/>
                </a:solidFill>
                <a:latin typeface="Arial" panose="020B0604020202020204" pitchFamily="34" charset="0"/>
                <a:cs typeface="Arial" panose="020B0604020202020204" pitchFamily="34" charset="0"/>
              </a:rPr>
              <a:t>Actuaciones arbitrales </a:t>
            </a:r>
            <a:endParaRPr lang="es-PE" sz="1100" kern="1200" dirty="0">
              <a:solidFill>
                <a:schemeClr val="tx1"/>
              </a:solidFill>
              <a:latin typeface="Arial" panose="020B0604020202020204" pitchFamily="34" charset="0"/>
              <a:cs typeface="Arial" panose="020B0604020202020204" pitchFamily="34" charset="0"/>
            </a:endParaRPr>
          </a:p>
        </p:txBody>
      </p:sp>
      <p:sp>
        <p:nvSpPr>
          <p:cNvPr id="28" name="Rectángulo: esquinas redondeadas 16">
            <a:extLst>
              <a:ext uri="{FF2B5EF4-FFF2-40B4-BE49-F238E27FC236}">
                <a16:creationId xmlns:a16="http://schemas.microsoft.com/office/drawing/2014/main" id="{E3AB5428-3CE9-4EAE-8135-58201128B52A}"/>
              </a:ext>
            </a:extLst>
          </p:cNvPr>
          <p:cNvSpPr txBox="1"/>
          <p:nvPr/>
        </p:nvSpPr>
        <p:spPr>
          <a:xfrm>
            <a:off x="8330272" y="3102497"/>
            <a:ext cx="2711976" cy="333975"/>
          </a:xfrm>
          <a:prstGeom prst="rect">
            <a:avLst/>
          </a:prstGeom>
          <a:noFill/>
          <a:ln>
            <a:solidFill>
              <a:schemeClr val="bg2">
                <a:lumMod val="9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100" kern="1200" dirty="0">
                <a:solidFill>
                  <a:schemeClr val="tx1"/>
                </a:solidFill>
                <a:latin typeface="Arial" panose="020B0604020202020204" pitchFamily="34" charset="0"/>
                <a:cs typeface="Arial" panose="020B0604020202020204" pitchFamily="34" charset="0"/>
              </a:rPr>
              <a:t>No ha podido hacer valer sus derechos </a:t>
            </a:r>
            <a:endParaRPr lang="es-PE" sz="1100" kern="1200" dirty="0">
              <a:solidFill>
                <a:schemeClr val="tx1"/>
              </a:solidFill>
              <a:latin typeface="Arial" panose="020B0604020202020204" pitchFamily="34" charset="0"/>
              <a:cs typeface="Arial" panose="020B0604020202020204" pitchFamily="34" charset="0"/>
            </a:endParaRPr>
          </a:p>
        </p:txBody>
      </p:sp>
      <p:sp>
        <p:nvSpPr>
          <p:cNvPr id="26" name="Rectángulo: esquinas redondeadas 18">
            <a:extLst>
              <a:ext uri="{FF2B5EF4-FFF2-40B4-BE49-F238E27FC236}">
                <a16:creationId xmlns:a16="http://schemas.microsoft.com/office/drawing/2014/main" id="{B6D7140A-2B5D-4719-8296-235F6068D400}"/>
              </a:ext>
            </a:extLst>
          </p:cNvPr>
          <p:cNvSpPr txBox="1"/>
          <p:nvPr/>
        </p:nvSpPr>
        <p:spPr>
          <a:xfrm>
            <a:off x="4102569" y="3305914"/>
            <a:ext cx="3174978" cy="261115"/>
          </a:xfrm>
          <a:prstGeom prst="rect">
            <a:avLst/>
          </a:prstGeom>
          <a:noFill/>
          <a:ln>
            <a:solidFill>
              <a:schemeClr val="bg2">
                <a:lumMod val="9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100" kern="1200" dirty="0">
                <a:solidFill>
                  <a:schemeClr val="tx1"/>
                </a:solidFill>
                <a:latin typeface="Arial" panose="020B0604020202020204" pitchFamily="34" charset="0"/>
                <a:cs typeface="Arial" panose="020B0604020202020204" pitchFamily="34" charset="0"/>
              </a:rPr>
              <a:t>Indebida conformación del Tribunal Arbitral </a:t>
            </a:r>
            <a:endParaRPr lang="es-PE" sz="1100" kern="1200" dirty="0">
              <a:solidFill>
                <a:schemeClr val="tx1"/>
              </a:solidFill>
              <a:latin typeface="Arial" panose="020B0604020202020204" pitchFamily="34" charset="0"/>
              <a:cs typeface="Arial" panose="020B0604020202020204" pitchFamily="34" charset="0"/>
            </a:endParaRPr>
          </a:p>
        </p:txBody>
      </p:sp>
      <p:sp>
        <p:nvSpPr>
          <p:cNvPr id="24" name="Rectángulo: esquinas redondeadas 20">
            <a:extLst>
              <a:ext uri="{FF2B5EF4-FFF2-40B4-BE49-F238E27FC236}">
                <a16:creationId xmlns:a16="http://schemas.microsoft.com/office/drawing/2014/main" id="{2984ED27-E8AC-45EB-9C10-06EF4A87E569}"/>
              </a:ext>
            </a:extLst>
          </p:cNvPr>
          <p:cNvSpPr txBox="1"/>
          <p:nvPr/>
        </p:nvSpPr>
        <p:spPr>
          <a:xfrm>
            <a:off x="4110469" y="3850755"/>
            <a:ext cx="3149938" cy="434433"/>
          </a:xfrm>
          <a:prstGeom prst="rect">
            <a:avLst/>
          </a:prstGeom>
          <a:noFill/>
          <a:ln>
            <a:solidFill>
              <a:schemeClr val="bg2">
                <a:lumMod val="9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100" kern="1200" dirty="0">
                <a:solidFill>
                  <a:schemeClr val="tx1"/>
                </a:solidFill>
                <a:latin typeface="Arial" panose="020B0604020202020204" pitchFamily="34" charset="0"/>
                <a:cs typeface="Arial" panose="020B0604020202020204" pitchFamily="34" charset="0"/>
              </a:rPr>
              <a:t>Resolución sobre materias no sometidas a la jurisdicción del Tribunal Arbitral</a:t>
            </a:r>
            <a:endParaRPr lang="es-PE" sz="1100" kern="1200" dirty="0">
              <a:solidFill>
                <a:schemeClr val="tx1"/>
              </a:solidFill>
              <a:latin typeface="Arial" panose="020B0604020202020204" pitchFamily="34" charset="0"/>
              <a:cs typeface="Arial" panose="020B0604020202020204" pitchFamily="34" charset="0"/>
            </a:endParaRPr>
          </a:p>
        </p:txBody>
      </p:sp>
      <p:sp>
        <p:nvSpPr>
          <p:cNvPr id="22" name="Rectángulo: esquinas redondeadas 22">
            <a:extLst>
              <a:ext uri="{FF2B5EF4-FFF2-40B4-BE49-F238E27FC236}">
                <a16:creationId xmlns:a16="http://schemas.microsoft.com/office/drawing/2014/main" id="{B66025EE-C626-4323-8C8F-8766A23531B4}"/>
              </a:ext>
            </a:extLst>
          </p:cNvPr>
          <p:cNvSpPr txBox="1"/>
          <p:nvPr/>
        </p:nvSpPr>
        <p:spPr>
          <a:xfrm>
            <a:off x="4108218" y="4568914"/>
            <a:ext cx="3169329" cy="272619"/>
          </a:xfrm>
          <a:prstGeom prst="rect">
            <a:avLst/>
          </a:prstGeom>
          <a:noFill/>
          <a:ln>
            <a:solidFill>
              <a:schemeClr val="bg2">
                <a:lumMod val="9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100" kern="1200" dirty="0">
                <a:solidFill>
                  <a:schemeClr val="tx1"/>
                </a:solidFill>
                <a:latin typeface="Arial" panose="020B0604020202020204" pitchFamily="34" charset="0"/>
                <a:cs typeface="Arial" panose="020B0604020202020204" pitchFamily="34" charset="0"/>
              </a:rPr>
              <a:t>Laudo sobre materias no arbitrables</a:t>
            </a:r>
            <a:endParaRPr lang="es-PE" sz="1100" kern="1200" dirty="0">
              <a:solidFill>
                <a:schemeClr val="tx1"/>
              </a:solidFill>
              <a:latin typeface="Arial" panose="020B0604020202020204" pitchFamily="34" charset="0"/>
              <a:cs typeface="Arial" panose="020B0604020202020204" pitchFamily="34" charset="0"/>
            </a:endParaRPr>
          </a:p>
        </p:txBody>
      </p:sp>
      <p:sp>
        <p:nvSpPr>
          <p:cNvPr id="20" name="Rectángulo: esquinas redondeadas 24">
            <a:extLst>
              <a:ext uri="{FF2B5EF4-FFF2-40B4-BE49-F238E27FC236}">
                <a16:creationId xmlns:a16="http://schemas.microsoft.com/office/drawing/2014/main" id="{95FABA40-68C4-4DC3-A747-E7A830396A4D}"/>
              </a:ext>
            </a:extLst>
          </p:cNvPr>
          <p:cNvSpPr txBox="1"/>
          <p:nvPr/>
        </p:nvSpPr>
        <p:spPr>
          <a:xfrm>
            <a:off x="4114497" y="5123607"/>
            <a:ext cx="3173265" cy="272619"/>
          </a:xfrm>
          <a:prstGeom prst="rect">
            <a:avLst/>
          </a:prstGeom>
          <a:noFill/>
          <a:ln>
            <a:solidFill>
              <a:schemeClr val="bg2">
                <a:lumMod val="9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100" kern="1200" dirty="0">
                <a:solidFill>
                  <a:schemeClr val="tx1"/>
                </a:solidFill>
                <a:latin typeface="Arial" panose="020B0604020202020204" pitchFamily="34" charset="0"/>
                <a:cs typeface="Arial" panose="020B0604020202020204" pitchFamily="34" charset="0"/>
              </a:rPr>
              <a:t>Laudo contrario al orden </a:t>
            </a:r>
            <a:r>
              <a:rPr lang="es-MX" sz="1100" dirty="0">
                <a:solidFill>
                  <a:schemeClr val="tx1"/>
                </a:solidFill>
                <a:latin typeface="Arial" panose="020B0604020202020204" pitchFamily="34" charset="0"/>
                <a:cs typeface="Arial" panose="020B0604020202020204" pitchFamily="34" charset="0"/>
              </a:rPr>
              <a:t>p</a:t>
            </a:r>
            <a:r>
              <a:rPr lang="es-MX" sz="1100" kern="1200" dirty="0">
                <a:solidFill>
                  <a:schemeClr val="tx1"/>
                </a:solidFill>
                <a:latin typeface="Arial" panose="020B0604020202020204" pitchFamily="34" charset="0"/>
                <a:cs typeface="Arial" panose="020B0604020202020204" pitchFamily="34" charset="0"/>
              </a:rPr>
              <a:t>úblico internacional </a:t>
            </a:r>
            <a:endParaRPr lang="es-PE" sz="1100" kern="1200" dirty="0">
              <a:solidFill>
                <a:schemeClr val="tx1"/>
              </a:solidFill>
              <a:latin typeface="Arial" panose="020B0604020202020204" pitchFamily="34" charset="0"/>
              <a:cs typeface="Arial" panose="020B0604020202020204" pitchFamily="34" charset="0"/>
            </a:endParaRPr>
          </a:p>
        </p:txBody>
      </p:sp>
      <p:sp>
        <p:nvSpPr>
          <p:cNvPr id="18" name="Rectángulo: esquinas redondeadas 26">
            <a:extLst>
              <a:ext uri="{FF2B5EF4-FFF2-40B4-BE49-F238E27FC236}">
                <a16:creationId xmlns:a16="http://schemas.microsoft.com/office/drawing/2014/main" id="{78B2F2D9-8E98-4D98-8C4C-0343F6E0E42B}"/>
              </a:ext>
            </a:extLst>
          </p:cNvPr>
          <p:cNvSpPr txBox="1"/>
          <p:nvPr/>
        </p:nvSpPr>
        <p:spPr>
          <a:xfrm>
            <a:off x="4111809" y="5667293"/>
            <a:ext cx="3178641" cy="225043"/>
          </a:xfrm>
          <a:prstGeom prst="rect">
            <a:avLst/>
          </a:prstGeom>
          <a:noFill/>
          <a:ln>
            <a:solidFill>
              <a:schemeClr val="bg2">
                <a:lumMod val="9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100" kern="1200" dirty="0">
                <a:solidFill>
                  <a:schemeClr val="tx1"/>
                </a:solidFill>
                <a:latin typeface="Arial" panose="020B0604020202020204" pitchFamily="34" charset="0"/>
                <a:cs typeface="Arial" panose="020B0604020202020204" pitchFamily="34" charset="0"/>
              </a:rPr>
              <a:t>Controversia decidida fuera del plazo </a:t>
            </a:r>
            <a:endParaRPr lang="es-PE" sz="1100" kern="1200" dirty="0">
              <a:solidFill>
                <a:schemeClr val="tx1"/>
              </a:solidFill>
              <a:latin typeface="Arial" panose="020B0604020202020204" pitchFamily="34" charset="0"/>
              <a:cs typeface="Arial" panose="020B0604020202020204" pitchFamily="34" charset="0"/>
            </a:endParaRPr>
          </a:p>
        </p:txBody>
      </p:sp>
      <p:sp>
        <p:nvSpPr>
          <p:cNvPr id="41" name="Rectángulo: esquinas redondeadas 40">
            <a:extLst>
              <a:ext uri="{FF2B5EF4-FFF2-40B4-BE49-F238E27FC236}">
                <a16:creationId xmlns:a16="http://schemas.microsoft.com/office/drawing/2014/main" id="{35EAC8AA-2390-4F54-990F-5AB91DC78A8E}"/>
              </a:ext>
            </a:extLst>
          </p:cNvPr>
          <p:cNvSpPr/>
          <p:nvPr/>
        </p:nvSpPr>
        <p:spPr>
          <a:xfrm>
            <a:off x="539529" y="3290210"/>
            <a:ext cx="2308905" cy="1107276"/>
          </a:xfrm>
          <a:prstGeom prst="round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sz="1600" b="1" dirty="0">
                <a:latin typeface="Arial" panose="020B0604020202020204" pitchFamily="34" charset="0"/>
                <a:cs typeface="Arial" panose="020B0604020202020204" pitchFamily="34" charset="0"/>
              </a:rPr>
              <a:t>Causales</a:t>
            </a:r>
          </a:p>
          <a:p>
            <a:pPr algn="ctr"/>
            <a:r>
              <a:rPr lang="es-PE" sz="1100" b="1" dirty="0">
                <a:solidFill>
                  <a:schemeClr val="tx1">
                    <a:lumMod val="85000"/>
                    <a:lumOff val="15000"/>
                  </a:schemeClr>
                </a:solidFill>
                <a:latin typeface="Arial" panose="020B0604020202020204" pitchFamily="34" charset="0"/>
                <a:cs typeface="Arial" panose="020B0604020202020204" pitchFamily="34" charset="0"/>
              </a:rPr>
              <a:t>Art. 63º - Ley de Arbitraje</a:t>
            </a:r>
          </a:p>
        </p:txBody>
      </p:sp>
      <p:cxnSp>
        <p:nvCxnSpPr>
          <p:cNvPr id="43" name="Conector recto 42">
            <a:extLst>
              <a:ext uri="{FF2B5EF4-FFF2-40B4-BE49-F238E27FC236}">
                <a16:creationId xmlns:a16="http://schemas.microsoft.com/office/drawing/2014/main" id="{B13B4E05-49CC-44C6-B7DF-5848EC1379F1}"/>
              </a:ext>
            </a:extLst>
          </p:cNvPr>
          <p:cNvCxnSpPr>
            <a:cxnSpLocks/>
            <a:stCxn id="41" idx="3"/>
            <a:endCxn id="38" idx="1"/>
          </p:cNvCxnSpPr>
          <p:nvPr/>
        </p:nvCxnSpPr>
        <p:spPr>
          <a:xfrm flipV="1">
            <a:off x="2848434" y="2147763"/>
            <a:ext cx="1267458" cy="1696085"/>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45" name="Conector recto 44">
            <a:extLst>
              <a:ext uri="{FF2B5EF4-FFF2-40B4-BE49-F238E27FC236}">
                <a16:creationId xmlns:a16="http://schemas.microsoft.com/office/drawing/2014/main" id="{92BE359F-45BF-4856-9024-C0C19894DDDF}"/>
              </a:ext>
            </a:extLst>
          </p:cNvPr>
          <p:cNvCxnSpPr>
            <a:cxnSpLocks/>
            <a:stCxn id="41" idx="3"/>
            <a:endCxn id="34" idx="1"/>
          </p:cNvCxnSpPr>
          <p:nvPr/>
        </p:nvCxnSpPr>
        <p:spPr>
          <a:xfrm flipV="1">
            <a:off x="2848434" y="2824688"/>
            <a:ext cx="1262148" cy="10191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B7843D6E-1D59-4F21-85DB-D87A61E7FFD7}"/>
              </a:ext>
            </a:extLst>
          </p:cNvPr>
          <p:cNvCxnSpPr>
            <a:cxnSpLocks/>
            <a:stCxn id="41" idx="3"/>
            <a:endCxn id="26" idx="1"/>
          </p:cNvCxnSpPr>
          <p:nvPr/>
        </p:nvCxnSpPr>
        <p:spPr>
          <a:xfrm flipV="1">
            <a:off x="2848434" y="3436472"/>
            <a:ext cx="1254135" cy="4073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6AE9E78A-96F0-4340-AD90-D5C49073DB61}"/>
              </a:ext>
            </a:extLst>
          </p:cNvPr>
          <p:cNvCxnSpPr>
            <a:cxnSpLocks/>
            <a:stCxn id="41" idx="3"/>
            <a:endCxn id="24" idx="1"/>
          </p:cNvCxnSpPr>
          <p:nvPr/>
        </p:nvCxnSpPr>
        <p:spPr>
          <a:xfrm>
            <a:off x="2848434" y="3843848"/>
            <a:ext cx="1262035" cy="2241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CF0427B2-7393-4ACD-ABA6-FF48717864F6}"/>
              </a:ext>
            </a:extLst>
          </p:cNvPr>
          <p:cNvCxnSpPr>
            <a:cxnSpLocks/>
            <a:stCxn id="41" idx="3"/>
            <a:endCxn id="22" idx="1"/>
          </p:cNvCxnSpPr>
          <p:nvPr/>
        </p:nvCxnSpPr>
        <p:spPr>
          <a:xfrm>
            <a:off x="2848434" y="3843848"/>
            <a:ext cx="1259784" cy="8613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41162EF6-88F3-487F-9402-EF7D9C4C9553}"/>
              </a:ext>
            </a:extLst>
          </p:cNvPr>
          <p:cNvCxnSpPr>
            <a:cxnSpLocks/>
            <a:stCxn id="41" idx="3"/>
            <a:endCxn id="20" idx="1"/>
          </p:cNvCxnSpPr>
          <p:nvPr/>
        </p:nvCxnSpPr>
        <p:spPr>
          <a:xfrm>
            <a:off x="2848434" y="3843848"/>
            <a:ext cx="1266063" cy="141606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id="{9ACC5FEA-5152-4484-BC92-65C3C95DEA45}"/>
              </a:ext>
            </a:extLst>
          </p:cNvPr>
          <p:cNvCxnSpPr>
            <a:cxnSpLocks/>
            <a:stCxn id="41" idx="3"/>
            <a:endCxn id="18" idx="1"/>
          </p:cNvCxnSpPr>
          <p:nvPr/>
        </p:nvCxnSpPr>
        <p:spPr>
          <a:xfrm>
            <a:off x="2848434" y="3843848"/>
            <a:ext cx="1263375" cy="193596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id="{0288EA37-BC3C-43FE-A4B2-1A402DEDB51A}"/>
              </a:ext>
            </a:extLst>
          </p:cNvPr>
          <p:cNvCxnSpPr>
            <a:cxnSpLocks/>
            <a:stCxn id="34" idx="3"/>
            <a:endCxn id="32" idx="1"/>
          </p:cNvCxnSpPr>
          <p:nvPr/>
        </p:nvCxnSpPr>
        <p:spPr>
          <a:xfrm flipV="1">
            <a:off x="7282161" y="2350752"/>
            <a:ext cx="1048110" cy="47393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a:extLst>
              <a:ext uri="{FF2B5EF4-FFF2-40B4-BE49-F238E27FC236}">
                <a16:creationId xmlns:a16="http://schemas.microsoft.com/office/drawing/2014/main" id="{49387F54-EC04-4BE3-A1DD-84B97DBD9622}"/>
              </a:ext>
            </a:extLst>
          </p:cNvPr>
          <p:cNvCxnSpPr>
            <a:cxnSpLocks/>
            <a:stCxn id="34" idx="3"/>
            <a:endCxn id="30" idx="1"/>
          </p:cNvCxnSpPr>
          <p:nvPr/>
        </p:nvCxnSpPr>
        <p:spPr>
          <a:xfrm flipV="1">
            <a:off x="7282161" y="2804288"/>
            <a:ext cx="1048110" cy="20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a:extLst>
              <a:ext uri="{FF2B5EF4-FFF2-40B4-BE49-F238E27FC236}">
                <a16:creationId xmlns:a16="http://schemas.microsoft.com/office/drawing/2014/main" id="{85AE3B39-1FE0-4543-877F-29BB1081C150}"/>
              </a:ext>
            </a:extLst>
          </p:cNvPr>
          <p:cNvCxnSpPr>
            <a:cxnSpLocks/>
            <a:stCxn id="34" idx="3"/>
            <a:endCxn id="28" idx="1"/>
          </p:cNvCxnSpPr>
          <p:nvPr/>
        </p:nvCxnSpPr>
        <p:spPr>
          <a:xfrm>
            <a:off x="7282161" y="2824688"/>
            <a:ext cx="1048111" cy="4447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0" name="Rectángulo 49">
            <a:extLst>
              <a:ext uri="{FF2B5EF4-FFF2-40B4-BE49-F238E27FC236}">
                <a16:creationId xmlns:a16="http://schemas.microsoft.com/office/drawing/2014/main" id="{781AA634-6E57-3F4E-8DA2-9D7B4B182615}"/>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9" name="CuadroTexto 88">
            <a:extLst>
              <a:ext uri="{FF2B5EF4-FFF2-40B4-BE49-F238E27FC236}">
                <a16:creationId xmlns:a16="http://schemas.microsoft.com/office/drawing/2014/main" id="{450C21D8-08AF-C542-A894-8F8D1DE8B0D4}"/>
              </a:ext>
            </a:extLst>
          </p:cNvPr>
          <p:cNvSpPr txBox="1"/>
          <p:nvPr/>
        </p:nvSpPr>
        <p:spPr>
          <a:xfrm>
            <a:off x="1874675" y="1257389"/>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Anulación de Laudo</a:t>
            </a:r>
          </a:p>
        </p:txBody>
      </p:sp>
      <p:pic>
        <p:nvPicPr>
          <p:cNvPr id="157" name="image1.png">
            <a:extLst>
              <a:ext uri="{FF2B5EF4-FFF2-40B4-BE49-F238E27FC236}">
                <a16:creationId xmlns:a16="http://schemas.microsoft.com/office/drawing/2014/main" id="{A0E7B696-A7A2-BB47-9AAF-7C72D535AC20}"/>
              </a:ext>
            </a:extLst>
          </p:cNvPr>
          <p:cNvPicPr/>
          <p:nvPr/>
        </p:nvPicPr>
        <p:blipFill>
          <a:blip r:embed="rId2"/>
          <a:srcRect l="18323" t="22139" r="55822" b="59715"/>
          <a:stretch>
            <a:fillRect/>
          </a:stretch>
        </p:blipFill>
        <p:spPr>
          <a:xfrm>
            <a:off x="78414" y="97862"/>
            <a:ext cx="1542040" cy="597739"/>
          </a:xfrm>
          <a:prstGeom prst="rect">
            <a:avLst/>
          </a:prstGeom>
          <a:ln/>
        </p:spPr>
      </p:pic>
    </p:spTree>
    <p:extLst>
      <p:ext uri="{BB962C8B-B14F-4D97-AF65-F5344CB8AC3E}">
        <p14:creationId xmlns:p14="http://schemas.microsoft.com/office/powerpoint/2010/main" val="1312191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6FEE8C1-DC84-1641-B031-FA9B59A0A624}"/>
              </a:ext>
            </a:extLst>
          </p:cNvPr>
          <p:cNvSpPr/>
          <p:nvPr/>
        </p:nvSpPr>
        <p:spPr>
          <a:xfrm>
            <a:off x="3677049" y="2838960"/>
            <a:ext cx="4930500" cy="127267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5">
            <a:extLst>
              <a:ext uri="{FF2B5EF4-FFF2-40B4-BE49-F238E27FC236}">
                <a16:creationId xmlns:a16="http://schemas.microsoft.com/office/drawing/2014/main" id="{C461DA69-A39E-C44C-BCFE-2BC3503D93D0}"/>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1.png">
            <a:extLst>
              <a:ext uri="{FF2B5EF4-FFF2-40B4-BE49-F238E27FC236}">
                <a16:creationId xmlns:a16="http://schemas.microsoft.com/office/drawing/2014/main" id="{22D2743F-1403-1846-BC4C-40CE310800A8}"/>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9" name="Google Shape;101;p19">
            <a:extLst>
              <a:ext uri="{FF2B5EF4-FFF2-40B4-BE49-F238E27FC236}">
                <a16:creationId xmlns:a16="http://schemas.microsoft.com/office/drawing/2014/main" id="{8B67DA16-97D6-2848-BABC-68182CA507A9}"/>
              </a:ext>
            </a:extLst>
          </p:cNvPr>
          <p:cNvSpPr txBox="1"/>
          <p:nvPr/>
        </p:nvSpPr>
        <p:spPr>
          <a:xfrm>
            <a:off x="3630750" y="2792663"/>
            <a:ext cx="4930500" cy="1272674"/>
          </a:xfrm>
          <a:prstGeom prst="rect">
            <a:avLst/>
          </a:prstGeom>
          <a:solidFill>
            <a:schemeClr val="bg1"/>
          </a:solidFill>
          <a:ln w="19050">
            <a:solidFill>
              <a:schemeClr val="bg2">
                <a:lumMod val="90000"/>
              </a:schemeClr>
            </a:solidFill>
          </a:ln>
        </p:spPr>
        <p:txBody>
          <a:bodyPr spcFirstLastPara="1" wrap="square" lIns="91425" tIns="91425" rIns="91425" bIns="91425" anchor="t" anchorCtr="0">
            <a:noAutofit/>
          </a:bodyPr>
          <a:lstStyle/>
          <a:p>
            <a:pPr marL="0" lvl="0" indent="0" algn="ctr" rtl="0">
              <a:spcBef>
                <a:spcPts val="0"/>
              </a:spcBef>
              <a:spcAft>
                <a:spcPts val="0"/>
              </a:spcAft>
              <a:buNone/>
            </a:pPr>
            <a:endParaRPr lang="es-PE" sz="700" b="1" dirty="0">
              <a:solidFill>
                <a:srgbClr val="7F7F7F"/>
              </a:solidFill>
            </a:endParaRPr>
          </a:p>
          <a:p>
            <a:pPr marL="0" lvl="0" indent="0" algn="ctr" rtl="0">
              <a:spcBef>
                <a:spcPts val="0"/>
              </a:spcBef>
              <a:spcAft>
                <a:spcPts val="0"/>
              </a:spcAft>
              <a:buNone/>
            </a:pPr>
            <a:r>
              <a:rPr lang="es-PE" sz="2400" b="1" dirty="0">
                <a:solidFill>
                  <a:schemeClr val="accent3">
                    <a:lumMod val="75000"/>
                  </a:schemeClr>
                </a:solidFill>
              </a:rPr>
              <a:t>Tema 3</a:t>
            </a:r>
            <a:endParaRPr sz="2400" b="1" dirty="0">
              <a:solidFill>
                <a:schemeClr val="accent3">
                  <a:lumMod val="75000"/>
                </a:schemeClr>
              </a:solidFill>
            </a:endParaRPr>
          </a:p>
          <a:p>
            <a:pPr marL="0" lvl="0" indent="0" algn="ctr" rtl="0">
              <a:spcBef>
                <a:spcPts val="0"/>
              </a:spcBef>
              <a:spcAft>
                <a:spcPts val="0"/>
              </a:spcAft>
              <a:buNone/>
            </a:pPr>
            <a:r>
              <a:rPr lang="es-ES" sz="2800" b="1" dirty="0"/>
              <a:t>Junta de resolución de disputas </a:t>
            </a:r>
            <a:endParaRPr sz="2800" b="1" dirty="0"/>
          </a:p>
          <a:p>
            <a:pPr marL="0" lvl="0" indent="0" algn="ctr" rtl="0">
              <a:spcBef>
                <a:spcPts val="0"/>
              </a:spcBef>
              <a:spcAft>
                <a:spcPts val="0"/>
              </a:spcAft>
              <a:buNone/>
            </a:pPr>
            <a:endParaRPr sz="2800" b="1" dirty="0"/>
          </a:p>
        </p:txBody>
      </p:sp>
    </p:spTree>
    <p:extLst>
      <p:ext uri="{BB962C8B-B14F-4D97-AF65-F5344CB8AC3E}">
        <p14:creationId xmlns:p14="http://schemas.microsoft.com/office/powerpoint/2010/main" val="1411258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49D26F9A-6CFF-4C45-B189-9FF2EF1A1232}"/>
              </a:ext>
            </a:extLst>
          </p:cNvPr>
          <p:cNvGrpSpPr/>
          <p:nvPr/>
        </p:nvGrpSpPr>
        <p:grpSpPr>
          <a:xfrm>
            <a:off x="1959829" y="2595235"/>
            <a:ext cx="8357495" cy="718466"/>
            <a:chOff x="1959829" y="2451348"/>
            <a:chExt cx="8357495" cy="718466"/>
          </a:xfrm>
        </p:grpSpPr>
        <p:sp>
          <p:nvSpPr>
            <p:cNvPr id="9" name="CuadroTexto 8">
              <a:extLst>
                <a:ext uri="{FF2B5EF4-FFF2-40B4-BE49-F238E27FC236}">
                  <a16:creationId xmlns:a16="http://schemas.microsoft.com/office/drawing/2014/main" id="{B3F479ED-53CF-46D0-9E23-6F3F4C12A1AA}"/>
                </a:ext>
              </a:extLst>
            </p:cNvPr>
            <p:cNvSpPr txBox="1"/>
            <p:nvPr/>
          </p:nvSpPr>
          <p:spPr>
            <a:xfrm>
              <a:off x="5587441" y="2451348"/>
              <a:ext cx="4729883" cy="7184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spAutoFit/>
            </a:bodyPr>
            <a:lstStyle/>
            <a:p>
              <a:pPr algn="just" defTabSz="410751" hangingPunct="0">
                <a:buClr>
                  <a:schemeClr val="accent4">
                    <a:lumMod val="75000"/>
                  </a:schemeClr>
                </a:buClr>
              </a:pPr>
              <a:r>
                <a:rPr lang="es-MX" sz="1400" dirty="0">
                  <a:latin typeface="Arial" panose="020B0604020202020204" pitchFamily="34" charset="0"/>
                  <a:cs typeface="Arial" panose="020B0604020202020204" pitchFamily="34" charset="0"/>
                </a:rPr>
                <a:t>Ingeniero o Arquitecto con conocimiento de la normativa nacional 	aplicable al contrato, así como contrataciones con el Estado.</a:t>
              </a:r>
            </a:p>
          </p:txBody>
        </p:sp>
        <p:sp>
          <p:nvSpPr>
            <p:cNvPr id="13" name="CuadroTexto 12">
              <a:extLst>
                <a:ext uri="{FF2B5EF4-FFF2-40B4-BE49-F238E27FC236}">
                  <a16:creationId xmlns:a16="http://schemas.microsoft.com/office/drawing/2014/main" id="{9AD954C8-431B-43EB-B4CB-3C166132A899}"/>
                </a:ext>
              </a:extLst>
            </p:cNvPr>
            <p:cNvSpPr txBox="1"/>
            <p:nvPr/>
          </p:nvSpPr>
          <p:spPr>
            <a:xfrm>
              <a:off x="1959829" y="2619583"/>
              <a:ext cx="2392218" cy="338554"/>
            </a:xfrm>
            <a:prstGeom prst="rect">
              <a:avLst/>
            </a:prstGeom>
            <a:noFill/>
          </p:spPr>
          <p:txBody>
            <a:bodyPr wrap="square" rtlCol="0">
              <a:spAutoFit/>
            </a:bodyPr>
            <a:lstStyle/>
            <a:p>
              <a:r>
                <a:rPr lang="es-MX" sz="1600" b="1" dirty="0">
                  <a:latin typeface="Arial" panose="020B0604020202020204" pitchFamily="34" charset="0"/>
                  <a:cs typeface="Arial" panose="020B0604020202020204" pitchFamily="34" charset="0"/>
                </a:rPr>
                <a:t>Un miembro</a:t>
              </a:r>
              <a:endParaRPr lang="es-PE" sz="1600" b="1" dirty="0">
                <a:latin typeface="Arial" panose="020B0604020202020204" pitchFamily="34" charset="0"/>
                <a:cs typeface="Arial" panose="020B0604020202020204" pitchFamily="34" charset="0"/>
              </a:endParaRPr>
            </a:p>
          </p:txBody>
        </p:sp>
        <p:sp>
          <p:nvSpPr>
            <p:cNvPr id="17" name="Flecha: a la derecha 16">
              <a:extLst>
                <a:ext uri="{FF2B5EF4-FFF2-40B4-BE49-F238E27FC236}">
                  <a16:creationId xmlns:a16="http://schemas.microsoft.com/office/drawing/2014/main" id="{98B4D568-FA65-4B6E-BA70-FF29A25DEFAB}"/>
                </a:ext>
              </a:extLst>
            </p:cNvPr>
            <p:cNvSpPr/>
            <p:nvPr/>
          </p:nvSpPr>
          <p:spPr>
            <a:xfrm>
              <a:off x="4673266" y="2619583"/>
              <a:ext cx="276286" cy="235751"/>
            </a:xfrm>
            <a:prstGeom prst="rightArrow">
              <a:avLst>
                <a:gd name="adj1" fmla="val 50000"/>
                <a:gd name="adj2" fmla="val 78756"/>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pSp>
        <p:nvGrpSpPr>
          <p:cNvPr id="21" name="Grupo 20">
            <a:extLst>
              <a:ext uri="{FF2B5EF4-FFF2-40B4-BE49-F238E27FC236}">
                <a16:creationId xmlns:a16="http://schemas.microsoft.com/office/drawing/2014/main" id="{7B9AC8F1-6AE3-4842-AB09-A2029BADFD55}"/>
              </a:ext>
            </a:extLst>
          </p:cNvPr>
          <p:cNvGrpSpPr/>
          <p:nvPr/>
        </p:nvGrpSpPr>
        <p:grpSpPr>
          <a:xfrm>
            <a:off x="1965024" y="4384399"/>
            <a:ext cx="8352302" cy="1169551"/>
            <a:chOff x="1965023" y="3831482"/>
            <a:chExt cx="8352302" cy="1169551"/>
          </a:xfrm>
        </p:grpSpPr>
        <p:sp>
          <p:nvSpPr>
            <p:cNvPr id="11" name="CuadroTexto 10">
              <a:extLst>
                <a:ext uri="{FF2B5EF4-FFF2-40B4-BE49-F238E27FC236}">
                  <a16:creationId xmlns:a16="http://schemas.microsoft.com/office/drawing/2014/main" id="{10082F65-7D52-45C4-9128-B18FF107BCC2}"/>
                </a:ext>
              </a:extLst>
            </p:cNvPr>
            <p:cNvSpPr txBox="1"/>
            <p:nvPr/>
          </p:nvSpPr>
          <p:spPr>
            <a:xfrm>
              <a:off x="5405377" y="3831482"/>
              <a:ext cx="4911948" cy="1169551"/>
            </a:xfrm>
            <a:prstGeom prst="rect">
              <a:avLst/>
            </a:prstGeom>
            <a:noFill/>
          </p:spPr>
          <p:txBody>
            <a:bodyPr wrap="square" rtlCol="0">
              <a:spAutoFit/>
            </a:bodyPr>
            <a:lstStyle/>
            <a:p>
              <a:pPr marL="239713" indent="-155575" algn="just" defTabSz="410751" hangingPunct="0">
                <a:buFont typeface="Wingdings" panose="05000000000000000000" pitchFamily="2" charset="2"/>
                <a:buChar char="§"/>
              </a:pPr>
              <a:r>
                <a:rPr lang="es-MX" sz="1400" dirty="0">
                  <a:latin typeface="Arial" panose="020B0604020202020204" pitchFamily="34" charset="0"/>
                  <a:cs typeface="Arial" panose="020B0604020202020204" pitchFamily="34" charset="0"/>
                </a:rPr>
                <a:t>El presidente cumple con los requisitos del miembro único</a:t>
              </a:r>
            </a:p>
            <a:p>
              <a:pPr marL="84138" algn="just" defTabSz="410751" hangingPunct="0"/>
              <a:endParaRPr lang="es-MX" sz="1400" dirty="0">
                <a:latin typeface="Arial" panose="020B0604020202020204" pitchFamily="34" charset="0"/>
                <a:cs typeface="Arial" panose="020B0604020202020204" pitchFamily="34" charset="0"/>
              </a:endParaRPr>
            </a:p>
            <a:p>
              <a:pPr marL="239713" indent="-155575" algn="just" defTabSz="410751" hangingPunct="0">
                <a:buFont typeface="Wingdings" panose="05000000000000000000" pitchFamily="2" charset="2"/>
                <a:buChar char="§"/>
              </a:pPr>
              <a:r>
                <a:rPr lang="es-MX" sz="1400" dirty="0">
                  <a:latin typeface="Arial" panose="020B0604020202020204" pitchFamily="34" charset="0"/>
                  <a:cs typeface="Arial" panose="020B0604020202020204" pitchFamily="34" charset="0"/>
                </a:rPr>
                <a:t>Demás miembros son expertos en la ejecución de obras*</a:t>
              </a:r>
              <a:endParaRPr lang="es-PE" sz="1000" b="1"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CF385E5C-3C40-410B-B258-EE3F3565CF0D}"/>
                </a:ext>
              </a:extLst>
            </p:cNvPr>
            <p:cNvSpPr txBox="1"/>
            <p:nvPr/>
          </p:nvSpPr>
          <p:spPr>
            <a:xfrm>
              <a:off x="1965023" y="4011564"/>
              <a:ext cx="2028356" cy="338554"/>
            </a:xfrm>
            <a:prstGeom prst="rect">
              <a:avLst/>
            </a:prstGeom>
            <a:noFill/>
          </p:spPr>
          <p:txBody>
            <a:bodyPr wrap="square" rtlCol="0">
              <a:spAutoFit/>
            </a:bodyPr>
            <a:lstStyle/>
            <a:p>
              <a:r>
                <a:rPr lang="es-MX" sz="1600" b="1" dirty="0">
                  <a:latin typeface="Arial" panose="020B0604020202020204" pitchFamily="34" charset="0"/>
                  <a:cs typeface="Arial" panose="020B0604020202020204" pitchFamily="34" charset="0"/>
                </a:rPr>
                <a:t>Tres miembros</a:t>
              </a:r>
              <a:endParaRPr lang="es-PE" sz="1600" b="1" dirty="0">
                <a:latin typeface="Arial" panose="020B0604020202020204" pitchFamily="34" charset="0"/>
                <a:cs typeface="Arial" panose="020B0604020202020204" pitchFamily="34" charset="0"/>
              </a:endParaRPr>
            </a:p>
          </p:txBody>
        </p:sp>
      </p:grpSp>
      <p:sp>
        <p:nvSpPr>
          <p:cNvPr id="15" name="Rectángulo 14">
            <a:extLst>
              <a:ext uri="{FF2B5EF4-FFF2-40B4-BE49-F238E27FC236}">
                <a16:creationId xmlns:a16="http://schemas.microsoft.com/office/drawing/2014/main" id="{1EACB84B-4F4B-A749-905C-7833883AFD2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CuadroTexto 19">
            <a:extLst>
              <a:ext uri="{FF2B5EF4-FFF2-40B4-BE49-F238E27FC236}">
                <a16:creationId xmlns:a16="http://schemas.microsoft.com/office/drawing/2014/main" id="{87AED9F5-F178-4672-81D0-6C6E6FC97E3E}"/>
              </a:ext>
            </a:extLst>
          </p:cNvPr>
          <p:cNvSpPr txBox="1"/>
          <p:nvPr/>
        </p:nvSpPr>
        <p:spPr>
          <a:xfrm>
            <a:off x="1874675" y="1257389"/>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Conformación</a:t>
            </a:r>
          </a:p>
        </p:txBody>
      </p:sp>
      <p:sp>
        <p:nvSpPr>
          <p:cNvPr id="16" name="CuadroTexto 15">
            <a:extLst>
              <a:ext uri="{FF2B5EF4-FFF2-40B4-BE49-F238E27FC236}">
                <a16:creationId xmlns:a16="http://schemas.microsoft.com/office/drawing/2014/main" id="{B6DA43BD-5FB3-0046-BC2C-870733AB3C87}"/>
              </a:ext>
            </a:extLst>
          </p:cNvPr>
          <p:cNvSpPr txBox="1"/>
          <p:nvPr/>
        </p:nvSpPr>
        <p:spPr>
          <a:xfrm>
            <a:off x="1720020" y="6440653"/>
            <a:ext cx="8108354" cy="400110"/>
          </a:xfrm>
          <a:prstGeom prst="rect">
            <a:avLst/>
          </a:prstGeom>
          <a:noFill/>
        </p:spPr>
        <p:txBody>
          <a:bodyPr wrap="square" rtlCol="0">
            <a:spAutoFit/>
          </a:bodyPr>
          <a:lstStyle/>
          <a:p>
            <a:pPr algn="ctr"/>
            <a:r>
              <a:rPr lang="en-GB" sz="1000" dirty="0" err="1"/>
              <a:t>Artículo</a:t>
            </a:r>
            <a:r>
              <a:rPr lang="en-GB" sz="1000" dirty="0"/>
              <a:t> 245.1 RLCE Art. 245</a:t>
            </a:r>
          </a:p>
          <a:p>
            <a:pPr algn="ctr"/>
            <a:r>
              <a:rPr lang="en-GB" sz="1000" dirty="0" err="1"/>
              <a:t>Disposición</a:t>
            </a:r>
            <a:r>
              <a:rPr lang="en-GB" sz="1000" dirty="0"/>
              <a:t> 7.3 de la </a:t>
            </a:r>
            <a:r>
              <a:rPr lang="es-ES_tradnl" sz="1000" dirty="0"/>
              <a:t>Directiva</a:t>
            </a:r>
            <a:r>
              <a:rPr lang="en-GB" sz="1000" dirty="0"/>
              <a:t> N° 12-2019-OSCE/CD</a:t>
            </a:r>
            <a:endParaRPr lang="es-PE" sz="1000" dirty="0"/>
          </a:p>
        </p:txBody>
      </p:sp>
      <p:sp>
        <p:nvSpPr>
          <p:cNvPr id="22" name="Flecha: a la derecha 16">
            <a:extLst>
              <a:ext uri="{FF2B5EF4-FFF2-40B4-BE49-F238E27FC236}">
                <a16:creationId xmlns:a16="http://schemas.microsoft.com/office/drawing/2014/main" id="{21C146BC-AAAF-E442-B225-32A9ADFCCEE7}"/>
              </a:ext>
            </a:extLst>
          </p:cNvPr>
          <p:cNvSpPr/>
          <p:nvPr/>
        </p:nvSpPr>
        <p:spPr>
          <a:xfrm>
            <a:off x="4673266" y="4602061"/>
            <a:ext cx="276286" cy="235751"/>
          </a:xfrm>
          <a:prstGeom prst="rightArrow">
            <a:avLst>
              <a:gd name="adj1" fmla="val 50000"/>
              <a:gd name="adj2" fmla="val 78756"/>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3" name="image1.png">
            <a:extLst>
              <a:ext uri="{FF2B5EF4-FFF2-40B4-BE49-F238E27FC236}">
                <a16:creationId xmlns:a16="http://schemas.microsoft.com/office/drawing/2014/main" id="{39811513-5977-D943-8316-F496D9D333CB}"/>
              </a:ext>
            </a:extLst>
          </p:cNvPr>
          <p:cNvPicPr/>
          <p:nvPr/>
        </p:nvPicPr>
        <p:blipFill>
          <a:blip r:embed="rId2"/>
          <a:srcRect l="18323" t="22139" r="55822" b="59715"/>
          <a:stretch>
            <a:fillRect/>
          </a:stretch>
        </p:blipFill>
        <p:spPr>
          <a:xfrm>
            <a:off x="78414" y="97862"/>
            <a:ext cx="1542040" cy="597739"/>
          </a:xfrm>
          <a:prstGeom prst="rect">
            <a:avLst/>
          </a:prstGeom>
          <a:ln/>
        </p:spPr>
      </p:pic>
    </p:spTree>
    <p:extLst>
      <p:ext uri="{BB962C8B-B14F-4D97-AF65-F5344CB8AC3E}">
        <p14:creationId xmlns:p14="http://schemas.microsoft.com/office/powerpoint/2010/main" val="3000476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5F391CAB-CD53-4015-B6FB-B346A1A44969}"/>
              </a:ext>
            </a:extLst>
          </p:cNvPr>
          <p:cNvSpPr txBox="1"/>
          <p:nvPr/>
        </p:nvSpPr>
        <p:spPr>
          <a:xfrm>
            <a:off x="1531741" y="1928046"/>
            <a:ext cx="3966098" cy="5047536"/>
          </a:xfrm>
          <a:prstGeom prst="rect">
            <a:avLst/>
          </a:prstGeom>
          <a:noFill/>
        </p:spPr>
        <p:txBody>
          <a:bodyPr wrap="square">
            <a:spAutoFit/>
          </a:bodyPr>
          <a:lstStyle/>
          <a:p>
            <a:pPr algn="just">
              <a:buClr>
                <a:srgbClr val="0D67AC"/>
              </a:buClr>
            </a:pPr>
            <a:endParaRPr lang="en-US" sz="1600" dirty="0">
              <a:latin typeface="Arial" panose="020B0604020202020204" pitchFamily="34" charset="0"/>
              <a:cs typeface="Arial" panose="020B0604020202020204" pitchFamily="34" charset="0"/>
            </a:endParaRPr>
          </a:p>
          <a:p>
            <a:pPr algn="just">
              <a:buClr>
                <a:srgbClr val="0D67AC"/>
              </a:buClr>
            </a:pPr>
            <a:endParaRPr lang="es-ES_tradnl" sz="1600" dirty="0">
              <a:latin typeface="Arial" panose="020B0604020202020204" pitchFamily="34" charset="0"/>
              <a:cs typeface="Arial" panose="020B0604020202020204" pitchFamily="34" charset="0"/>
            </a:endParaRPr>
          </a:p>
          <a:p>
            <a:pPr algn="just">
              <a:buClr>
                <a:srgbClr val="0D67AC"/>
              </a:buClr>
            </a:pPr>
            <a:r>
              <a:rPr lang="es-ES_tradnl" sz="1600" b="1" dirty="0">
                <a:latin typeface="Arial" panose="020B0604020202020204" pitchFamily="34" charset="0"/>
                <a:cs typeface="Arial" panose="020B0604020202020204" pitchFamily="34" charset="0"/>
              </a:rPr>
              <a:t>T</a:t>
            </a:r>
            <a:r>
              <a:rPr lang="es-PE" sz="1600" b="1" dirty="0">
                <a:latin typeface="Arial" panose="020B0604020202020204" pitchFamily="34" charset="0"/>
                <a:cs typeface="Arial" panose="020B0604020202020204" pitchFamily="34" charset="0"/>
              </a:rPr>
              <a:t>ercero resuelve y previene la disputa</a:t>
            </a:r>
          </a:p>
          <a:p>
            <a:pPr algn="just">
              <a:buClr>
                <a:srgbClr val="0D67AC"/>
              </a:buClr>
            </a:pPr>
            <a:endParaRPr lang="es-ES_tradnl" sz="1600" b="1" dirty="0">
              <a:latin typeface="Arial" panose="020B0604020202020204" pitchFamily="34" charset="0"/>
              <a:cs typeface="Arial" panose="020B0604020202020204" pitchFamily="34" charset="0"/>
            </a:endParaRPr>
          </a:p>
          <a:p>
            <a:pPr marL="266700" indent="-531813" algn="just">
              <a:spcAft>
                <a:spcPts val="600"/>
              </a:spcAft>
              <a:buClr>
                <a:srgbClr val="0D67AC"/>
              </a:buClr>
            </a:pPr>
            <a:r>
              <a:rPr lang="es-MX" sz="1400" b="1" dirty="0">
                <a:solidFill>
                  <a:schemeClr val="tx1">
                    <a:lumMod val="50000"/>
                    <a:lumOff val="50000"/>
                  </a:schemeClr>
                </a:solidFill>
                <a:latin typeface="Arial" panose="020B0604020202020204" pitchFamily="34" charset="0"/>
                <a:cs typeface="Arial" panose="020B0604020202020204" pitchFamily="34" charset="0"/>
                <a:sym typeface="Wingdings" pitchFamily="2" charset="2"/>
              </a:rPr>
              <a:t></a:t>
            </a:r>
            <a:r>
              <a:rPr lang="es-MX" sz="1400" b="1" dirty="0">
                <a:solidFill>
                  <a:schemeClr val="bg1">
                    <a:lumMod val="65000"/>
                  </a:schemeClr>
                </a:solidFill>
                <a:latin typeface="Arial" panose="020B0604020202020204" pitchFamily="34" charset="0"/>
                <a:cs typeface="Arial" panose="020B0604020202020204" pitchFamily="34" charset="0"/>
                <a:sym typeface="Wingdings" pitchFamily="2" charset="2"/>
              </a:rPr>
              <a:t> </a:t>
            </a:r>
            <a:r>
              <a:rPr lang="es-PE" sz="1400" dirty="0">
                <a:solidFill>
                  <a:schemeClr val="tx1">
                    <a:lumMod val="95000"/>
                    <a:lumOff val="5000"/>
                  </a:schemeClr>
                </a:solidFill>
                <a:latin typeface="Arial" panose="020B0604020202020204" pitchFamily="34" charset="0"/>
                <a:cs typeface="Arial" panose="020B0604020202020204" pitchFamily="34" charset="0"/>
              </a:rPr>
              <a:t>Uno o más miembros resuelven y previenen las disputas entre las partes</a:t>
            </a:r>
          </a:p>
          <a:p>
            <a:pPr algn="just">
              <a:buClr>
                <a:srgbClr val="0D67AC"/>
              </a:buClr>
            </a:pPr>
            <a:endParaRPr lang="es-MX" sz="14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MX" sz="14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MX" sz="14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r>
              <a:rPr lang="es-ES" sz="1600" b="1" dirty="0">
                <a:latin typeface="Arial" panose="020B0604020202020204" pitchFamily="34" charset="0"/>
                <a:cs typeface="Arial" panose="020B0604020202020204" pitchFamily="34" charset="0"/>
              </a:rPr>
              <a:t>Conocimiento técnico</a:t>
            </a:r>
            <a:endParaRPr lang="es-PE" sz="1600" b="1" dirty="0">
              <a:latin typeface="Arial" panose="020B0604020202020204" pitchFamily="34" charset="0"/>
              <a:cs typeface="Arial" panose="020B0604020202020204" pitchFamily="34" charset="0"/>
            </a:endParaRPr>
          </a:p>
          <a:p>
            <a:pPr algn="just">
              <a:buClr>
                <a:srgbClr val="0D67AC"/>
              </a:buClr>
            </a:pPr>
            <a:endParaRPr lang="es-ES_tradnl" sz="1600" b="1" dirty="0">
              <a:latin typeface="Arial" panose="020B0604020202020204" pitchFamily="34" charset="0"/>
              <a:cs typeface="Arial" panose="020B0604020202020204" pitchFamily="34" charset="0"/>
            </a:endParaRPr>
          </a:p>
          <a:p>
            <a:pPr marL="266700" indent="-531813" algn="just">
              <a:spcAft>
                <a:spcPts val="600"/>
              </a:spcAft>
              <a:buClr>
                <a:srgbClr val="0D67AC"/>
              </a:buClr>
            </a:pPr>
            <a:r>
              <a:rPr lang="es-MX" sz="1400" b="1" dirty="0">
                <a:solidFill>
                  <a:schemeClr val="tx1">
                    <a:lumMod val="50000"/>
                    <a:lumOff val="50000"/>
                  </a:schemeClr>
                </a:solidFill>
                <a:latin typeface="Arial" panose="020B0604020202020204" pitchFamily="34" charset="0"/>
                <a:cs typeface="Arial" panose="020B0604020202020204" pitchFamily="34" charset="0"/>
                <a:sym typeface="Wingdings" pitchFamily="2" charset="2"/>
              </a:rPr>
              <a:t></a:t>
            </a:r>
            <a:r>
              <a:rPr lang="es-MX" sz="1400" b="1" dirty="0">
                <a:solidFill>
                  <a:schemeClr val="bg1">
                    <a:lumMod val="65000"/>
                  </a:schemeClr>
                </a:solidFill>
                <a:latin typeface="Arial" panose="020B0604020202020204" pitchFamily="34" charset="0"/>
                <a:cs typeface="Arial" panose="020B0604020202020204" pitchFamily="34" charset="0"/>
                <a:sym typeface="Wingdings" pitchFamily="2" charset="2"/>
              </a:rPr>
              <a:t> </a:t>
            </a:r>
            <a:r>
              <a:rPr lang="es-PE" sz="1400" dirty="0">
                <a:solidFill>
                  <a:schemeClr val="tx1">
                    <a:lumMod val="95000"/>
                    <a:lumOff val="5000"/>
                  </a:schemeClr>
                </a:solidFill>
                <a:latin typeface="Arial" panose="020B0604020202020204" pitchFamily="34" charset="0"/>
                <a:cs typeface="Arial" panose="020B0604020202020204" pitchFamily="34" charset="0"/>
              </a:rPr>
              <a:t>Los miembros de la Junta de Resolución de Disputas son designados por tener experiencia y conocimiento de la industria de la construcción</a:t>
            </a:r>
          </a:p>
          <a:p>
            <a:pPr algn="just">
              <a:buClr>
                <a:srgbClr val="0D67AC"/>
              </a:buClr>
            </a:pPr>
            <a:endParaRPr lang="es-MX" sz="14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MX" sz="14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PE" sz="1400"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89647B77-4EB5-4262-A15F-CEF8DB005903}"/>
              </a:ext>
            </a:extLst>
          </p:cNvPr>
          <p:cNvSpPr/>
          <p:nvPr/>
        </p:nvSpPr>
        <p:spPr>
          <a:xfrm rot="5400000">
            <a:off x="1124421" y="2499597"/>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11" name="Rectángulo 10">
            <a:extLst>
              <a:ext uri="{FF2B5EF4-FFF2-40B4-BE49-F238E27FC236}">
                <a16:creationId xmlns:a16="http://schemas.microsoft.com/office/drawing/2014/main" id="{1EEF0B12-BA6D-C144-9581-C2671259FA29}"/>
              </a:ext>
            </a:extLst>
          </p:cNvPr>
          <p:cNvSpPr/>
          <p:nvPr/>
        </p:nvSpPr>
        <p:spPr>
          <a:xfrm rot="5400000">
            <a:off x="6539581" y="4150213"/>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2" name="CuadroTexto 11">
            <a:extLst>
              <a:ext uri="{FF2B5EF4-FFF2-40B4-BE49-F238E27FC236}">
                <a16:creationId xmlns:a16="http://schemas.microsoft.com/office/drawing/2014/main" id="{6F476226-A438-304B-ACC8-C70D0C1B07F8}"/>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Caraterísticas</a:t>
            </a:r>
          </a:p>
        </p:txBody>
      </p:sp>
      <p:sp>
        <p:nvSpPr>
          <p:cNvPr id="18" name="Rectángulo 17">
            <a:extLst>
              <a:ext uri="{FF2B5EF4-FFF2-40B4-BE49-F238E27FC236}">
                <a16:creationId xmlns:a16="http://schemas.microsoft.com/office/drawing/2014/main" id="{34F4648C-3EE9-2145-B2BD-0A746FCAF437}"/>
              </a:ext>
            </a:extLst>
          </p:cNvPr>
          <p:cNvSpPr/>
          <p:nvPr/>
        </p:nvSpPr>
        <p:spPr>
          <a:xfrm rot="5400000">
            <a:off x="1124420" y="4150213"/>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9" name="CuadroTexto 8">
            <a:extLst>
              <a:ext uri="{FF2B5EF4-FFF2-40B4-BE49-F238E27FC236}">
                <a16:creationId xmlns:a16="http://schemas.microsoft.com/office/drawing/2014/main" id="{7C7E37FF-CB34-484C-8A67-6BAC60472530}"/>
              </a:ext>
            </a:extLst>
          </p:cNvPr>
          <p:cNvSpPr txBox="1"/>
          <p:nvPr/>
        </p:nvSpPr>
        <p:spPr>
          <a:xfrm>
            <a:off x="6950770" y="1928046"/>
            <a:ext cx="3966098" cy="4401205"/>
          </a:xfrm>
          <a:prstGeom prst="rect">
            <a:avLst/>
          </a:prstGeom>
          <a:noFill/>
        </p:spPr>
        <p:txBody>
          <a:bodyPr wrap="square">
            <a:spAutoFit/>
          </a:bodyPr>
          <a:lstStyle/>
          <a:p>
            <a:pPr algn="just">
              <a:buClr>
                <a:srgbClr val="0D67AC"/>
              </a:buClr>
            </a:pPr>
            <a:endParaRPr lang="en-US" sz="1600" dirty="0">
              <a:latin typeface="Arial" panose="020B0604020202020204" pitchFamily="34" charset="0"/>
              <a:cs typeface="Arial" panose="020B0604020202020204" pitchFamily="34" charset="0"/>
            </a:endParaRPr>
          </a:p>
          <a:p>
            <a:pPr algn="just">
              <a:buClr>
                <a:srgbClr val="0D67AC"/>
              </a:buClr>
            </a:pPr>
            <a:endParaRPr lang="es-ES_tradnl" sz="1600" dirty="0">
              <a:latin typeface="Arial" panose="020B0604020202020204" pitchFamily="34" charset="0"/>
              <a:cs typeface="Arial" panose="020B0604020202020204" pitchFamily="34" charset="0"/>
            </a:endParaRPr>
          </a:p>
          <a:p>
            <a:pPr algn="just">
              <a:buClr>
                <a:srgbClr val="0D67AC"/>
              </a:buClr>
            </a:pPr>
            <a:r>
              <a:rPr lang="es-ES" sz="1600" b="1" dirty="0">
                <a:latin typeface="Arial" panose="020B0604020202020204" pitchFamily="34" charset="0"/>
                <a:cs typeface="Arial" panose="020B0604020202020204" pitchFamily="34" charset="0"/>
              </a:rPr>
              <a:t>Designación por las partes</a:t>
            </a:r>
            <a:endParaRPr lang="es-PE" sz="1600" b="1" dirty="0">
              <a:latin typeface="Arial" panose="020B0604020202020204" pitchFamily="34" charset="0"/>
              <a:cs typeface="Arial" panose="020B0604020202020204" pitchFamily="34" charset="0"/>
            </a:endParaRPr>
          </a:p>
          <a:p>
            <a:pPr algn="just">
              <a:buClr>
                <a:srgbClr val="0D67AC"/>
              </a:buClr>
            </a:pPr>
            <a:endParaRPr lang="es-ES_tradnl" sz="1600" b="1" dirty="0">
              <a:latin typeface="Arial" panose="020B0604020202020204" pitchFamily="34" charset="0"/>
              <a:cs typeface="Arial" panose="020B0604020202020204" pitchFamily="34" charset="0"/>
            </a:endParaRPr>
          </a:p>
          <a:p>
            <a:pPr marL="266700" indent="-531813" algn="just">
              <a:spcAft>
                <a:spcPts val="600"/>
              </a:spcAft>
              <a:buClr>
                <a:srgbClr val="0D67AC"/>
              </a:buClr>
            </a:pPr>
            <a:r>
              <a:rPr lang="es-MX" sz="1400" b="1" dirty="0">
                <a:solidFill>
                  <a:schemeClr val="tx1">
                    <a:lumMod val="50000"/>
                    <a:lumOff val="50000"/>
                  </a:schemeClr>
                </a:solidFill>
                <a:latin typeface="Arial" panose="020B0604020202020204" pitchFamily="34" charset="0"/>
                <a:cs typeface="Arial" panose="020B0604020202020204" pitchFamily="34" charset="0"/>
                <a:sym typeface="Wingdings" pitchFamily="2" charset="2"/>
              </a:rPr>
              <a:t></a:t>
            </a:r>
            <a:r>
              <a:rPr lang="es-MX" sz="1400" b="1" dirty="0">
                <a:solidFill>
                  <a:schemeClr val="bg1">
                    <a:lumMod val="65000"/>
                  </a:schemeClr>
                </a:solidFill>
                <a:latin typeface="Arial" panose="020B0604020202020204" pitchFamily="34" charset="0"/>
                <a:cs typeface="Arial" panose="020B0604020202020204" pitchFamily="34" charset="0"/>
                <a:sym typeface="Wingdings" pitchFamily="2" charset="2"/>
              </a:rPr>
              <a:t> </a:t>
            </a:r>
            <a:r>
              <a:rPr lang="es-PE" sz="1400" dirty="0">
                <a:latin typeface="Arial" panose="020B0604020202020204" pitchFamily="34" charset="0"/>
                <a:cs typeface="Arial" panose="020B0604020202020204" pitchFamily="34" charset="0"/>
              </a:rPr>
              <a:t>partes nombran a aquellas personas que resolverán y podrán prever las disputas. También pueden reemplazarlos.</a:t>
            </a:r>
          </a:p>
          <a:p>
            <a:pPr algn="just">
              <a:buClr>
                <a:srgbClr val="0D67AC"/>
              </a:buClr>
            </a:pPr>
            <a:endParaRPr lang="es-MX" sz="14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MX" sz="14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r>
              <a:rPr lang="es-ES" sz="1600" b="1" dirty="0">
                <a:latin typeface="Arial" panose="020B0604020202020204" pitchFamily="34" charset="0"/>
                <a:cs typeface="Arial" panose="020B0604020202020204" pitchFamily="34" charset="0"/>
              </a:rPr>
              <a:t>Decisiones vinculantes</a:t>
            </a:r>
            <a:endParaRPr lang="es-PE" sz="1600" b="1" dirty="0">
              <a:latin typeface="Arial" panose="020B0604020202020204" pitchFamily="34" charset="0"/>
              <a:cs typeface="Arial" panose="020B0604020202020204" pitchFamily="34" charset="0"/>
            </a:endParaRPr>
          </a:p>
          <a:p>
            <a:pPr algn="just">
              <a:buClr>
                <a:srgbClr val="0D67AC"/>
              </a:buClr>
            </a:pPr>
            <a:endParaRPr lang="es-ES_tradnl" sz="1600" b="1" dirty="0">
              <a:latin typeface="Arial" panose="020B0604020202020204" pitchFamily="34" charset="0"/>
              <a:cs typeface="Arial" panose="020B0604020202020204" pitchFamily="34" charset="0"/>
            </a:endParaRPr>
          </a:p>
          <a:p>
            <a:pPr marL="266700" indent="-531813" algn="just">
              <a:spcAft>
                <a:spcPts val="600"/>
              </a:spcAft>
              <a:buClr>
                <a:srgbClr val="0D67AC"/>
              </a:buClr>
            </a:pPr>
            <a:r>
              <a:rPr lang="es-MX" sz="1400" b="1" dirty="0">
                <a:solidFill>
                  <a:schemeClr val="tx1">
                    <a:lumMod val="50000"/>
                    <a:lumOff val="50000"/>
                  </a:schemeClr>
                </a:solidFill>
                <a:latin typeface="Arial" panose="020B0604020202020204" pitchFamily="34" charset="0"/>
                <a:cs typeface="Arial" panose="020B0604020202020204" pitchFamily="34" charset="0"/>
                <a:sym typeface="Wingdings" pitchFamily="2" charset="2"/>
              </a:rPr>
              <a:t></a:t>
            </a:r>
            <a:r>
              <a:rPr lang="es-MX" sz="1400" b="1" dirty="0">
                <a:solidFill>
                  <a:schemeClr val="bg1">
                    <a:lumMod val="65000"/>
                  </a:schemeClr>
                </a:solidFill>
                <a:latin typeface="Arial" panose="020B0604020202020204" pitchFamily="34" charset="0"/>
                <a:cs typeface="Arial" panose="020B0604020202020204" pitchFamily="34" charset="0"/>
                <a:sym typeface="Wingdings" pitchFamily="2" charset="2"/>
              </a:rPr>
              <a:t> </a:t>
            </a:r>
            <a:r>
              <a:rPr lang="es-PE" sz="1400" dirty="0">
                <a:latin typeface="Arial" panose="020B0604020202020204" pitchFamily="34" charset="0"/>
                <a:cs typeface="Arial" panose="020B0604020202020204" pitchFamily="34" charset="0"/>
              </a:rPr>
              <a:t>Emiten decisiones que deben ser cumplidas obligatoriamente por las partes</a:t>
            </a:r>
            <a:endParaRPr lang="es-MX" sz="14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MX" sz="14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PE" sz="1400"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18B9973A-0D69-5440-B4C9-C12086FFB581}"/>
              </a:ext>
            </a:extLst>
          </p:cNvPr>
          <p:cNvSpPr/>
          <p:nvPr/>
        </p:nvSpPr>
        <p:spPr>
          <a:xfrm rot="5400000">
            <a:off x="6539582" y="2499596"/>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Tree>
    <p:extLst>
      <p:ext uri="{BB962C8B-B14F-4D97-AF65-F5344CB8AC3E}">
        <p14:creationId xmlns:p14="http://schemas.microsoft.com/office/powerpoint/2010/main" val="348214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5F391CAB-CD53-4015-B6FB-B346A1A44969}"/>
              </a:ext>
            </a:extLst>
          </p:cNvPr>
          <p:cNvSpPr txBox="1"/>
          <p:nvPr/>
        </p:nvSpPr>
        <p:spPr>
          <a:xfrm>
            <a:off x="1531741" y="1928046"/>
            <a:ext cx="3966098" cy="4278094"/>
          </a:xfrm>
          <a:prstGeom prst="rect">
            <a:avLst/>
          </a:prstGeom>
          <a:noFill/>
        </p:spPr>
        <p:txBody>
          <a:bodyPr wrap="square">
            <a:spAutoFit/>
          </a:bodyPr>
          <a:lstStyle/>
          <a:p>
            <a:pPr algn="just">
              <a:buClr>
                <a:srgbClr val="0D67AC"/>
              </a:buClr>
            </a:pPr>
            <a:endParaRPr lang="en-US" sz="1600" dirty="0">
              <a:latin typeface="Arial" panose="020B0604020202020204" pitchFamily="34" charset="0"/>
              <a:cs typeface="Arial" panose="020B0604020202020204" pitchFamily="34" charset="0"/>
            </a:endParaRPr>
          </a:p>
          <a:p>
            <a:pPr algn="just">
              <a:buClr>
                <a:srgbClr val="0D67AC"/>
              </a:buClr>
            </a:pPr>
            <a:endParaRPr lang="es-ES_tradnl" sz="1600" dirty="0">
              <a:latin typeface="Arial" panose="020B0604020202020204" pitchFamily="34" charset="0"/>
              <a:cs typeface="Arial" panose="020B0604020202020204" pitchFamily="34" charset="0"/>
            </a:endParaRPr>
          </a:p>
          <a:p>
            <a:pPr algn="just">
              <a:buClr>
                <a:srgbClr val="0D67AC"/>
              </a:buClr>
            </a:pPr>
            <a:endParaRPr lang="es-ES_tradnl" sz="1600" dirty="0">
              <a:latin typeface="Arial" panose="020B0604020202020204" pitchFamily="34" charset="0"/>
              <a:cs typeface="Arial" panose="020B0604020202020204" pitchFamily="34" charset="0"/>
            </a:endParaRPr>
          </a:p>
          <a:p>
            <a:pPr algn="just">
              <a:buClr>
                <a:srgbClr val="0D67AC"/>
              </a:buClr>
            </a:pPr>
            <a:r>
              <a:rPr lang="es-MX" sz="1600" b="1" dirty="0">
                <a:latin typeface="Arial" panose="020B0604020202020204" pitchFamily="34" charset="0"/>
                <a:cs typeface="Arial" panose="020B0604020202020204" pitchFamily="34" charset="0"/>
              </a:rPr>
              <a:t>Emitir decisiones vinculantes </a:t>
            </a:r>
            <a:r>
              <a:rPr lang="es-MX" sz="1600" dirty="0">
                <a:latin typeface="Arial" panose="020B0604020202020204" pitchFamily="34" charset="0"/>
                <a:cs typeface="Arial" panose="020B0604020202020204" pitchFamily="34" charset="0"/>
              </a:rPr>
              <a:t>respecto a controversias planteadas por las partes.</a:t>
            </a:r>
            <a:endParaRPr lang="en-GB" sz="1600" dirty="0">
              <a:latin typeface="Arial" panose="020B0604020202020204" pitchFamily="34" charset="0"/>
              <a:ea typeface="Cambria" charset="0"/>
              <a:cs typeface="Arial" panose="020B0604020202020204" pitchFamily="34" charset="0"/>
            </a:endParaRPr>
          </a:p>
          <a:p>
            <a:pPr algn="just">
              <a:buClr>
                <a:srgbClr val="0D67AC"/>
              </a:buClr>
            </a:pPr>
            <a:endParaRPr lang="es-MX" sz="16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MX" sz="16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MX" sz="16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MX" sz="16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r>
              <a:rPr lang="es-MX" sz="1600" b="1" dirty="0">
                <a:latin typeface="Arial" panose="020B0604020202020204" pitchFamily="34" charset="0"/>
                <a:cs typeface="Arial" panose="020B0604020202020204" pitchFamily="34" charset="0"/>
              </a:rPr>
              <a:t>Efectuar visitas </a:t>
            </a:r>
            <a:r>
              <a:rPr lang="es-MX" sz="1600" dirty="0">
                <a:latin typeface="Arial" panose="020B0604020202020204" pitchFamily="34" charset="0"/>
                <a:cs typeface="Arial" panose="020B0604020202020204" pitchFamily="34" charset="0"/>
              </a:rPr>
              <a:t>periódicas a la obra en ejecución.</a:t>
            </a:r>
            <a:endParaRPr lang="en-GB" sz="1600" dirty="0">
              <a:latin typeface="Arial" panose="020B0604020202020204" pitchFamily="34" charset="0"/>
              <a:ea typeface="Cambria" charset="0"/>
              <a:cs typeface="Arial" panose="020B0604020202020204" pitchFamily="34" charset="0"/>
            </a:endParaRPr>
          </a:p>
          <a:p>
            <a:pPr algn="just">
              <a:buClr>
                <a:srgbClr val="0D67AC"/>
              </a:buClr>
            </a:pPr>
            <a:endParaRPr lang="es-MX" sz="16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MX" sz="16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PE" sz="1600"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89647B77-4EB5-4262-A15F-CEF8DB005903}"/>
              </a:ext>
            </a:extLst>
          </p:cNvPr>
          <p:cNvSpPr/>
          <p:nvPr/>
        </p:nvSpPr>
        <p:spPr>
          <a:xfrm rot="5400000">
            <a:off x="1106401" y="2723261"/>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12" name="CuadroTexto 11">
            <a:extLst>
              <a:ext uri="{FF2B5EF4-FFF2-40B4-BE49-F238E27FC236}">
                <a16:creationId xmlns:a16="http://schemas.microsoft.com/office/drawing/2014/main" id="{6F476226-A438-304B-ACC8-C70D0C1B07F8}"/>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Funciones</a:t>
            </a:r>
          </a:p>
        </p:txBody>
      </p:sp>
      <p:sp>
        <p:nvSpPr>
          <p:cNvPr id="9" name="CuadroTexto 8">
            <a:extLst>
              <a:ext uri="{FF2B5EF4-FFF2-40B4-BE49-F238E27FC236}">
                <a16:creationId xmlns:a16="http://schemas.microsoft.com/office/drawing/2014/main" id="{7C7E37FF-CB34-484C-8A67-6BAC60472530}"/>
              </a:ext>
            </a:extLst>
          </p:cNvPr>
          <p:cNvSpPr txBox="1"/>
          <p:nvPr/>
        </p:nvSpPr>
        <p:spPr>
          <a:xfrm>
            <a:off x="6950770" y="1928046"/>
            <a:ext cx="3966098" cy="3046988"/>
          </a:xfrm>
          <a:prstGeom prst="rect">
            <a:avLst/>
          </a:prstGeom>
          <a:noFill/>
        </p:spPr>
        <p:txBody>
          <a:bodyPr wrap="square">
            <a:spAutoFit/>
          </a:bodyPr>
          <a:lstStyle/>
          <a:p>
            <a:pPr algn="just">
              <a:buClr>
                <a:srgbClr val="0D67AC"/>
              </a:buClr>
            </a:pPr>
            <a:endParaRPr lang="es-MX" sz="1600" b="1" dirty="0">
              <a:latin typeface="Arial" panose="020B0604020202020204" pitchFamily="34" charset="0"/>
              <a:cs typeface="Arial" panose="020B0604020202020204" pitchFamily="34" charset="0"/>
            </a:endParaRPr>
          </a:p>
          <a:p>
            <a:pPr algn="just">
              <a:buClr>
                <a:srgbClr val="0D67AC"/>
              </a:buClr>
            </a:pPr>
            <a:endParaRPr lang="es-MX" sz="1600" b="1" dirty="0">
              <a:latin typeface="Arial" panose="020B0604020202020204" pitchFamily="34" charset="0"/>
              <a:cs typeface="Arial" panose="020B0604020202020204" pitchFamily="34" charset="0"/>
            </a:endParaRPr>
          </a:p>
          <a:p>
            <a:pPr algn="just">
              <a:buClr>
                <a:srgbClr val="0D67AC"/>
              </a:buClr>
            </a:pPr>
            <a:endParaRPr lang="es-MX" sz="1600" b="1" dirty="0">
              <a:latin typeface="Arial" panose="020B0604020202020204" pitchFamily="34" charset="0"/>
              <a:cs typeface="Arial" panose="020B0604020202020204" pitchFamily="34" charset="0"/>
            </a:endParaRPr>
          </a:p>
          <a:p>
            <a:pPr algn="just">
              <a:buClr>
                <a:srgbClr val="0D67AC"/>
              </a:buClr>
            </a:pPr>
            <a:r>
              <a:rPr lang="es-MX" sz="1600" b="1" dirty="0">
                <a:latin typeface="Arial" panose="020B0604020202020204" pitchFamily="34" charset="0"/>
                <a:cs typeface="Arial" panose="020B0604020202020204" pitchFamily="34" charset="0"/>
              </a:rPr>
              <a:t>Absolver consultas </a:t>
            </a:r>
            <a:r>
              <a:rPr lang="es-MX" sz="1600" dirty="0">
                <a:latin typeface="Arial" panose="020B0604020202020204" pitchFamily="34" charset="0"/>
                <a:cs typeface="Arial" panose="020B0604020202020204" pitchFamily="34" charset="0"/>
              </a:rPr>
              <a:t>planteadas por las partes.</a:t>
            </a:r>
            <a:endParaRPr lang="en-GB" sz="1600" dirty="0">
              <a:latin typeface="Arial" panose="020B0604020202020204" pitchFamily="34" charset="0"/>
              <a:ea typeface="Cambria" charset="0"/>
              <a:cs typeface="Arial" panose="020B0604020202020204" pitchFamily="34" charset="0"/>
            </a:endParaRPr>
          </a:p>
          <a:p>
            <a:pPr algn="just">
              <a:buClr>
                <a:srgbClr val="0D67AC"/>
              </a:buClr>
            </a:pPr>
            <a:endParaRPr lang="es-MX" sz="16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PE" sz="1600"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a:p>
            <a:pPr algn="just">
              <a:buClr>
                <a:srgbClr val="0D67AC"/>
              </a:buClr>
            </a:pPr>
            <a:r>
              <a:rPr lang="en-GB" sz="1600" dirty="0" err="1">
                <a:latin typeface="Arial" panose="020B0604020202020204" pitchFamily="34" charset="0"/>
                <a:ea typeface="Cambria" charset="0"/>
                <a:cs typeface="Arial" panose="020B0604020202020204" pitchFamily="34" charset="0"/>
              </a:rPr>
              <a:t>Otras</a:t>
            </a:r>
            <a:r>
              <a:rPr lang="en-GB" sz="1600" dirty="0">
                <a:latin typeface="Arial" panose="020B0604020202020204" pitchFamily="34" charset="0"/>
                <a:ea typeface="Cambria" charset="0"/>
                <a:cs typeface="Arial" panose="020B0604020202020204" pitchFamily="34" charset="0"/>
              </a:rPr>
              <a:t> que se </a:t>
            </a:r>
            <a:r>
              <a:rPr lang="en-GB" sz="1600" dirty="0" err="1">
                <a:latin typeface="Arial" panose="020B0604020202020204" pitchFamily="34" charset="0"/>
                <a:ea typeface="Cambria" charset="0"/>
                <a:cs typeface="Arial" panose="020B0604020202020204" pitchFamily="34" charset="0"/>
              </a:rPr>
              <a:t>establezcan</a:t>
            </a:r>
            <a:r>
              <a:rPr lang="en-GB" sz="1600" dirty="0">
                <a:latin typeface="Arial" panose="020B0604020202020204" pitchFamily="34" charset="0"/>
                <a:ea typeface="Cambria" charset="0"/>
                <a:cs typeface="Arial" panose="020B0604020202020204" pitchFamily="34" charset="0"/>
              </a:rPr>
              <a:t> </a:t>
            </a:r>
            <a:r>
              <a:rPr lang="en-GB" sz="1600" dirty="0" err="1">
                <a:latin typeface="Arial" panose="020B0604020202020204" pitchFamily="34" charset="0"/>
                <a:ea typeface="Cambria" charset="0"/>
                <a:cs typeface="Arial" panose="020B0604020202020204" pitchFamily="34" charset="0"/>
              </a:rPr>
              <a:t>en</a:t>
            </a:r>
            <a:r>
              <a:rPr lang="en-GB" sz="1600" dirty="0">
                <a:latin typeface="Arial" panose="020B0604020202020204" pitchFamily="34" charset="0"/>
                <a:ea typeface="Cambria" charset="0"/>
                <a:cs typeface="Arial" panose="020B0604020202020204" pitchFamily="34" charset="0"/>
              </a:rPr>
              <a:t> el </a:t>
            </a:r>
            <a:r>
              <a:rPr lang="en-GB" sz="1600" dirty="0" err="1">
                <a:latin typeface="Arial" panose="020B0604020202020204" pitchFamily="34" charset="0"/>
                <a:ea typeface="Cambria" charset="0"/>
                <a:cs typeface="Arial" panose="020B0604020202020204" pitchFamily="34" charset="0"/>
              </a:rPr>
              <a:t>Contrato</a:t>
            </a:r>
            <a:endParaRPr lang="en-GB" sz="1600" dirty="0">
              <a:latin typeface="Arial" panose="020B0604020202020204" pitchFamily="34" charset="0"/>
              <a:ea typeface="Cambria"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a:p>
            <a:pPr algn="just">
              <a:buClr>
                <a:srgbClr val="0D67AC"/>
              </a:buClr>
            </a:pPr>
            <a:endParaRPr lang="es-ES" sz="1600" dirty="0">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B34C63D3-7A88-5041-B97C-7409D4F13A06}"/>
              </a:ext>
            </a:extLst>
          </p:cNvPr>
          <p:cNvSpPr/>
          <p:nvPr/>
        </p:nvSpPr>
        <p:spPr>
          <a:xfrm rot="5400000">
            <a:off x="1106400" y="4205442"/>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5" name="Rectángulo 14">
            <a:extLst>
              <a:ext uri="{FF2B5EF4-FFF2-40B4-BE49-F238E27FC236}">
                <a16:creationId xmlns:a16="http://schemas.microsoft.com/office/drawing/2014/main" id="{8893C37F-20BE-9A40-AAD1-204836DA3940}"/>
              </a:ext>
            </a:extLst>
          </p:cNvPr>
          <p:cNvSpPr/>
          <p:nvPr/>
        </p:nvSpPr>
        <p:spPr>
          <a:xfrm rot="5400000">
            <a:off x="6590952" y="2723261"/>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6" name="Rectángulo 15">
            <a:extLst>
              <a:ext uri="{FF2B5EF4-FFF2-40B4-BE49-F238E27FC236}">
                <a16:creationId xmlns:a16="http://schemas.microsoft.com/office/drawing/2014/main" id="{406C40F5-B0D3-6342-8381-A2B6B2FDDBA3}"/>
              </a:ext>
            </a:extLst>
          </p:cNvPr>
          <p:cNvSpPr/>
          <p:nvPr/>
        </p:nvSpPr>
        <p:spPr>
          <a:xfrm rot="5400000">
            <a:off x="6590952" y="4153423"/>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Tree>
    <p:extLst>
      <p:ext uri="{BB962C8B-B14F-4D97-AF65-F5344CB8AC3E}">
        <p14:creationId xmlns:p14="http://schemas.microsoft.com/office/powerpoint/2010/main" val="1831963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22" name="CuadroTexto 21">
            <a:extLst>
              <a:ext uri="{FF2B5EF4-FFF2-40B4-BE49-F238E27FC236}">
                <a16:creationId xmlns:a16="http://schemas.microsoft.com/office/drawing/2014/main" id="{3FBA2F3E-B43F-8C47-A9D7-0F74D2B4378B}"/>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Materias sometibles a la JRD</a:t>
            </a:r>
          </a:p>
        </p:txBody>
      </p:sp>
      <p:sp>
        <p:nvSpPr>
          <p:cNvPr id="11" name="Rectángulo 10">
            <a:extLst>
              <a:ext uri="{FF2B5EF4-FFF2-40B4-BE49-F238E27FC236}">
                <a16:creationId xmlns:a16="http://schemas.microsoft.com/office/drawing/2014/main" id="{A851505D-FB39-CB46-B2A0-50FDE18F01C3}"/>
              </a:ext>
            </a:extLst>
          </p:cNvPr>
          <p:cNvSpPr/>
          <p:nvPr/>
        </p:nvSpPr>
        <p:spPr>
          <a:xfrm rot="5400000">
            <a:off x="2564414" y="2140187"/>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2" name="Rectángulo 11">
            <a:extLst>
              <a:ext uri="{FF2B5EF4-FFF2-40B4-BE49-F238E27FC236}">
                <a16:creationId xmlns:a16="http://schemas.microsoft.com/office/drawing/2014/main" id="{1DE24AE5-E22E-9344-A033-20B88D057286}"/>
              </a:ext>
            </a:extLst>
          </p:cNvPr>
          <p:cNvSpPr/>
          <p:nvPr/>
        </p:nvSpPr>
        <p:spPr>
          <a:xfrm rot="5400000">
            <a:off x="2564412" y="3401435"/>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3" name="Rectángulo 12">
            <a:extLst>
              <a:ext uri="{FF2B5EF4-FFF2-40B4-BE49-F238E27FC236}">
                <a16:creationId xmlns:a16="http://schemas.microsoft.com/office/drawing/2014/main" id="{44970A84-AE55-5F40-9F9F-909EDF370C04}"/>
              </a:ext>
            </a:extLst>
          </p:cNvPr>
          <p:cNvSpPr/>
          <p:nvPr/>
        </p:nvSpPr>
        <p:spPr>
          <a:xfrm rot="5400000">
            <a:off x="2564412" y="5018599"/>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6" name="CuadroTexto 15">
            <a:extLst>
              <a:ext uri="{FF2B5EF4-FFF2-40B4-BE49-F238E27FC236}">
                <a16:creationId xmlns:a16="http://schemas.microsoft.com/office/drawing/2014/main" id="{6D2CA49F-AA22-0541-827E-993B9C0CA5CF}"/>
              </a:ext>
            </a:extLst>
          </p:cNvPr>
          <p:cNvSpPr txBox="1"/>
          <p:nvPr/>
        </p:nvSpPr>
        <p:spPr>
          <a:xfrm>
            <a:off x="3046826" y="2005034"/>
            <a:ext cx="6098344" cy="4093428"/>
          </a:xfrm>
          <a:prstGeom prst="rect">
            <a:avLst/>
          </a:prstGeom>
          <a:noFill/>
        </p:spPr>
        <p:txBody>
          <a:bodyPr wrap="square">
            <a:spAutoFit/>
          </a:bodyPr>
          <a:lstStyle/>
          <a:p>
            <a:pPr algn="just">
              <a:buClr>
                <a:srgbClr val="0D67AC"/>
              </a:buClr>
            </a:pPr>
            <a:r>
              <a:rPr lang="es-ES_tradnl" sz="1600" b="1" dirty="0">
                <a:latin typeface="Arial" panose="020B0604020202020204" pitchFamily="34" charset="0"/>
                <a:cs typeface="Arial" panose="020B0604020202020204" pitchFamily="34" charset="0"/>
              </a:rPr>
              <a:t>Lista general </a:t>
            </a:r>
          </a:p>
          <a:p>
            <a:pPr algn="just">
              <a:buClr>
                <a:srgbClr val="0D67AC"/>
              </a:buClr>
            </a:pPr>
            <a:endParaRPr lang="es-ES_tradnl" sz="1600" b="1" dirty="0">
              <a:latin typeface="Arial" panose="020B0604020202020204" pitchFamily="34" charset="0"/>
              <a:cs typeface="Arial" panose="020B0604020202020204" pitchFamily="34" charset="0"/>
            </a:endParaRPr>
          </a:p>
          <a:p>
            <a:pPr marL="393700" indent="-393700" algn="just"/>
            <a:r>
              <a:rPr lang="es-MX" sz="1400" b="1" dirty="0">
                <a:solidFill>
                  <a:schemeClr val="bg1">
                    <a:lumMod val="65000"/>
                  </a:schemeClr>
                </a:solidFill>
                <a:latin typeface="Arial" panose="020B0604020202020204" pitchFamily="34" charset="0"/>
                <a:cs typeface="Arial" panose="020B0604020202020204" pitchFamily="34" charset="0"/>
                <a:sym typeface="Wingdings" pitchFamily="2" charset="2"/>
              </a:rPr>
              <a:t>  	</a:t>
            </a:r>
            <a:r>
              <a:rPr lang="es-PE" sz="1400" dirty="0">
                <a:latin typeface="Arial" panose="020B0604020202020204" pitchFamily="34" charset="0"/>
                <a:cs typeface="Arial" panose="020B0604020202020204" pitchFamily="34" charset="0"/>
              </a:rPr>
              <a:t>“Todas” las controversias que surjan durante la ejecución de obra hasta la recepción (Art. 45.8º LCE)</a:t>
            </a:r>
            <a:endParaRPr lang="es-PE" sz="1000" dirty="0">
              <a:latin typeface="Arial" panose="020B0604020202020204" pitchFamily="34" charset="0"/>
              <a:cs typeface="Arial" panose="020B0604020202020204" pitchFamily="34" charset="0"/>
            </a:endParaRPr>
          </a:p>
          <a:p>
            <a:pPr algn="just">
              <a:buClr>
                <a:srgbClr val="0D67AC"/>
              </a:buClr>
            </a:pPr>
            <a:endParaRPr lang="es-MX" sz="14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endParaRPr lang="es-MX" sz="14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r>
              <a:rPr lang="es-ES_tradnl" sz="1600" b="1" dirty="0" err="1">
                <a:latin typeface="Arial" panose="020B0604020202020204" pitchFamily="34" charset="0"/>
                <a:cs typeface="Arial" panose="020B0604020202020204" pitchFamily="34" charset="0"/>
              </a:rPr>
              <a:t>Metrados</a:t>
            </a:r>
            <a:r>
              <a:rPr lang="es-ES_tradnl" sz="1600" b="1" dirty="0">
                <a:latin typeface="Arial" panose="020B0604020202020204" pitchFamily="34" charset="0"/>
                <a:cs typeface="Arial" panose="020B0604020202020204" pitchFamily="34" charset="0"/>
              </a:rPr>
              <a:t> y valorizaciones</a:t>
            </a:r>
          </a:p>
          <a:p>
            <a:pPr algn="just">
              <a:buClr>
                <a:srgbClr val="0D67AC"/>
              </a:buClr>
            </a:pPr>
            <a:endParaRPr lang="es-ES_tradnl" sz="1600" b="1" dirty="0">
              <a:latin typeface="Arial" panose="020B0604020202020204" pitchFamily="34" charset="0"/>
              <a:cs typeface="Arial" panose="020B0604020202020204" pitchFamily="34" charset="0"/>
            </a:endParaRPr>
          </a:p>
          <a:p>
            <a:pPr marL="393700" indent="-393700" algn="just"/>
            <a:r>
              <a:rPr lang="es-MX" sz="1400" b="1" dirty="0">
                <a:solidFill>
                  <a:schemeClr val="bg1">
                    <a:lumMod val="65000"/>
                  </a:schemeClr>
                </a:solidFill>
                <a:latin typeface="Arial" panose="020B0604020202020204" pitchFamily="34" charset="0"/>
                <a:cs typeface="Arial" panose="020B0604020202020204" pitchFamily="34" charset="0"/>
                <a:sym typeface="Wingdings" pitchFamily="2" charset="2"/>
              </a:rPr>
              <a:t>  	</a:t>
            </a:r>
            <a:r>
              <a:rPr lang="es-PE" sz="1400" dirty="0">
                <a:latin typeface="Arial" panose="020B0604020202020204" pitchFamily="34" charset="0"/>
                <a:cs typeface="Arial" panose="020B0604020202020204" pitchFamily="34" charset="0"/>
              </a:rPr>
              <a:t>Controversias sobre metrados, y sus respectivas valorizaciones, cuando la cuantía de la controversia </a:t>
            </a:r>
            <a:r>
              <a:rPr lang="es-PE" sz="1400" i="1" dirty="0">
                <a:latin typeface="Arial" panose="020B0604020202020204" pitchFamily="34" charset="0"/>
                <a:cs typeface="Arial" panose="020B0604020202020204" pitchFamily="34" charset="0"/>
              </a:rPr>
              <a:t>es ≥ al 5% del valor del contrato </a:t>
            </a:r>
            <a:r>
              <a:rPr lang="es-PE" sz="1400" dirty="0">
                <a:latin typeface="Arial" panose="020B0604020202020204" pitchFamily="34" charset="0"/>
                <a:cs typeface="Arial" panose="020B0604020202020204" pitchFamily="34" charset="0"/>
              </a:rPr>
              <a:t>actualizado (Art. 196.2º RLCE)</a:t>
            </a:r>
          </a:p>
          <a:p>
            <a:pPr marL="393700" indent="-393700" algn="just"/>
            <a:endParaRPr lang="es-PE" sz="1400" dirty="0">
              <a:latin typeface="Arial" panose="020B0604020202020204" pitchFamily="34" charset="0"/>
              <a:cs typeface="Arial" panose="020B0604020202020204" pitchFamily="34" charset="0"/>
            </a:endParaRPr>
          </a:p>
          <a:p>
            <a:pPr algn="just">
              <a:buClr>
                <a:srgbClr val="0D67AC"/>
              </a:buClr>
            </a:pPr>
            <a:endParaRPr lang="es-MX" sz="1400" b="1" dirty="0">
              <a:solidFill>
                <a:schemeClr val="bg2">
                  <a:lumMod val="50000"/>
                </a:schemeClr>
              </a:solidFill>
              <a:latin typeface="Arial" panose="020B0604020202020204" pitchFamily="34" charset="0"/>
              <a:cs typeface="Arial" panose="020B0604020202020204" pitchFamily="34" charset="0"/>
            </a:endParaRPr>
          </a:p>
          <a:p>
            <a:pPr algn="just">
              <a:buClr>
                <a:srgbClr val="0D67AC"/>
              </a:buClr>
            </a:pPr>
            <a:r>
              <a:rPr lang="es-ES_tradnl" sz="1600" b="1" dirty="0">
                <a:latin typeface="Arial" panose="020B0604020202020204" pitchFamily="34" charset="0"/>
                <a:cs typeface="Arial" panose="020B0604020202020204" pitchFamily="34" charset="0"/>
              </a:rPr>
              <a:t>Contrato</a:t>
            </a:r>
          </a:p>
          <a:p>
            <a:pPr algn="just">
              <a:buClr>
                <a:srgbClr val="0D67AC"/>
              </a:buClr>
            </a:pPr>
            <a:endParaRPr lang="es-ES_tradnl" sz="1600" b="1" dirty="0">
              <a:latin typeface="Arial" panose="020B0604020202020204" pitchFamily="34" charset="0"/>
              <a:cs typeface="Arial" panose="020B0604020202020204" pitchFamily="34" charset="0"/>
            </a:endParaRPr>
          </a:p>
          <a:p>
            <a:pPr marL="393700" indent="-393700" algn="just"/>
            <a:r>
              <a:rPr lang="es-MX" sz="1400" b="1" dirty="0">
                <a:solidFill>
                  <a:schemeClr val="bg1">
                    <a:lumMod val="65000"/>
                  </a:schemeClr>
                </a:solidFill>
                <a:latin typeface="Arial" panose="020B0604020202020204" pitchFamily="34" charset="0"/>
                <a:cs typeface="Arial" panose="020B0604020202020204" pitchFamily="34" charset="0"/>
                <a:sym typeface="Wingdings" pitchFamily="2" charset="2"/>
              </a:rPr>
              <a:t>  	</a:t>
            </a:r>
            <a:r>
              <a:rPr lang="es-PE" sz="1400" dirty="0">
                <a:latin typeface="Arial" panose="020B0604020202020204" pitchFamily="34" charset="0"/>
                <a:cs typeface="Arial" panose="020B0604020202020204" pitchFamily="34" charset="0"/>
              </a:rPr>
              <a:t>Controversias sobre ejecución, interpretación, resolución, ineficacia o invalidez del Contrato (Art. 223.1º RLCE)</a:t>
            </a:r>
          </a:p>
          <a:p>
            <a:pPr marL="393700" indent="-393700" algn="just"/>
            <a:endParaRPr lang="es-PE"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7871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22" name="CuadroTexto 21">
            <a:extLst>
              <a:ext uri="{FF2B5EF4-FFF2-40B4-BE49-F238E27FC236}">
                <a16:creationId xmlns:a16="http://schemas.microsoft.com/office/drawing/2014/main" id="{3FBA2F3E-B43F-8C47-A9D7-0F74D2B4378B}"/>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Materias </a:t>
            </a:r>
            <a:r>
              <a:rPr lang="es-PE" sz="2000" b="1" dirty="0">
                <a:solidFill>
                  <a:srgbClr val="002060"/>
                </a:solidFill>
                <a:latin typeface="Arial" panose="020B0604020202020204" pitchFamily="34" charset="0"/>
                <a:cs typeface="Arial" panose="020B0604020202020204" pitchFamily="34" charset="0"/>
              </a:rPr>
              <a:t>no</a:t>
            </a:r>
            <a:r>
              <a:rPr lang="es-PE" sz="2000" b="1" dirty="0">
                <a:solidFill>
                  <a:schemeClr val="bg2">
                    <a:lumMod val="10000"/>
                  </a:schemeClr>
                </a:solidFill>
                <a:latin typeface="Arial" panose="020B0604020202020204" pitchFamily="34" charset="0"/>
                <a:cs typeface="Arial" panose="020B0604020202020204" pitchFamily="34" charset="0"/>
              </a:rPr>
              <a:t> sometibles a la JRD</a:t>
            </a:r>
          </a:p>
        </p:txBody>
      </p:sp>
      <p:sp>
        <p:nvSpPr>
          <p:cNvPr id="11" name="Rectángulo 10">
            <a:extLst>
              <a:ext uri="{FF2B5EF4-FFF2-40B4-BE49-F238E27FC236}">
                <a16:creationId xmlns:a16="http://schemas.microsoft.com/office/drawing/2014/main" id="{A851505D-FB39-CB46-B2A0-50FDE18F01C3}"/>
              </a:ext>
            </a:extLst>
          </p:cNvPr>
          <p:cNvSpPr/>
          <p:nvPr/>
        </p:nvSpPr>
        <p:spPr>
          <a:xfrm rot="5400000">
            <a:off x="2564414" y="2140187"/>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2" name="Rectángulo 11">
            <a:extLst>
              <a:ext uri="{FF2B5EF4-FFF2-40B4-BE49-F238E27FC236}">
                <a16:creationId xmlns:a16="http://schemas.microsoft.com/office/drawing/2014/main" id="{1DE24AE5-E22E-9344-A033-20B88D057286}"/>
              </a:ext>
            </a:extLst>
          </p:cNvPr>
          <p:cNvSpPr/>
          <p:nvPr/>
        </p:nvSpPr>
        <p:spPr>
          <a:xfrm rot="5400000">
            <a:off x="2564412" y="3401435"/>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3" name="Rectángulo 12">
            <a:extLst>
              <a:ext uri="{FF2B5EF4-FFF2-40B4-BE49-F238E27FC236}">
                <a16:creationId xmlns:a16="http://schemas.microsoft.com/office/drawing/2014/main" id="{44970A84-AE55-5F40-9F9F-909EDF370C04}"/>
              </a:ext>
            </a:extLst>
          </p:cNvPr>
          <p:cNvSpPr/>
          <p:nvPr/>
        </p:nvSpPr>
        <p:spPr>
          <a:xfrm rot="5400000">
            <a:off x="2564411" y="5056699"/>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9" name="CuadroTexto 8">
            <a:extLst>
              <a:ext uri="{FF2B5EF4-FFF2-40B4-BE49-F238E27FC236}">
                <a16:creationId xmlns:a16="http://schemas.microsoft.com/office/drawing/2014/main" id="{9C0B50EA-140D-AA41-BB12-65E7FD62B375}"/>
              </a:ext>
            </a:extLst>
          </p:cNvPr>
          <p:cNvSpPr txBox="1"/>
          <p:nvPr/>
        </p:nvSpPr>
        <p:spPr>
          <a:xfrm>
            <a:off x="3046826" y="2046349"/>
            <a:ext cx="6098344" cy="4524315"/>
          </a:xfrm>
          <a:prstGeom prst="rect">
            <a:avLst/>
          </a:prstGeom>
          <a:noFill/>
        </p:spPr>
        <p:txBody>
          <a:bodyPr wrap="square">
            <a:spAutoFit/>
          </a:bodyPr>
          <a:lstStyle/>
          <a:p>
            <a:pPr algn="just">
              <a:buClr>
                <a:srgbClr val="0070C0"/>
              </a:buClr>
            </a:pPr>
            <a:r>
              <a:rPr lang="es-PE" sz="1600" dirty="0">
                <a:latin typeface="Arial" panose="020B0604020202020204" pitchFamily="34" charset="0"/>
                <a:cs typeface="Arial" panose="020B0604020202020204" pitchFamily="34" charset="0"/>
              </a:rPr>
              <a:t>La decisión de aprobar o no </a:t>
            </a:r>
            <a:r>
              <a:rPr lang="es-PE" sz="1600" b="1" dirty="0">
                <a:latin typeface="Arial" panose="020B0604020202020204" pitchFamily="34" charset="0"/>
                <a:cs typeface="Arial" panose="020B0604020202020204" pitchFamily="34" charset="0"/>
              </a:rPr>
              <a:t>adicionales</a:t>
            </a:r>
            <a:r>
              <a:rPr lang="es-PE" sz="1600" dirty="0">
                <a:latin typeface="Arial" panose="020B0604020202020204" pitchFamily="34" charset="0"/>
                <a:cs typeface="Arial" panose="020B0604020202020204" pitchFamily="34" charset="0"/>
              </a:rPr>
              <a:t>. </a:t>
            </a:r>
          </a:p>
          <a:p>
            <a:pPr marL="0" lvl="1" algn="just"/>
            <a:endParaRPr lang="es-PE" sz="1600" dirty="0">
              <a:latin typeface="Arial" panose="020B0604020202020204" pitchFamily="34" charset="0"/>
              <a:cs typeface="Arial" panose="020B0604020202020204" pitchFamily="34" charset="0"/>
            </a:endParaRPr>
          </a:p>
          <a:p>
            <a:pPr marL="0" lvl="1" algn="just"/>
            <a:endParaRPr lang="es-PE" sz="1600" dirty="0">
              <a:latin typeface="Arial" panose="020B0604020202020204" pitchFamily="34" charset="0"/>
              <a:cs typeface="Arial" panose="020B0604020202020204" pitchFamily="34" charset="0"/>
            </a:endParaRPr>
          </a:p>
          <a:p>
            <a:pPr marL="0" lvl="1" algn="just"/>
            <a:endParaRPr lang="es-PE" sz="1600" dirty="0">
              <a:latin typeface="Arial" panose="020B0604020202020204" pitchFamily="34" charset="0"/>
              <a:cs typeface="Arial" panose="020B0604020202020204" pitchFamily="34" charset="0"/>
            </a:endParaRPr>
          </a:p>
          <a:p>
            <a:pPr marL="0" lvl="1" algn="just"/>
            <a:r>
              <a:rPr lang="es-PE" sz="1600" dirty="0">
                <a:latin typeface="Arial" panose="020B0604020202020204" pitchFamily="34" charset="0"/>
                <a:cs typeface="Arial" panose="020B0604020202020204" pitchFamily="34" charset="0"/>
              </a:rPr>
              <a:t>Pretensión de </a:t>
            </a:r>
            <a:r>
              <a:rPr lang="es-PE" sz="1600" b="1" dirty="0">
                <a:latin typeface="Arial" panose="020B0604020202020204" pitchFamily="34" charset="0"/>
                <a:cs typeface="Arial" panose="020B0604020202020204" pitchFamily="34" charset="0"/>
              </a:rPr>
              <a:t>enriquecimiento</a:t>
            </a:r>
            <a:r>
              <a:rPr lang="es-PE" sz="1600" dirty="0">
                <a:latin typeface="Arial" panose="020B0604020202020204" pitchFamily="34" charset="0"/>
                <a:cs typeface="Arial" panose="020B0604020202020204" pitchFamily="34" charset="0"/>
              </a:rPr>
              <a:t> sin causa o indebido.</a:t>
            </a:r>
          </a:p>
          <a:p>
            <a:pPr marL="0" lvl="1" algn="just"/>
            <a:endParaRPr lang="es-PE" sz="1600" dirty="0">
              <a:latin typeface="Arial" panose="020B0604020202020204" pitchFamily="34" charset="0"/>
              <a:cs typeface="Arial" panose="020B0604020202020204" pitchFamily="34" charset="0"/>
            </a:endParaRPr>
          </a:p>
          <a:p>
            <a:pPr marL="0" lvl="1" algn="just"/>
            <a:endParaRPr lang="es-PE" sz="1600" dirty="0">
              <a:latin typeface="Arial" panose="020B0604020202020204" pitchFamily="34" charset="0"/>
              <a:cs typeface="Arial" panose="020B0604020202020204" pitchFamily="34" charset="0"/>
            </a:endParaRPr>
          </a:p>
          <a:p>
            <a:pPr marL="0" lvl="1" algn="just"/>
            <a:endParaRPr lang="es-PE" sz="1600" dirty="0">
              <a:latin typeface="Arial" panose="020B0604020202020204" pitchFamily="34" charset="0"/>
              <a:cs typeface="Arial" panose="020B0604020202020204" pitchFamily="34" charset="0"/>
            </a:endParaRPr>
          </a:p>
          <a:p>
            <a:pPr marL="0" lvl="1" algn="just"/>
            <a:r>
              <a:rPr lang="es-PE" sz="1600" dirty="0">
                <a:latin typeface="Arial" panose="020B0604020202020204" pitchFamily="34" charset="0"/>
                <a:cs typeface="Arial" panose="020B0604020202020204" pitchFamily="34" charset="0"/>
              </a:rPr>
              <a:t>Pago de </a:t>
            </a:r>
            <a:r>
              <a:rPr lang="es-PE" sz="1600" b="1" dirty="0">
                <a:latin typeface="Arial" panose="020B0604020202020204" pitchFamily="34" charset="0"/>
                <a:cs typeface="Arial" panose="020B0604020202020204" pitchFamily="34" charset="0"/>
              </a:rPr>
              <a:t>indemnizaciones</a:t>
            </a:r>
            <a:r>
              <a:rPr lang="es-PE" sz="1600" dirty="0">
                <a:latin typeface="Arial" panose="020B0604020202020204" pitchFamily="34" charset="0"/>
                <a:cs typeface="Arial" panose="020B0604020202020204" pitchFamily="34" charset="0"/>
              </a:rPr>
              <a:t> o cualquier otra que se derive de la falta de aprobación de adicionales o su aprobación parcial.</a:t>
            </a:r>
          </a:p>
          <a:p>
            <a:pPr algn="just">
              <a:buClr>
                <a:srgbClr val="0070C0"/>
              </a:buClr>
            </a:pPr>
            <a:endParaRPr lang="es-PE" sz="1600" b="1" dirty="0">
              <a:latin typeface="Arial" panose="020B0604020202020204" pitchFamily="34" charset="0"/>
              <a:cs typeface="Arial" panose="020B0604020202020204" pitchFamily="34" charset="0"/>
            </a:endParaRPr>
          </a:p>
          <a:p>
            <a:pPr algn="just">
              <a:buClr>
                <a:srgbClr val="0070C0"/>
              </a:buClr>
            </a:pPr>
            <a:endParaRPr lang="es-PE" sz="1600" b="1" dirty="0">
              <a:latin typeface="Arial" panose="020B0604020202020204" pitchFamily="34" charset="0"/>
              <a:cs typeface="Arial" panose="020B0604020202020204" pitchFamily="34" charset="0"/>
            </a:endParaRPr>
          </a:p>
          <a:p>
            <a:pPr algn="just">
              <a:buClr>
                <a:srgbClr val="0070C0"/>
              </a:buClr>
            </a:pPr>
            <a:r>
              <a:rPr lang="es-MX" sz="1600" dirty="0">
                <a:latin typeface="Arial" panose="020B0604020202020204" pitchFamily="34" charset="0"/>
                <a:cs typeface="Arial" panose="020B0604020202020204" pitchFamily="34" charset="0"/>
              </a:rPr>
              <a:t>Pretensiones de carácter </a:t>
            </a:r>
            <a:r>
              <a:rPr lang="es-MX" sz="1600" b="1" dirty="0">
                <a:latin typeface="Arial" panose="020B0604020202020204" pitchFamily="34" charset="0"/>
                <a:cs typeface="Arial" panose="020B0604020202020204" pitchFamily="34" charset="0"/>
              </a:rPr>
              <a:t>indemnizatorio</a:t>
            </a:r>
            <a:r>
              <a:rPr lang="es-MX" sz="1600" dirty="0">
                <a:latin typeface="Arial" panose="020B0604020202020204" pitchFamily="34" charset="0"/>
                <a:cs typeface="Arial" panose="020B0604020202020204" pitchFamily="34" charset="0"/>
              </a:rPr>
              <a:t> por conceptos no previstos en la normativa de contratación pública.</a:t>
            </a:r>
            <a:endParaRPr lang="es-PE" sz="1600" dirty="0">
              <a:latin typeface="Arial" panose="020B0604020202020204" pitchFamily="34" charset="0"/>
              <a:cs typeface="Arial" panose="020B0604020202020204" pitchFamily="34" charset="0"/>
            </a:endParaRPr>
          </a:p>
          <a:p>
            <a:pPr algn="just">
              <a:buClr>
                <a:srgbClr val="0070C0"/>
              </a:buClr>
            </a:pPr>
            <a:endParaRPr lang="es-PE" sz="1600" b="1" dirty="0">
              <a:latin typeface="Arial" panose="020B0604020202020204" pitchFamily="34" charset="0"/>
              <a:cs typeface="Arial" panose="020B0604020202020204" pitchFamily="34" charset="0"/>
            </a:endParaRPr>
          </a:p>
          <a:p>
            <a:pPr algn="just">
              <a:buClr>
                <a:srgbClr val="0070C0"/>
              </a:buClr>
            </a:pPr>
            <a:endParaRPr lang="es-PE" sz="1600" b="1" dirty="0">
              <a:latin typeface="Arial" panose="020B0604020202020204" pitchFamily="34" charset="0"/>
              <a:cs typeface="Arial" panose="020B0604020202020204" pitchFamily="34" charset="0"/>
            </a:endParaRPr>
          </a:p>
          <a:p>
            <a:pPr algn="just">
              <a:buClr>
                <a:srgbClr val="0D67AC"/>
              </a:buClr>
            </a:pPr>
            <a:endParaRPr lang="es-PE" sz="1600" dirty="0">
              <a:solidFill>
                <a:srgbClr val="000000"/>
              </a:solidFill>
              <a:latin typeface="Arial" panose="020B0604020202020204" pitchFamily="34" charset="0"/>
              <a:cs typeface="Arial" panose="020B0604020202020204" pitchFamily="34" charset="0"/>
            </a:endParaRPr>
          </a:p>
          <a:p>
            <a:pPr algn="just">
              <a:buClr>
                <a:srgbClr val="0D67AC"/>
              </a:buClr>
            </a:pPr>
            <a:endParaRPr lang="es-PE" sz="1600" dirty="0">
              <a:solidFill>
                <a:srgbClr val="000000"/>
              </a:solidFill>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4A824823-E10B-F24A-A05A-04B7FD77AE3F}"/>
              </a:ext>
            </a:extLst>
          </p:cNvPr>
          <p:cNvSpPr/>
          <p:nvPr/>
        </p:nvSpPr>
        <p:spPr>
          <a:xfrm rot="5400000">
            <a:off x="2564412" y="4099556"/>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5" name="CuadroTexto 14">
            <a:extLst>
              <a:ext uri="{FF2B5EF4-FFF2-40B4-BE49-F238E27FC236}">
                <a16:creationId xmlns:a16="http://schemas.microsoft.com/office/drawing/2014/main" id="{D23149DD-9640-564D-BDAC-CF396F9BA896}"/>
              </a:ext>
            </a:extLst>
          </p:cNvPr>
          <p:cNvSpPr txBox="1"/>
          <p:nvPr/>
        </p:nvSpPr>
        <p:spPr>
          <a:xfrm>
            <a:off x="1720020" y="6440653"/>
            <a:ext cx="8108354" cy="246221"/>
          </a:xfrm>
          <a:prstGeom prst="rect">
            <a:avLst/>
          </a:prstGeom>
          <a:noFill/>
        </p:spPr>
        <p:txBody>
          <a:bodyPr wrap="square" rtlCol="0">
            <a:spAutoFit/>
          </a:bodyPr>
          <a:lstStyle/>
          <a:p>
            <a:pPr marL="541338" lvl="2" algn="ctr">
              <a:buClr>
                <a:srgbClr val="0070C0"/>
              </a:buClr>
            </a:pPr>
            <a:r>
              <a:rPr lang="es-PE" sz="1000" dirty="0">
                <a:solidFill>
                  <a:srgbClr val="000000"/>
                </a:solidFill>
                <a:latin typeface="Arial" panose="020B0604020202020204" pitchFamily="34" charset="0"/>
                <a:cs typeface="Arial" panose="020B0604020202020204" pitchFamily="34" charset="0"/>
              </a:rPr>
              <a:t>Artículo 45.5 LCE</a:t>
            </a:r>
            <a:endParaRPr lang="es-MX"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13397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A3C36BBA-2611-4766-88A1-219779A7D339}"/>
              </a:ext>
            </a:extLst>
          </p:cNvPr>
          <p:cNvSpPr>
            <a:spLocks noGrp="1"/>
          </p:cNvSpPr>
          <p:nvPr>
            <p:ph idx="1"/>
          </p:nvPr>
        </p:nvSpPr>
        <p:spPr>
          <a:xfrm>
            <a:off x="2691426" y="2563294"/>
            <a:ext cx="7414109" cy="1843606"/>
          </a:xfrm>
        </p:spPr>
        <p:txBody>
          <a:bodyPr>
            <a:normAutofit/>
          </a:bodyPr>
          <a:lstStyle/>
          <a:p>
            <a:pPr marL="0" indent="0" algn="just">
              <a:lnSpc>
                <a:spcPct val="100000"/>
              </a:lnSpc>
              <a:buNone/>
            </a:pPr>
            <a:r>
              <a:rPr lang="es-MX" sz="1600" dirty="0">
                <a:latin typeface="Arial" panose="020B0604020202020204" pitchFamily="34" charset="0"/>
                <a:cs typeface="Arial" panose="020B0604020202020204" pitchFamily="34" charset="0"/>
              </a:rPr>
              <a:t>Decreto Supremo 250-2020-EF (publicado el septiembre de 2020), por el que el Ministerio de Economía y Finanzas aprueba una modificación a la Ley de Contrataciones con el Estado y a su Reglamento. </a:t>
            </a:r>
          </a:p>
        </p:txBody>
      </p:sp>
      <p:sp>
        <p:nvSpPr>
          <p:cNvPr id="9" name="CuadroTexto 8">
            <a:extLst>
              <a:ext uri="{FF2B5EF4-FFF2-40B4-BE49-F238E27FC236}">
                <a16:creationId xmlns:a16="http://schemas.microsoft.com/office/drawing/2014/main" id="{34CE29B3-4368-426A-B2F1-94230BAB1351}"/>
              </a:ext>
            </a:extLst>
          </p:cNvPr>
          <p:cNvSpPr txBox="1"/>
          <p:nvPr/>
        </p:nvSpPr>
        <p:spPr>
          <a:xfrm>
            <a:off x="3224827" y="3789036"/>
            <a:ext cx="6556024" cy="584775"/>
          </a:xfrm>
          <a:prstGeom prst="rect">
            <a:avLst/>
          </a:prstGeom>
          <a:noFill/>
        </p:spPr>
        <p:txBody>
          <a:bodyPr wrap="square">
            <a:spAutoFit/>
          </a:bodyPr>
          <a:lstStyle/>
          <a:p>
            <a:pPr algn="just"/>
            <a:r>
              <a:rPr lang="es-MX" sz="1600" dirty="0">
                <a:latin typeface="Arial" panose="020B0604020202020204" pitchFamily="34" charset="0"/>
                <a:cs typeface="Arial" panose="020B0604020202020204" pitchFamily="34" charset="0"/>
              </a:rPr>
              <a:t>Aprueba el establecimiento de la Junta de Resolución de Disputas (JRD) para cualquier controversia de ejecución de obra pública.</a:t>
            </a:r>
            <a:endParaRPr lang="es-PE" sz="1600" dirty="0">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DA6D7D70-901B-814D-A07C-EA7DB664A105}"/>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Rectángulo 14">
            <a:extLst>
              <a:ext uri="{FF2B5EF4-FFF2-40B4-BE49-F238E27FC236}">
                <a16:creationId xmlns:a16="http://schemas.microsoft.com/office/drawing/2014/main" id="{9E8E16B2-9DE7-467C-837D-56B899A2A01F}"/>
              </a:ext>
            </a:extLst>
          </p:cNvPr>
          <p:cNvSpPr/>
          <p:nvPr/>
        </p:nvSpPr>
        <p:spPr>
          <a:xfrm rot="5400000">
            <a:off x="2345468" y="2623917"/>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1" name="CuadroTexto 10">
            <a:extLst>
              <a:ext uri="{FF2B5EF4-FFF2-40B4-BE49-F238E27FC236}">
                <a16:creationId xmlns:a16="http://schemas.microsoft.com/office/drawing/2014/main" id="{B5F60C6D-8CBD-0B40-ABCD-7461058859DC}"/>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Última modificación</a:t>
            </a:r>
          </a:p>
        </p:txBody>
      </p:sp>
      <p:cxnSp>
        <p:nvCxnSpPr>
          <p:cNvPr id="3" name="Conector angular 2">
            <a:extLst>
              <a:ext uri="{FF2B5EF4-FFF2-40B4-BE49-F238E27FC236}">
                <a16:creationId xmlns:a16="http://schemas.microsoft.com/office/drawing/2014/main" id="{406256C5-86ED-644B-BC9B-39B5B740D30F}"/>
              </a:ext>
            </a:extLst>
          </p:cNvPr>
          <p:cNvCxnSpPr/>
          <p:nvPr/>
        </p:nvCxnSpPr>
        <p:spPr>
          <a:xfrm>
            <a:off x="2500049" y="3657600"/>
            <a:ext cx="547951" cy="330200"/>
          </a:xfrm>
          <a:prstGeom prst="bentConnector3">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6" name="image1.png">
            <a:extLst>
              <a:ext uri="{FF2B5EF4-FFF2-40B4-BE49-F238E27FC236}">
                <a16:creationId xmlns:a16="http://schemas.microsoft.com/office/drawing/2014/main" id="{3C72C938-454D-B441-8307-BF9C0F648D03}"/>
              </a:ext>
            </a:extLst>
          </p:cNvPr>
          <p:cNvPicPr/>
          <p:nvPr/>
        </p:nvPicPr>
        <p:blipFill>
          <a:blip r:embed="rId2"/>
          <a:srcRect l="18323" t="22139" r="55822" b="59715"/>
          <a:stretch>
            <a:fillRect/>
          </a:stretch>
        </p:blipFill>
        <p:spPr>
          <a:xfrm>
            <a:off x="78414" y="97862"/>
            <a:ext cx="1542040" cy="597739"/>
          </a:xfrm>
          <a:prstGeom prst="rect">
            <a:avLst/>
          </a:prstGeom>
          <a:ln/>
        </p:spPr>
      </p:pic>
    </p:spTree>
    <p:extLst>
      <p:ext uri="{BB962C8B-B14F-4D97-AF65-F5344CB8AC3E}">
        <p14:creationId xmlns:p14="http://schemas.microsoft.com/office/powerpoint/2010/main" val="221159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a:extLst>
              <a:ext uri="{FF2B5EF4-FFF2-40B4-BE49-F238E27FC236}">
                <a16:creationId xmlns:a16="http://schemas.microsoft.com/office/drawing/2014/main" id="{887A48CD-6CE2-405A-B53F-3404D69F51F8}"/>
              </a:ext>
            </a:extLst>
          </p:cNvPr>
          <p:cNvGrpSpPr/>
          <p:nvPr/>
        </p:nvGrpSpPr>
        <p:grpSpPr>
          <a:xfrm>
            <a:off x="37419" y="2193883"/>
            <a:ext cx="12154581" cy="3809768"/>
            <a:chOff x="37419" y="1450687"/>
            <a:chExt cx="12154581" cy="3809768"/>
          </a:xfrm>
        </p:grpSpPr>
        <p:sp>
          <p:nvSpPr>
            <p:cNvPr id="5" name="Rectangle 7">
              <a:extLst>
                <a:ext uri="{FF2B5EF4-FFF2-40B4-BE49-F238E27FC236}">
                  <a16:creationId xmlns:a16="http://schemas.microsoft.com/office/drawing/2014/main" id="{2876C8A0-3D26-4D48-BF3F-C73FFB863049}"/>
                </a:ext>
              </a:extLst>
            </p:cNvPr>
            <p:cNvSpPr/>
            <p:nvPr/>
          </p:nvSpPr>
          <p:spPr>
            <a:xfrm rot="16200000">
              <a:off x="6021891" y="-1478327"/>
              <a:ext cx="365429" cy="10858219"/>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00" dirty="0">
                <a:latin typeface="Futura"/>
              </a:endParaRPr>
            </a:p>
          </p:txBody>
        </p:sp>
        <p:sp>
          <p:nvSpPr>
            <p:cNvPr id="6" name="Rectángulo 5">
              <a:extLst>
                <a:ext uri="{FF2B5EF4-FFF2-40B4-BE49-F238E27FC236}">
                  <a16:creationId xmlns:a16="http://schemas.microsoft.com/office/drawing/2014/main" id="{077ABA3D-74C0-440F-B4D3-802B071D4D8E}"/>
                </a:ext>
              </a:extLst>
            </p:cNvPr>
            <p:cNvSpPr/>
            <p:nvPr/>
          </p:nvSpPr>
          <p:spPr>
            <a:xfrm>
              <a:off x="37419" y="2736904"/>
              <a:ext cx="1497105" cy="276999"/>
            </a:xfrm>
            <a:prstGeom prst="rect">
              <a:avLst/>
            </a:prstGeom>
          </p:spPr>
          <p:txBody>
            <a:bodyPr wrap="square">
              <a:spAutoFit/>
            </a:bodyPr>
            <a:lstStyle/>
            <a:p>
              <a:pPr lvl="0" algn="ctr"/>
              <a:r>
                <a:rPr lang="es-PE" sz="1200" dirty="0">
                  <a:latin typeface="Arial" panose="020B0604020202020204" pitchFamily="34" charset="0"/>
                  <a:ea typeface="Cambria" charset="0"/>
                  <a:cs typeface="Arial" panose="020B0604020202020204" pitchFamily="34" charset="0"/>
                </a:rPr>
                <a:t>Petición escrita</a:t>
              </a:r>
              <a:endParaRPr lang="es-PE" sz="1200" dirty="0">
                <a:latin typeface="Arial" panose="020B0604020202020204" pitchFamily="34" charset="0"/>
                <a:cs typeface="Arial" panose="020B0604020202020204" pitchFamily="34" charset="0"/>
              </a:endParaRPr>
            </a:p>
          </p:txBody>
        </p:sp>
        <p:cxnSp>
          <p:nvCxnSpPr>
            <p:cNvPr id="7" name="Straight Connector 22">
              <a:extLst>
                <a:ext uri="{FF2B5EF4-FFF2-40B4-BE49-F238E27FC236}">
                  <a16:creationId xmlns:a16="http://schemas.microsoft.com/office/drawing/2014/main" id="{F12D7E5A-4CB5-4E02-9BAC-D604ED7074D4}"/>
                </a:ext>
              </a:extLst>
            </p:cNvPr>
            <p:cNvCxnSpPr>
              <a:cxnSpLocks/>
            </p:cNvCxnSpPr>
            <p:nvPr/>
          </p:nvCxnSpPr>
          <p:spPr>
            <a:xfrm flipV="1">
              <a:off x="775496" y="3046868"/>
              <a:ext cx="0" cy="734214"/>
            </a:xfrm>
            <a:prstGeom prst="line">
              <a:avLst/>
            </a:prstGeom>
            <a:ln w="3175">
              <a:solidFill>
                <a:schemeClr val="accent1">
                  <a:lumMod val="50000"/>
                </a:schemeClr>
              </a:solidFill>
              <a:prstDash val="solid"/>
            </a:ln>
          </p:spPr>
          <p:style>
            <a:lnRef idx="2">
              <a:schemeClr val="accent1"/>
            </a:lnRef>
            <a:fillRef idx="0">
              <a:schemeClr val="accent1"/>
            </a:fillRef>
            <a:effectRef idx="1">
              <a:schemeClr val="accent1"/>
            </a:effectRef>
            <a:fontRef idx="minor">
              <a:schemeClr val="tx1"/>
            </a:fontRef>
          </p:style>
        </p:cxnSp>
        <p:sp>
          <p:nvSpPr>
            <p:cNvPr id="8" name="CuadroTexto 7">
              <a:extLst>
                <a:ext uri="{FF2B5EF4-FFF2-40B4-BE49-F238E27FC236}">
                  <a16:creationId xmlns:a16="http://schemas.microsoft.com/office/drawing/2014/main" id="{D764BFCF-9AA9-4678-B5EB-F218AAD41F5F}"/>
                </a:ext>
              </a:extLst>
            </p:cNvPr>
            <p:cNvSpPr txBox="1"/>
            <p:nvPr/>
          </p:nvSpPr>
          <p:spPr>
            <a:xfrm>
              <a:off x="1215558" y="3498307"/>
              <a:ext cx="732085" cy="261610"/>
            </a:xfrm>
            <a:prstGeom prst="rect">
              <a:avLst/>
            </a:prstGeom>
            <a:noFill/>
          </p:spPr>
          <p:txBody>
            <a:bodyPr wrap="square" rtlCol="0">
              <a:spAutoFit/>
            </a:bodyPr>
            <a:lstStyle/>
            <a:p>
              <a:r>
                <a:rPr lang="es-PE" sz="1050" b="1" dirty="0">
                  <a:solidFill>
                    <a:schemeClr val="bg2">
                      <a:lumMod val="10000"/>
                    </a:schemeClr>
                  </a:solidFill>
                  <a:latin typeface="Arial" panose="020B0604020202020204" pitchFamily="34" charset="0"/>
                  <a:cs typeface="Arial" panose="020B0604020202020204" pitchFamily="34" charset="0"/>
                </a:rPr>
                <a:t>3 días</a:t>
              </a:r>
            </a:p>
          </p:txBody>
        </p:sp>
        <p:sp>
          <p:nvSpPr>
            <p:cNvPr id="9" name="Rectángulo 8">
              <a:extLst>
                <a:ext uri="{FF2B5EF4-FFF2-40B4-BE49-F238E27FC236}">
                  <a16:creationId xmlns:a16="http://schemas.microsoft.com/office/drawing/2014/main" id="{DCB2439B-89DE-48AD-9877-D5435445DD14}"/>
                </a:ext>
              </a:extLst>
            </p:cNvPr>
            <p:cNvSpPr/>
            <p:nvPr/>
          </p:nvSpPr>
          <p:spPr>
            <a:xfrm>
              <a:off x="412528" y="4798790"/>
              <a:ext cx="1820833" cy="461665"/>
            </a:xfrm>
            <a:prstGeom prst="rect">
              <a:avLst/>
            </a:prstGeom>
          </p:spPr>
          <p:txBody>
            <a:bodyPr wrap="square">
              <a:spAutoFit/>
            </a:bodyPr>
            <a:lstStyle/>
            <a:p>
              <a:pPr algn="ctr"/>
              <a:r>
                <a:rPr lang="es-PE" sz="1200" dirty="0">
                  <a:latin typeface="Arial" panose="020B0604020202020204" pitchFamily="34" charset="0"/>
                  <a:ea typeface="Cambria" charset="0"/>
                  <a:cs typeface="Arial" panose="020B0604020202020204" pitchFamily="34" charset="0"/>
                </a:rPr>
                <a:t>Inicio de la Sumisión formal ante la JRD</a:t>
              </a:r>
              <a:endParaRPr lang="es-PE" sz="1200" dirty="0">
                <a:latin typeface="Arial" panose="020B0604020202020204" pitchFamily="34" charset="0"/>
                <a:cs typeface="Arial" panose="020B0604020202020204" pitchFamily="34" charset="0"/>
              </a:endParaRPr>
            </a:p>
          </p:txBody>
        </p:sp>
        <p:cxnSp>
          <p:nvCxnSpPr>
            <p:cNvPr id="10" name="Straight Connector 24">
              <a:extLst>
                <a:ext uri="{FF2B5EF4-FFF2-40B4-BE49-F238E27FC236}">
                  <a16:creationId xmlns:a16="http://schemas.microsoft.com/office/drawing/2014/main" id="{26259FAE-D6CA-493C-A6A7-530D2FBFB4C9}"/>
                </a:ext>
              </a:extLst>
            </p:cNvPr>
            <p:cNvCxnSpPr>
              <a:cxnSpLocks/>
            </p:cNvCxnSpPr>
            <p:nvPr/>
          </p:nvCxnSpPr>
          <p:spPr>
            <a:xfrm flipV="1">
              <a:off x="1269867" y="4097909"/>
              <a:ext cx="0" cy="614470"/>
            </a:xfrm>
            <a:prstGeom prst="line">
              <a:avLst/>
            </a:prstGeom>
            <a:ln w="3175">
              <a:solidFill>
                <a:schemeClr val="accent1">
                  <a:lumMod val="50000"/>
                </a:schemeClr>
              </a:solidFill>
              <a:prstDash val="solid"/>
            </a:ln>
          </p:spPr>
          <p:style>
            <a:lnRef idx="2">
              <a:schemeClr val="accent1"/>
            </a:lnRef>
            <a:fillRef idx="0">
              <a:schemeClr val="accent1"/>
            </a:fillRef>
            <a:effectRef idx="1">
              <a:schemeClr val="accent1"/>
            </a:effectRef>
            <a:fontRef idx="minor">
              <a:schemeClr val="tx1"/>
            </a:fontRef>
          </p:style>
        </p:cxnSp>
        <p:sp>
          <p:nvSpPr>
            <p:cNvPr id="11" name="Rectángulo 10">
              <a:extLst>
                <a:ext uri="{FF2B5EF4-FFF2-40B4-BE49-F238E27FC236}">
                  <a16:creationId xmlns:a16="http://schemas.microsoft.com/office/drawing/2014/main" id="{ADBE9FD9-C0AA-4A99-99E6-5F0894FFE0F1}"/>
                </a:ext>
              </a:extLst>
            </p:cNvPr>
            <p:cNvSpPr/>
            <p:nvPr/>
          </p:nvSpPr>
          <p:spPr>
            <a:xfrm>
              <a:off x="1535601" y="2696280"/>
              <a:ext cx="1467459" cy="461665"/>
            </a:xfrm>
            <a:prstGeom prst="rect">
              <a:avLst/>
            </a:prstGeom>
          </p:spPr>
          <p:txBody>
            <a:bodyPr wrap="square">
              <a:spAutoFit/>
            </a:bodyPr>
            <a:lstStyle/>
            <a:p>
              <a:pPr lvl="0" algn="ctr"/>
              <a:r>
                <a:rPr lang="es-PE" sz="1200" dirty="0">
                  <a:latin typeface="Arial" panose="020B0604020202020204" pitchFamily="34" charset="0"/>
                  <a:ea typeface="Cambria" charset="0"/>
                  <a:cs typeface="Arial" panose="020B0604020202020204" pitchFamily="34" charset="0"/>
                </a:rPr>
                <a:t>Notificación a la contraparte</a:t>
              </a:r>
              <a:endParaRPr lang="es-PE" sz="1200" dirty="0">
                <a:latin typeface="Arial" panose="020B0604020202020204" pitchFamily="34" charset="0"/>
                <a:cs typeface="Arial" panose="020B0604020202020204" pitchFamily="34" charset="0"/>
              </a:endParaRPr>
            </a:p>
          </p:txBody>
        </p:sp>
        <p:cxnSp>
          <p:nvCxnSpPr>
            <p:cNvPr id="12" name="Straight Connector 24">
              <a:extLst>
                <a:ext uri="{FF2B5EF4-FFF2-40B4-BE49-F238E27FC236}">
                  <a16:creationId xmlns:a16="http://schemas.microsoft.com/office/drawing/2014/main" id="{D2D51ECD-8817-4101-BBEE-95CA199FD114}"/>
                </a:ext>
              </a:extLst>
            </p:cNvPr>
            <p:cNvCxnSpPr>
              <a:cxnSpLocks/>
            </p:cNvCxnSpPr>
            <p:nvPr/>
          </p:nvCxnSpPr>
          <p:spPr>
            <a:xfrm flipV="1">
              <a:off x="2201820" y="3173520"/>
              <a:ext cx="0" cy="614470"/>
            </a:xfrm>
            <a:prstGeom prst="line">
              <a:avLst/>
            </a:prstGeom>
            <a:ln w="3175">
              <a:solidFill>
                <a:schemeClr val="accent1">
                  <a:lumMod val="50000"/>
                </a:schemeClr>
              </a:solidFill>
              <a:prstDash val="solid"/>
            </a:ln>
          </p:spPr>
          <p:style>
            <a:lnRef idx="2">
              <a:schemeClr val="accent1"/>
            </a:lnRef>
            <a:fillRef idx="0">
              <a:schemeClr val="accent1"/>
            </a:fillRef>
            <a:effectRef idx="1">
              <a:schemeClr val="accent1"/>
            </a:effectRef>
            <a:fontRef idx="minor">
              <a:schemeClr val="tx1"/>
            </a:fontRef>
          </p:style>
        </p:cxnSp>
        <p:sp>
          <p:nvSpPr>
            <p:cNvPr id="13" name="CuadroTexto 12">
              <a:extLst>
                <a:ext uri="{FF2B5EF4-FFF2-40B4-BE49-F238E27FC236}">
                  <a16:creationId xmlns:a16="http://schemas.microsoft.com/office/drawing/2014/main" id="{C2F0A703-F645-4E48-A916-BCB0AA446A65}"/>
                </a:ext>
              </a:extLst>
            </p:cNvPr>
            <p:cNvSpPr txBox="1"/>
            <p:nvPr/>
          </p:nvSpPr>
          <p:spPr>
            <a:xfrm>
              <a:off x="3092933" y="3479579"/>
              <a:ext cx="729761" cy="261610"/>
            </a:xfrm>
            <a:prstGeom prst="rect">
              <a:avLst/>
            </a:prstGeom>
            <a:noFill/>
          </p:spPr>
          <p:txBody>
            <a:bodyPr wrap="square" rtlCol="0">
              <a:spAutoFit/>
            </a:bodyPr>
            <a:lstStyle/>
            <a:p>
              <a:r>
                <a:rPr lang="es-PE" sz="1050" b="1" dirty="0">
                  <a:solidFill>
                    <a:schemeClr val="bg2">
                      <a:lumMod val="10000"/>
                    </a:schemeClr>
                  </a:solidFill>
                  <a:latin typeface="Futura"/>
                </a:rPr>
                <a:t>15 </a:t>
              </a:r>
              <a:r>
                <a:rPr lang="es-PE" sz="1050" b="1" dirty="0">
                  <a:solidFill>
                    <a:schemeClr val="bg2">
                      <a:lumMod val="10000"/>
                    </a:schemeClr>
                  </a:solidFill>
                  <a:latin typeface="Arial" panose="020B0604020202020204" pitchFamily="34" charset="0"/>
                  <a:cs typeface="Arial" panose="020B0604020202020204" pitchFamily="34" charset="0"/>
                </a:rPr>
                <a:t>días</a:t>
              </a:r>
            </a:p>
          </p:txBody>
        </p:sp>
        <p:cxnSp>
          <p:nvCxnSpPr>
            <p:cNvPr id="14" name="Straight Connector 24">
              <a:extLst>
                <a:ext uri="{FF2B5EF4-FFF2-40B4-BE49-F238E27FC236}">
                  <a16:creationId xmlns:a16="http://schemas.microsoft.com/office/drawing/2014/main" id="{5E9A1BD8-21E2-43A8-8068-0458266D62DF}"/>
                </a:ext>
              </a:extLst>
            </p:cNvPr>
            <p:cNvCxnSpPr>
              <a:cxnSpLocks/>
            </p:cNvCxnSpPr>
            <p:nvPr/>
          </p:nvCxnSpPr>
          <p:spPr>
            <a:xfrm flipV="1">
              <a:off x="3691116" y="4110210"/>
              <a:ext cx="0" cy="614470"/>
            </a:xfrm>
            <a:prstGeom prst="line">
              <a:avLst/>
            </a:prstGeom>
            <a:ln w="3175">
              <a:solidFill>
                <a:schemeClr val="accent1">
                  <a:lumMod val="50000"/>
                </a:schemeClr>
              </a:solidFill>
              <a:prstDash val="solid"/>
            </a:ln>
          </p:spPr>
          <p:style>
            <a:lnRef idx="2">
              <a:schemeClr val="accent1"/>
            </a:lnRef>
            <a:fillRef idx="0">
              <a:schemeClr val="accent1"/>
            </a:fillRef>
            <a:effectRef idx="1">
              <a:schemeClr val="accent1"/>
            </a:effectRef>
            <a:fontRef idx="minor">
              <a:schemeClr val="tx1"/>
            </a:fontRef>
          </p:style>
        </p:cxnSp>
        <p:sp>
          <p:nvSpPr>
            <p:cNvPr id="15" name="Rectángulo 14">
              <a:extLst>
                <a:ext uri="{FF2B5EF4-FFF2-40B4-BE49-F238E27FC236}">
                  <a16:creationId xmlns:a16="http://schemas.microsoft.com/office/drawing/2014/main" id="{CE3B1D31-DDA5-4204-A6AD-BF882E34F441}"/>
                </a:ext>
              </a:extLst>
            </p:cNvPr>
            <p:cNvSpPr/>
            <p:nvPr/>
          </p:nvSpPr>
          <p:spPr>
            <a:xfrm>
              <a:off x="2868630" y="4752785"/>
              <a:ext cx="1626131" cy="461665"/>
            </a:xfrm>
            <a:prstGeom prst="rect">
              <a:avLst/>
            </a:prstGeom>
          </p:spPr>
          <p:txBody>
            <a:bodyPr wrap="square">
              <a:spAutoFit/>
            </a:bodyPr>
            <a:lstStyle/>
            <a:p>
              <a:pPr algn="ctr" defTabSz="410751" hangingPunct="0"/>
              <a:r>
                <a:rPr lang="es-MX" sz="1200" dirty="0">
                  <a:latin typeface="Arial" panose="020B0604020202020204" pitchFamily="34" charset="0"/>
                  <a:cs typeface="Arial" panose="020B0604020202020204" pitchFamily="34" charset="0"/>
                </a:rPr>
                <a:t>Contestación de la petición escrita</a:t>
              </a:r>
              <a:endParaRPr lang="es-PE" sz="1200" dirty="0">
                <a:latin typeface="Arial" panose="020B0604020202020204" pitchFamily="34" charset="0"/>
                <a:cs typeface="Arial" panose="020B0604020202020204" pitchFamily="34" charset="0"/>
                <a:sym typeface="Helvetica Light"/>
              </a:endParaRPr>
            </a:p>
          </p:txBody>
        </p:sp>
        <p:sp>
          <p:nvSpPr>
            <p:cNvPr id="16" name="Rectángulo 15">
              <a:extLst>
                <a:ext uri="{FF2B5EF4-FFF2-40B4-BE49-F238E27FC236}">
                  <a16:creationId xmlns:a16="http://schemas.microsoft.com/office/drawing/2014/main" id="{B401C396-7CB5-4349-855F-677067BE35F0}"/>
                </a:ext>
              </a:extLst>
            </p:cNvPr>
            <p:cNvSpPr/>
            <p:nvPr/>
          </p:nvSpPr>
          <p:spPr>
            <a:xfrm>
              <a:off x="4091552" y="2651329"/>
              <a:ext cx="1255025" cy="461665"/>
            </a:xfrm>
            <a:prstGeom prst="rect">
              <a:avLst/>
            </a:prstGeom>
          </p:spPr>
          <p:txBody>
            <a:bodyPr wrap="square">
              <a:spAutoFit/>
            </a:bodyPr>
            <a:lstStyle/>
            <a:p>
              <a:pPr lvl="0" algn="ctr"/>
              <a:r>
                <a:rPr lang="es-PE" sz="1200" dirty="0">
                  <a:latin typeface="Arial" panose="020B0604020202020204" pitchFamily="34" charset="0"/>
                  <a:ea typeface="Cambria" charset="0"/>
                  <a:cs typeface="Arial" panose="020B0604020202020204" pitchFamily="34" charset="0"/>
                </a:rPr>
                <a:t>Audiencias</a:t>
              </a:r>
            </a:p>
            <a:p>
              <a:pPr lvl="0" algn="ctr"/>
              <a:r>
                <a:rPr lang="es-PE" sz="1200" dirty="0">
                  <a:latin typeface="Arial" panose="020B0604020202020204" pitchFamily="34" charset="0"/>
                  <a:ea typeface="Cambria" charset="0"/>
                  <a:cs typeface="Arial" panose="020B0604020202020204" pitchFamily="34" charset="0"/>
                </a:rPr>
                <a:t>(opcional)</a:t>
              </a:r>
              <a:endParaRPr lang="es-PE" sz="1200" dirty="0">
                <a:latin typeface="Arial" panose="020B0604020202020204" pitchFamily="34" charset="0"/>
                <a:cs typeface="Arial" panose="020B0604020202020204" pitchFamily="34" charset="0"/>
              </a:endParaRPr>
            </a:p>
          </p:txBody>
        </p:sp>
        <p:cxnSp>
          <p:nvCxnSpPr>
            <p:cNvPr id="17" name="Straight Connector 24">
              <a:extLst>
                <a:ext uri="{FF2B5EF4-FFF2-40B4-BE49-F238E27FC236}">
                  <a16:creationId xmlns:a16="http://schemas.microsoft.com/office/drawing/2014/main" id="{44A6637C-C245-41A3-AB80-25DE3816C65F}"/>
                </a:ext>
              </a:extLst>
            </p:cNvPr>
            <p:cNvCxnSpPr>
              <a:cxnSpLocks/>
            </p:cNvCxnSpPr>
            <p:nvPr/>
          </p:nvCxnSpPr>
          <p:spPr>
            <a:xfrm flipV="1">
              <a:off x="4719065" y="3151036"/>
              <a:ext cx="0" cy="614470"/>
            </a:xfrm>
            <a:prstGeom prst="line">
              <a:avLst/>
            </a:prstGeom>
            <a:ln w="3175">
              <a:solidFill>
                <a:schemeClr val="accent1">
                  <a:lumMod val="50000"/>
                </a:schemeClr>
              </a:solidFill>
              <a:prstDash val="solid"/>
            </a:ln>
          </p:spPr>
          <p:style>
            <a:lnRef idx="2">
              <a:schemeClr val="accent1"/>
            </a:lnRef>
            <a:fillRef idx="0">
              <a:schemeClr val="accent1"/>
            </a:fillRef>
            <a:effectRef idx="1">
              <a:schemeClr val="accent1"/>
            </a:effectRef>
            <a:fontRef idx="minor">
              <a:schemeClr val="tx1"/>
            </a:fontRef>
          </p:style>
        </p:cxnSp>
        <p:sp>
          <p:nvSpPr>
            <p:cNvPr id="18" name="CuadroTexto 17">
              <a:extLst>
                <a:ext uri="{FF2B5EF4-FFF2-40B4-BE49-F238E27FC236}">
                  <a16:creationId xmlns:a16="http://schemas.microsoft.com/office/drawing/2014/main" id="{75E1B2D3-5746-4687-89DF-1B4841C22EDF}"/>
                </a:ext>
              </a:extLst>
            </p:cNvPr>
            <p:cNvSpPr txBox="1"/>
            <p:nvPr/>
          </p:nvSpPr>
          <p:spPr>
            <a:xfrm>
              <a:off x="3859655" y="1450687"/>
              <a:ext cx="1718818" cy="461665"/>
            </a:xfrm>
            <a:prstGeom prst="rect">
              <a:avLst/>
            </a:prstGeom>
            <a:noFill/>
            <a:ln>
              <a:solidFill>
                <a:schemeClr val="bg2">
                  <a:lumMod val="75000"/>
                </a:schemeClr>
              </a:solidFill>
            </a:ln>
          </p:spPr>
          <p:txBody>
            <a:bodyPr wrap="square" rtlCol="0">
              <a:spAutoFit/>
            </a:bodyPr>
            <a:lstStyle/>
            <a:p>
              <a:pPr algn="ctr"/>
              <a:r>
                <a:rPr lang="es-PE" sz="1200" dirty="0">
                  <a:latin typeface="Arial" panose="020B0604020202020204" pitchFamily="34" charset="0"/>
                  <a:cs typeface="Arial" panose="020B0604020202020204" pitchFamily="34" charset="0"/>
                </a:rPr>
                <a:t>Puede celebrarse más de una audiencia</a:t>
              </a:r>
            </a:p>
          </p:txBody>
        </p:sp>
        <p:cxnSp>
          <p:nvCxnSpPr>
            <p:cNvPr id="19" name="Straight Connector 24">
              <a:extLst>
                <a:ext uri="{FF2B5EF4-FFF2-40B4-BE49-F238E27FC236}">
                  <a16:creationId xmlns:a16="http://schemas.microsoft.com/office/drawing/2014/main" id="{03C6FC90-6801-4996-AAB0-1A05446D9179}"/>
                </a:ext>
              </a:extLst>
            </p:cNvPr>
            <p:cNvCxnSpPr>
              <a:cxnSpLocks/>
            </p:cNvCxnSpPr>
            <p:nvPr/>
          </p:nvCxnSpPr>
          <p:spPr>
            <a:xfrm flipV="1">
              <a:off x="5833234" y="4127527"/>
              <a:ext cx="0" cy="6144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ángulo 19">
              <a:extLst>
                <a:ext uri="{FF2B5EF4-FFF2-40B4-BE49-F238E27FC236}">
                  <a16:creationId xmlns:a16="http://schemas.microsoft.com/office/drawing/2014/main" id="{83DFEFD3-D6B2-4E07-A50E-684739712BE6}"/>
                </a:ext>
              </a:extLst>
            </p:cNvPr>
            <p:cNvSpPr/>
            <p:nvPr/>
          </p:nvSpPr>
          <p:spPr>
            <a:xfrm>
              <a:off x="5356964" y="4796725"/>
              <a:ext cx="952539" cy="276999"/>
            </a:xfrm>
            <a:prstGeom prst="rect">
              <a:avLst/>
            </a:prstGeom>
          </p:spPr>
          <p:txBody>
            <a:bodyPr wrap="square">
              <a:spAutoFit/>
            </a:bodyPr>
            <a:lstStyle/>
            <a:p>
              <a:pPr algn="ctr" defTabSz="410751" hangingPunct="0"/>
              <a:r>
                <a:rPr lang="es-MX" sz="1200" b="1" dirty="0">
                  <a:solidFill>
                    <a:schemeClr val="accent1">
                      <a:lumMod val="50000"/>
                    </a:schemeClr>
                  </a:solidFill>
                  <a:latin typeface="Arial" panose="020B0604020202020204" pitchFamily="34" charset="0"/>
                  <a:cs typeface="Arial" panose="020B0604020202020204" pitchFamily="34" charset="0"/>
                </a:rPr>
                <a:t>DECISIÓN</a:t>
              </a:r>
              <a:endParaRPr lang="es-PE" sz="1200" b="1" dirty="0">
                <a:solidFill>
                  <a:schemeClr val="accent1">
                    <a:lumMod val="50000"/>
                  </a:schemeClr>
                </a:solidFill>
                <a:latin typeface="Arial" panose="020B0604020202020204" pitchFamily="34" charset="0"/>
                <a:cs typeface="Arial" panose="020B0604020202020204" pitchFamily="34" charset="0"/>
                <a:sym typeface="Helvetica Light"/>
              </a:endParaRPr>
            </a:p>
          </p:txBody>
        </p:sp>
        <p:cxnSp>
          <p:nvCxnSpPr>
            <p:cNvPr id="21" name="Straight Connector 24">
              <a:extLst>
                <a:ext uri="{FF2B5EF4-FFF2-40B4-BE49-F238E27FC236}">
                  <a16:creationId xmlns:a16="http://schemas.microsoft.com/office/drawing/2014/main" id="{66BF21B8-3C81-4DF0-BE66-C2ECB08CF11C}"/>
                </a:ext>
              </a:extLst>
            </p:cNvPr>
            <p:cNvCxnSpPr>
              <a:cxnSpLocks/>
            </p:cNvCxnSpPr>
            <p:nvPr/>
          </p:nvCxnSpPr>
          <p:spPr>
            <a:xfrm flipV="1">
              <a:off x="7003886" y="3151036"/>
              <a:ext cx="0" cy="614470"/>
            </a:xfrm>
            <a:prstGeom prst="line">
              <a:avLst/>
            </a:prstGeom>
            <a:ln w="3175">
              <a:solidFill>
                <a:schemeClr val="accent1">
                  <a:lumMod val="50000"/>
                </a:schemeClr>
              </a:solidFill>
              <a:prstDash val="solid"/>
            </a:ln>
          </p:spPr>
          <p:style>
            <a:lnRef idx="2">
              <a:schemeClr val="accent1"/>
            </a:lnRef>
            <a:fillRef idx="0">
              <a:schemeClr val="accent1"/>
            </a:fillRef>
            <a:effectRef idx="1">
              <a:schemeClr val="accent1"/>
            </a:effectRef>
            <a:fontRef idx="minor">
              <a:schemeClr val="tx1"/>
            </a:fontRef>
          </p:style>
        </p:cxnSp>
        <p:sp>
          <p:nvSpPr>
            <p:cNvPr id="22" name="Rectángulo 21">
              <a:extLst>
                <a:ext uri="{FF2B5EF4-FFF2-40B4-BE49-F238E27FC236}">
                  <a16:creationId xmlns:a16="http://schemas.microsoft.com/office/drawing/2014/main" id="{E2103AA8-1FAE-469A-8300-905A2FCA1F66}"/>
                </a:ext>
              </a:extLst>
            </p:cNvPr>
            <p:cNvSpPr/>
            <p:nvPr/>
          </p:nvSpPr>
          <p:spPr>
            <a:xfrm>
              <a:off x="6236410" y="2490712"/>
              <a:ext cx="1680140" cy="646331"/>
            </a:xfrm>
            <a:prstGeom prst="rect">
              <a:avLst/>
            </a:prstGeom>
          </p:spPr>
          <p:txBody>
            <a:bodyPr wrap="square">
              <a:spAutoFit/>
            </a:bodyPr>
            <a:lstStyle/>
            <a:p>
              <a:pPr lvl="0" algn="ctr"/>
              <a:r>
                <a:rPr lang="es-MX" sz="1200" dirty="0">
                  <a:latin typeface="Arial" panose="020B0604020202020204" pitchFamily="34" charset="0"/>
                  <a:ea typeface="Cambria" charset="0"/>
                  <a:cs typeface="Arial" panose="020B0604020202020204" pitchFamily="34" charset="0"/>
                </a:rPr>
                <a:t>Correcciones y aclaraciones de la decisión</a:t>
              </a:r>
              <a:endParaRPr lang="es-PE" sz="1200" dirty="0">
                <a:latin typeface="Arial" panose="020B0604020202020204" pitchFamily="34" charset="0"/>
                <a:ea typeface="Cambria" charset="0"/>
                <a:cs typeface="Arial" panose="020B0604020202020204" pitchFamily="34" charset="0"/>
              </a:endParaRPr>
            </a:p>
          </p:txBody>
        </p:sp>
        <p:sp>
          <p:nvSpPr>
            <p:cNvPr id="23" name="CuadroTexto 22">
              <a:extLst>
                <a:ext uri="{FF2B5EF4-FFF2-40B4-BE49-F238E27FC236}">
                  <a16:creationId xmlns:a16="http://schemas.microsoft.com/office/drawing/2014/main" id="{A9B32B75-4AF2-4829-A7E5-F850600B4AB7}"/>
                </a:ext>
              </a:extLst>
            </p:cNvPr>
            <p:cNvSpPr txBox="1"/>
            <p:nvPr/>
          </p:nvSpPr>
          <p:spPr>
            <a:xfrm>
              <a:off x="7617458" y="3498307"/>
              <a:ext cx="724681" cy="261610"/>
            </a:xfrm>
            <a:prstGeom prst="rect">
              <a:avLst/>
            </a:prstGeom>
            <a:noFill/>
          </p:spPr>
          <p:txBody>
            <a:bodyPr wrap="square" rtlCol="0">
              <a:spAutoFit/>
            </a:bodyPr>
            <a:lstStyle/>
            <a:p>
              <a:r>
                <a:rPr lang="es-PE" sz="1050" b="1" dirty="0">
                  <a:solidFill>
                    <a:schemeClr val="bg2">
                      <a:lumMod val="10000"/>
                    </a:schemeClr>
                  </a:solidFill>
                  <a:latin typeface="Arial" panose="020B0604020202020204" pitchFamily="34" charset="0"/>
                  <a:cs typeface="Arial" panose="020B0604020202020204" pitchFamily="34" charset="0"/>
                </a:rPr>
                <a:t>7 días</a:t>
              </a:r>
            </a:p>
          </p:txBody>
        </p:sp>
        <p:cxnSp>
          <p:nvCxnSpPr>
            <p:cNvPr id="24" name="Straight Connector 24">
              <a:extLst>
                <a:ext uri="{FF2B5EF4-FFF2-40B4-BE49-F238E27FC236}">
                  <a16:creationId xmlns:a16="http://schemas.microsoft.com/office/drawing/2014/main" id="{5037BC12-E44C-4578-A1AD-89B07482A8C9}"/>
                </a:ext>
              </a:extLst>
            </p:cNvPr>
            <p:cNvCxnSpPr>
              <a:cxnSpLocks/>
            </p:cNvCxnSpPr>
            <p:nvPr/>
          </p:nvCxnSpPr>
          <p:spPr>
            <a:xfrm flipV="1">
              <a:off x="8207111" y="4105536"/>
              <a:ext cx="0" cy="614470"/>
            </a:xfrm>
            <a:prstGeom prst="line">
              <a:avLst/>
            </a:prstGeom>
            <a:ln w="3175">
              <a:solidFill>
                <a:schemeClr val="accent1">
                  <a:lumMod val="50000"/>
                </a:schemeClr>
              </a:solidFill>
              <a:prstDash val="solid"/>
            </a:ln>
          </p:spPr>
          <p:style>
            <a:lnRef idx="2">
              <a:schemeClr val="accent1"/>
            </a:lnRef>
            <a:fillRef idx="0">
              <a:schemeClr val="accent1"/>
            </a:fillRef>
            <a:effectRef idx="1">
              <a:schemeClr val="accent1"/>
            </a:effectRef>
            <a:fontRef idx="minor">
              <a:schemeClr val="tx1"/>
            </a:fontRef>
          </p:style>
        </p:cxnSp>
        <p:sp>
          <p:nvSpPr>
            <p:cNvPr id="25" name="Rectángulo 24">
              <a:extLst>
                <a:ext uri="{FF2B5EF4-FFF2-40B4-BE49-F238E27FC236}">
                  <a16:creationId xmlns:a16="http://schemas.microsoft.com/office/drawing/2014/main" id="{31A0E2E0-319C-4BD4-AB9B-DA729F61BA62}"/>
                </a:ext>
              </a:extLst>
            </p:cNvPr>
            <p:cNvSpPr/>
            <p:nvPr/>
          </p:nvSpPr>
          <p:spPr>
            <a:xfrm>
              <a:off x="7402576" y="4792051"/>
              <a:ext cx="1626129" cy="461665"/>
            </a:xfrm>
            <a:prstGeom prst="rect">
              <a:avLst/>
            </a:prstGeom>
          </p:spPr>
          <p:txBody>
            <a:bodyPr wrap="square">
              <a:spAutoFit/>
            </a:bodyPr>
            <a:lstStyle/>
            <a:p>
              <a:pPr algn="ctr" defTabSz="410751" hangingPunct="0"/>
              <a:r>
                <a:rPr lang="es-MX" sz="1200" dirty="0">
                  <a:latin typeface="Arial" panose="020B0604020202020204" pitchFamily="34" charset="0"/>
                  <a:cs typeface="Arial" panose="020B0604020202020204" pitchFamily="34" charset="0"/>
                </a:rPr>
                <a:t>Desacuerdo frente a la decisión de la JRD</a:t>
              </a:r>
              <a:endParaRPr lang="es-PE" sz="1200" dirty="0">
                <a:latin typeface="Arial" panose="020B0604020202020204" pitchFamily="34" charset="0"/>
                <a:cs typeface="Arial" panose="020B0604020202020204" pitchFamily="34" charset="0"/>
                <a:sym typeface="Helvetica Light"/>
              </a:endParaRPr>
            </a:p>
          </p:txBody>
        </p:sp>
        <p:cxnSp>
          <p:nvCxnSpPr>
            <p:cNvPr id="26" name="Straight Connector 24">
              <a:extLst>
                <a:ext uri="{FF2B5EF4-FFF2-40B4-BE49-F238E27FC236}">
                  <a16:creationId xmlns:a16="http://schemas.microsoft.com/office/drawing/2014/main" id="{32D6EE51-266E-48BF-9EE2-6D48BAB85CA9}"/>
                </a:ext>
              </a:extLst>
            </p:cNvPr>
            <p:cNvCxnSpPr>
              <a:cxnSpLocks/>
            </p:cNvCxnSpPr>
            <p:nvPr/>
          </p:nvCxnSpPr>
          <p:spPr>
            <a:xfrm flipV="1">
              <a:off x="8862053" y="3160742"/>
              <a:ext cx="0" cy="614470"/>
            </a:xfrm>
            <a:prstGeom prst="line">
              <a:avLst/>
            </a:prstGeom>
            <a:ln w="3175">
              <a:solidFill>
                <a:schemeClr val="accent1">
                  <a:lumMod val="50000"/>
                </a:schemeClr>
              </a:solidFill>
              <a:prstDash val="solid"/>
            </a:ln>
          </p:spPr>
          <p:style>
            <a:lnRef idx="2">
              <a:schemeClr val="accent1"/>
            </a:lnRef>
            <a:fillRef idx="0">
              <a:schemeClr val="accent1"/>
            </a:fillRef>
            <a:effectRef idx="1">
              <a:schemeClr val="accent1"/>
            </a:effectRef>
            <a:fontRef idx="minor">
              <a:schemeClr val="tx1"/>
            </a:fontRef>
          </p:style>
        </p:cxnSp>
        <p:sp>
          <p:nvSpPr>
            <p:cNvPr id="27" name="Rectángulo 26">
              <a:extLst>
                <a:ext uri="{FF2B5EF4-FFF2-40B4-BE49-F238E27FC236}">
                  <a16:creationId xmlns:a16="http://schemas.microsoft.com/office/drawing/2014/main" id="{E8711FF8-225B-4C7C-9004-02A52D717352}"/>
                </a:ext>
              </a:extLst>
            </p:cNvPr>
            <p:cNvSpPr/>
            <p:nvPr/>
          </p:nvSpPr>
          <p:spPr>
            <a:xfrm>
              <a:off x="8215641" y="2711855"/>
              <a:ext cx="1311569" cy="461665"/>
            </a:xfrm>
            <a:prstGeom prst="rect">
              <a:avLst/>
            </a:prstGeom>
          </p:spPr>
          <p:txBody>
            <a:bodyPr wrap="square">
              <a:spAutoFit/>
            </a:bodyPr>
            <a:lstStyle/>
            <a:p>
              <a:pPr lvl="0" algn="ctr"/>
              <a:r>
                <a:rPr lang="es-MX" sz="1200" dirty="0">
                  <a:latin typeface="Arial" panose="020B0604020202020204" pitchFamily="34" charset="0"/>
                  <a:ea typeface="Cambria" charset="0"/>
                  <a:cs typeface="Arial" panose="020B0604020202020204" pitchFamily="34" charset="0"/>
                </a:rPr>
                <a:t>Recepción de Obra</a:t>
              </a:r>
              <a:endParaRPr lang="es-PE" sz="1200" dirty="0">
                <a:latin typeface="Arial" panose="020B0604020202020204" pitchFamily="34" charset="0"/>
                <a:ea typeface="Cambria" charset="0"/>
                <a:cs typeface="Arial" panose="020B0604020202020204" pitchFamily="34" charset="0"/>
              </a:endParaRPr>
            </a:p>
          </p:txBody>
        </p:sp>
        <p:cxnSp>
          <p:nvCxnSpPr>
            <p:cNvPr id="28" name="Straight Connector 24">
              <a:extLst>
                <a:ext uri="{FF2B5EF4-FFF2-40B4-BE49-F238E27FC236}">
                  <a16:creationId xmlns:a16="http://schemas.microsoft.com/office/drawing/2014/main" id="{FBB4E5E7-833F-42DB-8201-19673F185AB8}"/>
                </a:ext>
              </a:extLst>
            </p:cNvPr>
            <p:cNvCxnSpPr>
              <a:cxnSpLocks/>
            </p:cNvCxnSpPr>
            <p:nvPr/>
          </p:nvCxnSpPr>
          <p:spPr>
            <a:xfrm flipV="1">
              <a:off x="11619650" y="4138315"/>
              <a:ext cx="0" cy="6144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TextBox 3">
              <a:extLst>
                <a:ext uri="{FF2B5EF4-FFF2-40B4-BE49-F238E27FC236}">
                  <a16:creationId xmlns:a16="http://schemas.microsoft.com/office/drawing/2014/main" id="{4DD6B29F-36E4-489D-BEE7-EAE25BDE3B07}"/>
                </a:ext>
              </a:extLst>
            </p:cNvPr>
            <p:cNvSpPr txBox="1"/>
            <p:nvPr/>
          </p:nvSpPr>
          <p:spPr>
            <a:xfrm>
              <a:off x="11075430" y="4804586"/>
              <a:ext cx="1116570" cy="276999"/>
            </a:xfrm>
            <a:prstGeom prst="rect">
              <a:avLst/>
            </a:prstGeom>
            <a:noFill/>
          </p:spPr>
          <p:txBody>
            <a:bodyPr wrap="square" rtlCol="0">
              <a:spAutoFit/>
            </a:bodyPr>
            <a:lstStyle/>
            <a:p>
              <a:pPr algn="ctr"/>
              <a:r>
                <a:rPr lang="es-ES" sz="1200" b="1" dirty="0">
                  <a:solidFill>
                    <a:schemeClr val="accent1">
                      <a:lumMod val="50000"/>
                    </a:schemeClr>
                  </a:solidFill>
                  <a:latin typeface="Arial" panose="020B0604020202020204" pitchFamily="34" charset="0"/>
                  <a:cs typeface="Arial" panose="020B0604020202020204" pitchFamily="34" charset="0"/>
                </a:rPr>
                <a:t>ARBITRAJE</a:t>
              </a:r>
            </a:p>
          </p:txBody>
        </p:sp>
        <p:sp>
          <p:nvSpPr>
            <p:cNvPr id="30" name="CuadroTexto 29">
              <a:extLst>
                <a:ext uri="{FF2B5EF4-FFF2-40B4-BE49-F238E27FC236}">
                  <a16:creationId xmlns:a16="http://schemas.microsoft.com/office/drawing/2014/main" id="{77457F0C-B06B-46D7-8278-FC8C13A6AF56}"/>
                </a:ext>
              </a:extLst>
            </p:cNvPr>
            <p:cNvSpPr txBox="1"/>
            <p:nvPr/>
          </p:nvSpPr>
          <p:spPr>
            <a:xfrm>
              <a:off x="10034206" y="3506002"/>
              <a:ext cx="724673" cy="261610"/>
            </a:xfrm>
            <a:prstGeom prst="rect">
              <a:avLst/>
            </a:prstGeom>
            <a:noFill/>
          </p:spPr>
          <p:txBody>
            <a:bodyPr wrap="square" rtlCol="0">
              <a:spAutoFit/>
            </a:bodyPr>
            <a:lstStyle/>
            <a:p>
              <a:r>
                <a:rPr lang="es-PE" sz="1050" b="1" dirty="0">
                  <a:solidFill>
                    <a:schemeClr val="bg2">
                      <a:lumMod val="10000"/>
                    </a:schemeClr>
                  </a:solidFill>
                  <a:latin typeface="Arial" panose="020B0604020202020204" pitchFamily="34" charset="0"/>
                  <a:cs typeface="Arial" panose="020B0604020202020204" pitchFamily="34" charset="0"/>
                </a:rPr>
                <a:t>30 días</a:t>
              </a:r>
            </a:p>
          </p:txBody>
        </p:sp>
        <p:cxnSp>
          <p:nvCxnSpPr>
            <p:cNvPr id="31" name="Conector recto de flecha 30">
              <a:extLst>
                <a:ext uri="{FF2B5EF4-FFF2-40B4-BE49-F238E27FC236}">
                  <a16:creationId xmlns:a16="http://schemas.microsoft.com/office/drawing/2014/main" id="{594B828E-8075-4E56-854A-52F59C5966DB}"/>
                </a:ext>
              </a:extLst>
            </p:cNvPr>
            <p:cNvCxnSpPr>
              <a:cxnSpLocks/>
            </p:cNvCxnSpPr>
            <p:nvPr/>
          </p:nvCxnSpPr>
          <p:spPr>
            <a:xfrm flipV="1">
              <a:off x="4721413" y="2013133"/>
              <a:ext cx="0" cy="638196"/>
            </a:xfrm>
            <a:prstGeom prst="straightConnector1">
              <a:avLst/>
            </a:prstGeom>
            <a:noFill/>
            <a:ln w="19050" cap="flat">
              <a:solidFill>
                <a:schemeClr val="tx1"/>
              </a:solidFill>
              <a:prstDash val="sysDash"/>
              <a:miter lim="400000"/>
              <a:tailEnd type="triangle"/>
            </a:ln>
            <a:effectLst/>
            <a:sp3d/>
          </p:spPr>
          <p:style>
            <a:lnRef idx="0">
              <a:scrgbClr r="0" g="0" b="0"/>
            </a:lnRef>
            <a:fillRef idx="0">
              <a:scrgbClr r="0" g="0" b="0"/>
            </a:fillRef>
            <a:effectRef idx="0">
              <a:scrgbClr r="0" g="0" b="0"/>
            </a:effectRef>
            <a:fontRef idx="none"/>
          </p:style>
        </p:cxnSp>
      </p:grpSp>
      <p:sp>
        <p:nvSpPr>
          <p:cNvPr id="36" name="CuadroTexto 35">
            <a:extLst>
              <a:ext uri="{FF2B5EF4-FFF2-40B4-BE49-F238E27FC236}">
                <a16:creationId xmlns:a16="http://schemas.microsoft.com/office/drawing/2014/main" id="{E1A1BBE6-5AFF-4C89-B0B3-CA144F1763C3}"/>
              </a:ext>
            </a:extLst>
          </p:cNvPr>
          <p:cNvSpPr txBox="1"/>
          <p:nvPr/>
        </p:nvSpPr>
        <p:spPr>
          <a:xfrm>
            <a:off x="11581847" y="6418019"/>
            <a:ext cx="475694" cy="307777"/>
          </a:xfrm>
          <a:prstGeom prst="rect">
            <a:avLst/>
          </a:prstGeom>
          <a:noFill/>
        </p:spPr>
        <p:txBody>
          <a:bodyPr wrap="square" rtlCol="0">
            <a:spAutoFit/>
          </a:bodyPr>
          <a:lstStyle/>
          <a:p>
            <a:pPr marL="0" indent="0" algn="ctr">
              <a:buNone/>
            </a:pPr>
            <a:r>
              <a:rPr lang="es-MX" sz="1400" dirty="0">
                <a:solidFill>
                  <a:schemeClr val="bg1">
                    <a:lumMod val="65000"/>
                  </a:schemeClr>
                </a:solidFill>
                <a:latin typeface="Futura Hv BT" panose="020B0702020204020204" pitchFamily="34" charset="0"/>
              </a:rPr>
              <a:t>40</a:t>
            </a:r>
          </a:p>
        </p:txBody>
      </p:sp>
      <p:sp>
        <p:nvSpPr>
          <p:cNvPr id="38" name="3 CuadroTexto">
            <a:extLst>
              <a:ext uri="{FF2B5EF4-FFF2-40B4-BE49-F238E27FC236}">
                <a16:creationId xmlns:a16="http://schemas.microsoft.com/office/drawing/2014/main" id="{F2B11D16-A803-4647-A1E4-BBCAFBE07071}"/>
              </a:ext>
            </a:extLst>
          </p:cNvPr>
          <p:cNvSpPr txBox="1"/>
          <p:nvPr/>
        </p:nvSpPr>
        <p:spPr>
          <a:xfrm>
            <a:off x="2811998" y="6555119"/>
            <a:ext cx="8383775" cy="341353"/>
          </a:xfrm>
          <a:prstGeom prst="rect">
            <a:avLst/>
          </a:prstGeom>
        </p:spPr>
        <p:txBody>
          <a:bodyPr vert="horz" lIns="64294" tIns="32147" rIns="64294" bIns="32147" rtlCol="0">
            <a:noAutofit/>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ctr">
              <a:buClr>
                <a:schemeClr val="accent3">
                  <a:lumMod val="75000"/>
                </a:schemeClr>
              </a:buClr>
              <a:buNone/>
              <a:tabLst>
                <a:tab pos="402410" algn="l"/>
              </a:tabLst>
            </a:pPr>
            <a:r>
              <a:rPr lang="es-MX" sz="900" dirty="0">
                <a:latin typeface="Arial" panose="020B0604020202020204" pitchFamily="34" charset="0"/>
                <a:cs typeface="Arial" panose="020B0604020202020204" pitchFamily="34" charset="0"/>
              </a:rPr>
              <a:t>Fuente: RLCE  Art. 250.5° y 251.3° / Disposición 7.12 a 7.18 de la Directiva N° 12-2019-OSCE/CD</a:t>
            </a:r>
          </a:p>
          <a:p>
            <a:pPr marL="0" indent="0" algn="ctr">
              <a:buClr>
                <a:schemeClr val="accent3">
                  <a:lumMod val="75000"/>
                </a:schemeClr>
              </a:buClr>
              <a:buNone/>
              <a:tabLst>
                <a:tab pos="402410" algn="l"/>
              </a:tabLst>
            </a:pPr>
            <a:r>
              <a:rPr lang="es-MX" sz="900" dirty="0">
                <a:latin typeface="Arial" panose="020B0604020202020204" pitchFamily="34" charset="0"/>
                <a:cs typeface="Arial" panose="020B0604020202020204" pitchFamily="34" charset="0"/>
              </a:rPr>
              <a:t>  </a:t>
            </a:r>
          </a:p>
        </p:txBody>
      </p:sp>
      <p:sp>
        <p:nvSpPr>
          <p:cNvPr id="33" name="Rectángulo 32">
            <a:extLst>
              <a:ext uri="{FF2B5EF4-FFF2-40B4-BE49-F238E27FC236}">
                <a16:creationId xmlns:a16="http://schemas.microsoft.com/office/drawing/2014/main" id="{09A17236-4947-BB46-8B7C-E419B6240721}"/>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5" name="CuadroTexto 34">
            <a:extLst>
              <a:ext uri="{FF2B5EF4-FFF2-40B4-BE49-F238E27FC236}">
                <a16:creationId xmlns:a16="http://schemas.microsoft.com/office/drawing/2014/main" id="{C73DB783-EA47-4236-A82A-832656B492B6}"/>
              </a:ext>
            </a:extLst>
          </p:cNvPr>
          <p:cNvSpPr txBox="1"/>
          <p:nvPr/>
        </p:nvSpPr>
        <p:spPr>
          <a:xfrm>
            <a:off x="1874675" y="1257389"/>
            <a:ext cx="8442649" cy="400110"/>
          </a:xfrm>
          <a:prstGeom prst="rect">
            <a:avLst/>
          </a:prstGeom>
          <a:noFill/>
          <a:ln>
            <a:solidFill>
              <a:schemeClr val="bg2">
                <a:lumMod val="90000"/>
              </a:schemeClr>
            </a:solidFill>
          </a:ln>
        </p:spPr>
        <p:txBody>
          <a:bodyPr wrap="square">
            <a:spAutoFit/>
          </a:bodyPr>
          <a:lstStyle/>
          <a:p>
            <a:pPr algn="ctr"/>
            <a:r>
              <a:rPr lang="es-ES" sz="2000" b="1" dirty="0">
                <a:solidFill>
                  <a:schemeClr val="bg2">
                    <a:lumMod val="10000"/>
                  </a:schemeClr>
                </a:solidFill>
                <a:latin typeface="Arial" panose="020B0604020202020204" pitchFamily="34" charset="0"/>
                <a:cs typeface="Arial" panose="020B0604020202020204" pitchFamily="34" charset="0"/>
              </a:rPr>
              <a:t>Procedimiento</a:t>
            </a:r>
            <a:endParaRPr lang="es-PE" sz="2000" b="1" dirty="0">
              <a:solidFill>
                <a:schemeClr val="bg2">
                  <a:lumMod val="10000"/>
                </a:schemeClr>
              </a:solidFill>
              <a:latin typeface="Arial" panose="020B0604020202020204" pitchFamily="34" charset="0"/>
              <a:cs typeface="Arial" panose="020B0604020202020204" pitchFamily="34" charset="0"/>
            </a:endParaRPr>
          </a:p>
        </p:txBody>
      </p:sp>
      <p:pic>
        <p:nvPicPr>
          <p:cNvPr id="34" name="image1.png">
            <a:extLst>
              <a:ext uri="{FF2B5EF4-FFF2-40B4-BE49-F238E27FC236}">
                <a16:creationId xmlns:a16="http://schemas.microsoft.com/office/drawing/2014/main" id="{A0D14854-4937-4E4C-B2C5-FD1879BDEB37}"/>
              </a:ext>
            </a:extLst>
          </p:cNvPr>
          <p:cNvPicPr/>
          <p:nvPr/>
        </p:nvPicPr>
        <p:blipFill>
          <a:blip r:embed="rId2"/>
          <a:srcRect l="18323" t="22139" r="55822" b="59715"/>
          <a:stretch>
            <a:fillRect/>
          </a:stretch>
        </p:blipFill>
        <p:spPr>
          <a:xfrm>
            <a:off x="78414" y="97862"/>
            <a:ext cx="1542040" cy="597739"/>
          </a:xfrm>
          <a:prstGeom prst="rect">
            <a:avLst/>
          </a:prstGeom>
          <a:ln/>
        </p:spPr>
      </p:pic>
    </p:spTree>
    <p:extLst>
      <p:ext uri="{BB962C8B-B14F-4D97-AF65-F5344CB8AC3E}">
        <p14:creationId xmlns:p14="http://schemas.microsoft.com/office/powerpoint/2010/main" val="1754899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671B856-103C-4E82-8938-5A51CDA8B264}"/>
              </a:ext>
            </a:extLst>
          </p:cNvPr>
          <p:cNvSpPr txBox="1"/>
          <p:nvPr/>
        </p:nvSpPr>
        <p:spPr>
          <a:xfrm>
            <a:off x="2774265" y="2369891"/>
            <a:ext cx="6804074" cy="738664"/>
          </a:xfrm>
          <a:prstGeom prst="rect">
            <a:avLst/>
          </a:prstGeom>
          <a:noFill/>
        </p:spPr>
        <p:txBody>
          <a:bodyPr wrap="square">
            <a:spAutoFit/>
          </a:bodyPr>
          <a:lstStyle/>
          <a:p>
            <a:pPr algn="just"/>
            <a:r>
              <a:rPr lang="es-PE" sz="1400" dirty="0">
                <a:latin typeface="Arial" panose="020B0604020202020204" pitchFamily="34" charset="0"/>
                <a:cs typeface="Arial" panose="020B0604020202020204" pitchFamily="34" charset="0"/>
              </a:rPr>
              <a:t>La conciliación es generalmente un mecanismo de solución de controversias que sirve como paso previo al arbitraje. Sin embargo, no existe obligación legal de recurrir siempre al arbitraje.</a:t>
            </a:r>
          </a:p>
        </p:txBody>
      </p:sp>
      <p:sp>
        <p:nvSpPr>
          <p:cNvPr id="14" name="CuadroTexto 13">
            <a:extLst>
              <a:ext uri="{FF2B5EF4-FFF2-40B4-BE49-F238E27FC236}">
                <a16:creationId xmlns:a16="http://schemas.microsoft.com/office/drawing/2014/main" id="{25E143FC-F0E0-4662-8D78-39BE3640DCBD}"/>
              </a:ext>
            </a:extLst>
          </p:cNvPr>
          <p:cNvSpPr txBox="1"/>
          <p:nvPr/>
        </p:nvSpPr>
        <p:spPr>
          <a:xfrm>
            <a:off x="3303760" y="3469968"/>
            <a:ext cx="6274580" cy="523220"/>
          </a:xfrm>
          <a:prstGeom prst="rect">
            <a:avLst/>
          </a:prstGeom>
          <a:noFill/>
        </p:spPr>
        <p:txBody>
          <a:bodyPr wrap="square">
            <a:spAutoFit/>
          </a:bodyPr>
          <a:lstStyle/>
          <a:p>
            <a:pPr algn="just"/>
            <a:r>
              <a:rPr lang="es-PE" sz="1400" dirty="0">
                <a:solidFill>
                  <a:schemeClr val="tx1">
                    <a:lumMod val="75000"/>
                    <a:lumOff val="25000"/>
                  </a:schemeClr>
                </a:solidFill>
                <a:latin typeface="Arial" panose="020B0604020202020204" pitchFamily="34" charset="0"/>
                <a:cs typeface="Arial" panose="020B0604020202020204" pitchFamily="34" charset="0"/>
              </a:rPr>
              <a:t>El plazo para recurrir a la conciliación puede estar fijado dentro de las bases o contrato relevante.</a:t>
            </a:r>
          </a:p>
        </p:txBody>
      </p:sp>
      <p:sp>
        <p:nvSpPr>
          <p:cNvPr id="17" name="CuadroTexto 16">
            <a:extLst>
              <a:ext uri="{FF2B5EF4-FFF2-40B4-BE49-F238E27FC236}">
                <a16:creationId xmlns:a16="http://schemas.microsoft.com/office/drawing/2014/main" id="{5F391CAB-CD53-4015-B6FB-B346A1A44969}"/>
              </a:ext>
            </a:extLst>
          </p:cNvPr>
          <p:cNvSpPr txBox="1"/>
          <p:nvPr/>
        </p:nvSpPr>
        <p:spPr>
          <a:xfrm>
            <a:off x="2774265" y="2054778"/>
            <a:ext cx="6098344" cy="338554"/>
          </a:xfrm>
          <a:prstGeom prst="rect">
            <a:avLst/>
          </a:prstGeom>
          <a:noFill/>
        </p:spPr>
        <p:txBody>
          <a:bodyPr wrap="square">
            <a:spAutoFit/>
          </a:bodyPr>
          <a:lstStyle/>
          <a:p>
            <a:pPr algn="just"/>
            <a:r>
              <a:rPr lang="es-PE" sz="1600" b="1" dirty="0">
                <a:latin typeface="Arial" panose="020B0604020202020204" pitchFamily="34" charset="0"/>
                <a:cs typeface="Arial" panose="020B0604020202020204" pitchFamily="34" charset="0"/>
              </a:rPr>
              <a:t>Artículo 45º LCE</a:t>
            </a:r>
          </a:p>
        </p:txBody>
      </p:sp>
      <p:sp>
        <p:nvSpPr>
          <p:cNvPr id="24" name="Rectángulo 23">
            <a:extLst>
              <a:ext uri="{FF2B5EF4-FFF2-40B4-BE49-F238E27FC236}">
                <a16:creationId xmlns:a16="http://schemas.microsoft.com/office/drawing/2014/main" id="{89647B77-4EB5-4262-A15F-CEF8DB005903}"/>
              </a:ext>
            </a:extLst>
          </p:cNvPr>
          <p:cNvSpPr/>
          <p:nvPr/>
        </p:nvSpPr>
        <p:spPr>
          <a:xfrm rot="5400000">
            <a:off x="2205261" y="2124704"/>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22" name="CuadroTexto 21">
            <a:extLst>
              <a:ext uri="{FF2B5EF4-FFF2-40B4-BE49-F238E27FC236}">
                <a16:creationId xmlns:a16="http://schemas.microsoft.com/office/drawing/2014/main" id="{3FBA2F3E-B43F-8C47-A9D7-0F74D2B4378B}"/>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Obligatoriedad</a:t>
            </a:r>
          </a:p>
        </p:txBody>
      </p:sp>
      <p:cxnSp>
        <p:nvCxnSpPr>
          <p:cNvPr id="3" name="Conector angular 2">
            <a:extLst>
              <a:ext uri="{FF2B5EF4-FFF2-40B4-BE49-F238E27FC236}">
                <a16:creationId xmlns:a16="http://schemas.microsoft.com/office/drawing/2014/main" id="{9D1BF689-6FAB-7E44-B70C-F8E71B959058}"/>
              </a:ext>
            </a:extLst>
          </p:cNvPr>
          <p:cNvCxnSpPr/>
          <p:nvPr/>
        </p:nvCxnSpPr>
        <p:spPr>
          <a:xfrm>
            <a:off x="2673752" y="3423668"/>
            <a:ext cx="474562" cy="187633"/>
          </a:xfrm>
          <a:prstGeom prst="bentConnector3">
            <a:avLst/>
          </a:prstGeom>
          <a:ln w="9525">
            <a:solidFill>
              <a:schemeClr val="bg2">
                <a:lumMod val="90000"/>
              </a:schemeClr>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64820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id="{8FA57619-83D7-494E-AB26-DE687EE04FD6}"/>
              </a:ext>
            </a:extLst>
          </p:cNvPr>
          <p:cNvSpPr txBox="1">
            <a:spLocks/>
          </p:cNvSpPr>
          <p:nvPr/>
        </p:nvSpPr>
        <p:spPr>
          <a:xfrm>
            <a:off x="779208" y="2772781"/>
            <a:ext cx="4079223" cy="65621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6000" b="1" dirty="0">
                <a:latin typeface="Arial" panose="020B0604020202020204" pitchFamily="34" charset="0"/>
                <a:cs typeface="Arial" panose="020B0604020202020204" pitchFamily="34" charset="0"/>
              </a:rPr>
              <a:t>GRACIAS</a:t>
            </a:r>
          </a:p>
        </p:txBody>
      </p:sp>
      <p:sp>
        <p:nvSpPr>
          <p:cNvPr id="6" name="Rectángulo 5">
            <a:extLst>
              <a:ext uri="{FF2B5EF4-FFF2-40B4-BE49-F238E27FC236}">
                <a16:creationId xmlns:a16="http://schemas.microsoft.com/office/drawing/2014/main" id="{6E454C8B-CBAA-4081-8AA5-E0FA621D9100}"/>
              </a:ext>
            </a:extLst>
          </p:cNvPr>
          <p:cNvSpPr/>
          <p:nvPr/>
        </p:nvSpPr>
        <p:spPr>
          <a:xfrm>
            <a:off x="5233182" y="1399607"/>
            <a:ext cx="6958818" cy="422414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dirty="0"/>
          </a:p>
        </p:txBody>
      </p:sp>
      <p:grpSp>
        <p:nvGrpSpPr>
          <p:cNvPr id="7" name="Grupo 6">
            <a:extLst>
              <a:ext uri="{FF2B5EF4-FFF2-40B4-BE49-F238E27FC236}">
                <a16:creationId xmlns:a16="http://schemas.microsoft.com/office/drawing/2014/main" id="{EDED64EA-7768-4A20-9743-675BC6FA2062}"/>
              </a:ext>
            </a:extLst>
          </p:cNvPr>
          <p:cNvGrpSpPr/>
          <p:nvPr/>
        </p:nvGrpSpPr>
        <p:grpSpPr>
          <a:xfrm>
            <a:off x="10015255" y="4389975"/>
            <a:ext cx="1887422" cy="2468025"/>
            <a:chOff x="1844261" y="5329261"/>
            <a:chExt cx="1657446" cy="2357962"/>
          </a:xfrm>
        </p:grpSpPr>
        <p:sp>
          <p:nvSpPr>
            <p:cNvPr id="8" name="Rectángulo 7">
              <a:extLst>
                <a:ext uri="{FF2B5EF4-FFF2-40B4-BE49-F238E27FC236}">
                  <a16:creationId xmlns:a16="http://schemas.microsoft.com/office/drawing/2014/main" id="{C8AD8080-4906-4AD8-8E66-6F0047E62FB3}"/>
                </a:ext>
              </a:extLst>
            </p:cNvPr>
            <p:cNvSpPr/>
            <p:nvPr/>
          </p:nvSpPr>
          <p:spPr>
            <a:xfrm>
              <a:off x="1844261" y="5329261"/>
              <a:ext cx="1657446" cy="2357962"/>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a:p>
          </p:txBody>
        </p:sp>
        <p:sp>
          <p:nvSpPr>
            <p:cNvPr id="9" name="Rectángulo 8">
              <a:extLst>
                <a:ext uri="{FF2B5EF4-FFF2-40B4-BE49-F238E27FC236}">
                  <a16:creationId xmlns:a16="http://schemas.microsoft.com/office/drawing/2014/main" id="{00FD2A7E-A64A-477E-BE81-8C9CD675795F}"/>
                </a:ext>
              </a:extLst>
            </p:cNvPr>
            <p:cNvSpPr/>
            <p:nvPr/>
          </p:nvSpPr>
          <p:spPr>
            <a:xfrm>
              <a:off x="1979015" y="5496966"/>
              <a:ext cx="652039" cy="249943"/>
            </a:xfrm>
            <a:prstGeom prst="rect">
              <a:avLst/>
            </a:prstGeom>
          </p:spPr>
          <p:txBody>
            <a:bodyPr wrap="none">
              <a:spAutoFit/>
            </a:bodyPr>
            <a:lstStyle/>
            <a:p>
              <a:r>
                <a:rPr lang="es-ES_tradnl" sz="1100" dirty="0">
                  <a:solidFill>
                    <a:schemeClr val="bg1"/>
                  </a:solidFill>
                  <a:latin typeface="Futura Std Medium"/>
                </a:rPr>
                <a:t>LinkedIn</a:t>
              </a:r>
            </a:p>
          </p:txBody>
        </p:sp>
      </p:grpSp>
      <p:pic>
        <p:nvPicPr>
          <p:cNvPr id="10" name="Imagen 1">
            <a:extLst>
              <a:ext uri="{FF2B5EF4-FFF2-40B4-BE49-F238E27FC236}">
                <a16:creationId xmlns:a16="http://schemas.microsoft.com/office/drawing/2014/main" id="{138B8D0B-30D3-462F-B131-DDEA3D6D70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3182" y="2021499"/>
            <a:ext cx="2504843" cy="2815002"/>
          </a:xfrm>
          <a:prstGeom prst="rect">
            <a:avLst/>
          </a:prstGeom>
          <a:ln>
            <a:noFill/>
          </a:ln>
        </p:spPr>
      </p:pic>
      <p:grpSp>
        <p:nvGrpSpPr>
          <p:cNvPr id="11" name="Grupo 10">
            <a:extLst>
              <a:ext uri="{FF2B5EF4-FFF2-40B4-BE49-F238E27FC236}">
                <a16:creationId xmlns:a16="http://schemas.microsoft.com/office/drawing/2014/main" id="{4F8CE50C-6A7C-4BE8-92FB-8E61796AC7C7}"/>
              </a:ext>
            </a:extLst>
          </p:cNvPr>
          <p:cNvGrpSpPr/>
          <p:nvPr/>
        </p:nvGrpSpPr>
        <p:grpSpPr>
          <a:xfrm>
            <a:off x="7738025" y="3331265"/>
            <a:ext cx="2728195" cy="648820"/>
            <a:chOff x="7500455" y="3278637"/>
            <a:chExt cx="2459471" cy="697060"/>
          </a:xfrm>
        </p:grpSpPr>
        <p:sp>
          <p:nvSpPr>
            <p:cNvPr id="12" name="Subtítulo 2">
              <a:extLst>
                <a:ext uri="{FF2B5EF4-FFF2-40B4-BE49-F238E27FC236}">
                  <a16:creationId xmlns:a16="http://schemas.microsoft.com/office/drawing/2014/main" id="{40B85535-BA67-4FE3-826A-F21CA939537A}"/>
                </a:ext>
              </a:extLst>
            </p:cNvPr>
            <p:cNvSpPr txBox="1">
              <a:spLocks/>
            </p:cNvSpPr>
            <p:nvPr/>
          </p:nvSpPr>
          <p:spPr>
            <a:xfrm>
              <a:off x="7500456" y="3278637"/>
              <a:ext cx="2252576" cy="291639"/>
            </a:xfrm>
            <a:prstGeom prst="rect">
              <a:avLst/>
            </a:prstGeom>
          </p:spPr>
          <p:txBody>
            <a:bodyPr vert="horz" lIns="68580" tIns="34290" rIns="68580" bIns="3429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sz="1800" b="1" dirty="0">
                  <a:solidFill>
                    <a:srgbClr val="000000"/>
                  </a:solidFill>
                  <a:latin typeface="Arial" panose="020B0604020202020204" pitchFamily="34" charset="0"/>
                  <a:cs typeface="Arial" panose="020B0604020202020204" pitchFamily="34" charset="0"/>
                </a:rPr>
                <a:t>TATIANA</a:t>
              </a:r>
              <a:r>
                <a:rPr lang="es-PE" sz="1800" dirty="0">
                  <a:solidFill>
                    <a:srgbClr val="000000"/>
                  </a:solidFill>
                  <a:latin typeface="Arial" panose="020B0604020202020204" pitchFamily="34" charset="0"/>
                  <a:cs typeface="Arial" panose="020B0604020202020204" pitchFamily="34" charset="0"/>
                </a:rPr>
                <a:t> HERRADA</a:t>
              </a:r>
            </a:p>
          </p:txBody>
        </p:sp>
        <p:sp>
          <p:nvSpPr>
            <p:cNvPr id="13" name="Subtítulo 2">
              <a:extLst>
                <a:ext uri="{FF2B5EF4-FFF2-40B4-BE49-F238E27FC236}">
                  <a16:creationId xmlns:a16="http://schemas.microsoft.com/office/drawing/2014/main" id="{165932C2-7F79-4776-84BD-CC1E7CE983AB}"/>
                </a:ext>
              </a:extLst>
            </p:cNvPr>
            <p:cNvSpPr txBox="1">
              <a:spLocks/>
            </p:cNvSpPr>
            <p:nvPr/>
          </p:nvSpPr>
          <p:spPr>
            <a:xfrm>
              <a:off x="7500455" y="3521032"/>
              <a:ext cx="2459471" cy="454665"/>
            </a:xfrm>
            <a:prstGeom prst="rect">
              <a:avLst/>
            </a:prstGeom>
          </p:spPr>
          <p:txBody>
            <a:bodyPr vert="horz" lIns="68580" tIns="34290" rIns="68580" bIns="3429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s-PE" sz="1050" dirty="0">
                  <a:solidFill>
                    <a:srgbClr val="000000"/>
                  </a:solidFill>
                  <a:latin typeface="Arial" panose="020B0604020202020204" pitchFamily="34" charset="0"/>
                  <a:cs typeface="Arial" panose="020B0604020202020204" pitchFamily="34" charset="0"/>
                </a:rPr>
                <a:t>Árbitro y Directora CDR Consulting</a:t>
              </a:r>
            </a:p>
            <a:p>
              <a:pPr algn="l">
                <a:lnSpc>
                  <a:spcPct val="100000"/>
                </a:lnSpc>
                <a:spcBef>
                  <a:spcPts val="0"/>
                </a:spcBef>
              </a:pPr>
              <a:r>
                <a:rPr lang="es-PE" sz="1050" dirty="0">
                  <a:solidFill>
                    <a:srgbClr val="000000"/>
                  </a:solidFill>
                  <a:latin typeface="Arial" panose="020B0604020202020204" pitchFamily="34" charset="0"/>
                  <a:cs typeface="Arial" panose="020B0604020202020204" pitchFamily="34" charset="0"/>
                </a:rPr>
                <a:t>therrada@cdrconsulting.pe</a:t>
              </a:r>
            </a:p>
          </p:txBody>
        </p:sp>
      </p:grpSp>
      <p:pic>
        <p:nvPicPr>
          <p:cNvPr id="14" name="Imagen 13">
            <a:extLst>
              <a:ext uri="{FF2B5EF4-FFF2-40B4-BE49-F238E27FC236}">
                <a16:creationId xmlns:a16="http://schemas.microsoft.com/office/drawing/2014/main" id="{121A2386-3F43-4679-9E94-B0009868CB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6721" y="5014322"/>
            <a:ext cx="1444489" cy="1444489"/>
          </a:xfrm>
          <a:prstGeom prst="rect">
            <a:avLst/>
          </a:prstGeom>
        </p:spPr>
      </p:pic>
      <p:sp>
        <p:nvSpPr>
          <p:cNvPr id="15" name="Rectángulo 14">
            <a:extLst>
              <a:ext uri="{FF2B5EF4-FFF2-40B4-BE49-F238E27FC236}">
                <a16:creationId xmlns:a16="http://schemas.microsoft.com/office/drawing/2014/main" id="{DCECC09F-FC6E-314E-9239-3310517C7225}"/>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1.png">
            <a:extLst>
              <a:ext uri="{FF2B5EF4-FFF2-40B4-BE49-F238E27FC236}">
                <a16:creationId xmlns:a16="http://schemas.microsoft.com/office/drawing/2014/main" id="{6DD45535-639E-514E-9BB8-1045003D3125}"/>
              </a:ext>
            </a:extLst>
          </p:cNvPr>
          <p:cNvPicPr/>
          <p:nvPr/>
        </p:nvPicPr>
        <p:blipFill>
          <a:blip r:embed="rId4"/>
          <a:srcRect l="18323" t="22139" r="55822" b="59715"/>
          <a:stretch>
            <a:fillRect/>
          </a:stretch>
        </p:blipFill>
        <p:spPr>
          <a:xfrm>
            <a:off x="78414" y="97862"/>
            <a:ext cx="1542040" cy="597739"/>
          </a:xfrm>
          <a:prstGeom prst="rect">
            <a:avLst/>
          </a:prstGeom>
          <a:ln/>
        </p:spPr>
      </p:pic>
    </p:spTree>
    <p:extLst>
      <p:ext uri="{BB962C8B-B14F-4D97-AF65-F5344CB8AC3E}">
        <p14:creationId xmlns:p14="http://schemas.microsoft.com/office/powerpoint/2010/main" val="758325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87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671B856-103C-4E82-8938-5A51CDA8B264}"/>
              </a:ext>
            </a:extLst>
          </p:cNvPr>
          <p:cNvSpPr txBox="1"/>
          <p:nvPr/>
        </p:nvSpPr>
        <p:spPr>
          <a:xfrm>
            <a:off x="2774265" y="2809736"/>
            <a:ext cx="6804074" cy="1384995"/>
          </a:xfrm>
          <a:prstGeom prst="rect">
            <a:avLst/>
          </a:prstGeom>
          <a:noFill/>
        </p:spPr>
        <p:txBody>
          <a:bodyPr wrap="square">
            <a:spAutoFit/>
          </a:bodyPr>
          <a:lstStyle/>
          <a:p>
            <a:pPr marL="184150" indent="357188" algn="just">
              <a:buFont typeface="Wingdings" panose="05000000000000000000" pitchFamily="2" charset="2"/>
              <a:buChar char="§"/>
            </a:pPr>
            <a:r>
              <a:rPr lang="es-MX" sz="1400" dirty="0">
                <a:latin typeface="Arial" panose="020B0604020202020204" pitchFamily="34" charset="0"/>
                <a:cs typeface="Arial" panose="020B0604020202020204" pitchFamily="34" charset="0"/>
              </a:rPr>
              <a:t>Las referidas a la resolución contractual</a:t>
            </a:r>
          </a:p>
          <a:p>
            <a:pPr marL="184150" indent="357188" algn="just">
              <a:buFont typeface="Wingdings" panose="05000000000000000000" pitchFamily="2" charset="2"/>
              <a:buChar char="§"/>
            </a:pPr>
            <a:r>
              <a:rPr lang="es-MX" sz="1400" dirty="0">
                <a:latin typeface="Arial" panose="020B0604020202020204" pitchFamily="34" charset="0"/>
                <a:cs typeface="Arial" panose="020B0604020202020204" pitchFamily="34" charset="0"/>
              </a:rPr>
              <a:t>Las solicitudes de ampliación del plazo contractual</a:t>
            </a:r>
          </a:p>
          <a:p>
            <a:pPr marL="184150" indent="357188" algn="just">
              <a:buFont typeface="Wingdings" panose="05000000000000000000" pitchFamily="2" charset="2"/>
              <a:buChar char="§"/>
            </a:pPr>
            <a:r>
              <a:rPr lang="es-MX" sz="1400" dirty="0">
                <a:latin typeface="Arial" panose="020B0604020202020204" pitchFamily="34" charset="0"/>
                <a:cs typeface="Arial" panose="020B0604020202020204" pitchFamily="34" charset="0"/>
              </a:rPr>
              <a:t>Las relacionadas con la recepción y conformidad de la prestación</a:t>
            </a:r>
          </a:p>
          <a:p>
            <a:pPr marL="184150" indent="357188" algn="just">
              <a:buFont typeface="Wingdings" panose="05000000000000000000" pitchFamily="2" charset="2"/>
              <a:buChar char="§"/>
            </a:pPr>
            <a:r>
              <a:rPr lang="es-MX" sz="1400" dirty="0">
                <a:latin typeface="Arial" panose="020B0604020202020204" pitchFamily="34" charset="0"/>
                <a:cs typeface="Arial" panose="020B0604020202020204" pitchFamily="34" charset="0"/>
              </a:rPr>
              <a:t>Las referidas a las valorizaciones o metrados.</a:t>
            </a:r>
          </a:p>
          <a:p>
            <a:pPr marL="184150" indent="357188" algn="just">
              <a:buFont typeface="Wingdings" panose="05000000000000000000" pitchFamily="2" charset="2"/>
              <a:buChar char="§"/>
            </a:pPr>
            <a:r>
              <a:rPr lang="es-MX" sz="1400" dirty="0">
                <a:latin typeface="Arial" panose="020B0604020202020204" pitchFamily="34" charset="0"/>
                <a:cs typeface="Arial" panose="020B0604020202020204" pitchFamily="34" charset="0"/>
              </a:rPr>
              <a:t>Liquidación del contrato</a:t>
            </a:r>
            <a:r>
              <a:rPr lang="es-MX" sz="900" dirty="0">
                <a:latin typeface="Arial" panose="020B0604020202020204" pitchFamily="34" charset="0"/>
                <a:cs typeface="Arial" panose="020B0604020202020204" pitchFamily="34" charset="0"/>
              </a:rPr>
              <a:t>(*).</a:t>
            </a:r>
            <a:endParaRPr lang="es-MX" sz="1400" dirty="0">
              <a:latin typeface="Arial" panose="020B0604020202020204" pitchFamily="34" charset="0"/>
              <a:cs typeface="Arial" panose="020B0604020202020204" pitchFamily="34" charset="0"/>
            </a:endParaRPr>
          </a:p>
          <a:p>
            <a:pPr marL="0" indent="0" algn="just">
              <a:buNone/>
            </a:pPr>
            <a:endParaRPr lang="es-PE" sz="1400" b="1" dirty="0">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5F391CAB-CD53-4015-B6FB-B346A1A44969}"/>
              </a:ext>
            </a:extLst>
          </p:cNvPr>
          <p:cNvSpPr txBox="1"/>
          <p:nvPr/>
        </p:nvSpPr>
        <p:spPr>
          <a:xfrm>
            <a:off x="2774265" y="2054778"/>
            <a:ext cx="6098344" cy="584775"/>
          </a:xfrm>
          <a:prstGeom prst="rect">
            <a:avLst/>
          </a:prstGeom>
          <a:noFill/>
        </p:spPr>
        <p:txBody>
          <a:bodyPr wrap="square">
            <a:spAutoFit/>
          </a:bodyPr>
          <a:lstStyle/>
          <a:p>
            <a:pPr algn="just"/>
            <a:r>
              <a:rPr lang="es-PE" sz="1600" b="1" dirty="0">
                <a:latin typeface="Arial" panose="020B0604020202020204" pitchFamily="34" charset="0"/>
                <a:cs typeface="Arial" panose="020B0604020202020204" pitchFamily="34" charset="0"/>
              </a:rPr>
              <a:t>Art. 45º LCE </a:t>
            </a:r>
            <a:r>
              <a:rPr lang="es-PE" sz="1050" b="1" dirty="0">
                <a:solidFill>
                  <a:schemeClr val="bg1">
                    <a:lumMod val="65000"/>
                  </a:schemeClr>
                </a:solidFill>
                <a:latin typeface="Arial" panose="020B0604020202020204" pitchFamily="34" charset="0"/>
                <a:cs typeface="Arial" panose="020B0604020202020204" pitchFamily="34" charset="0"/>
                <a:sym typeface="Wingdings" pitchFamily="2" charset="2"/>
              </a:rPr>
              <a:t></a:t>
            </a:r>
            <a:r>
              <a:rPr lang="es-PE" sz="1600" b="1" dirty="0">
                <a:latin typeface="Arial" panose="020B0604020202020204" pitchFamily="34" charset="0"/>
                <a:cs typeface="Arial" panose="020B0604020202020204" pitchFamily="34" charset="0"/>
                <a:sym typeface="Wingdings" pitchFamily="2" charset="2"/>
              </a:rPr>
              <a:t> </a:t>
            </a:r>
            <a:r>
              <a:rPr lang="es-PE" sz="1600" b="1" dirty="0">
                <a:latin typeface="Arial" panose="020B0604020202020204" pitchFamily="34" charset="0"/>
                <a:cs typeface="Arial" panose="020B0604020202020204" pitchFamily="34" charset="0"/>
              </a:rPr>
              <a:t>Ejecución, interpretación, resolución, inexistencia e ineficacia o invaliez del contrato </a:t>
            </a:r>
          </a:p>
        </p:txBody>
      </p:sp>
      <p:sp>
        <p:nvSpPr>
          <p:cNvPr id="24" name="Rectángulo 23">
            <a:extLst>
              <a:ext uri="{FF2B5EF4-FFF2-40B4-BE49-F238E27FC236}">
                <a16:creationId xmlns:a16="http://schemas.microsoft.com/office/drawing/2014/main" id="{89647B77-4EB5-4262-A15F-CEF8DB005903}"/>
              </a:ext>
            </a:extLst>
          </p:cNvPr>
          <p:cNvSpPr/>
          <p:nvPr/>
        </p:nvSpPr>
        <p:spPr>
          <a:xfrm rot="5400000">
            <a:off x="2204390" y="2174061"/>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22" name="CuadroTexto 21">
            <a:extLst>
              <a:ext uri="{FF2B5EF4-FFF2-40B4-BE49-F238E27FC236}">
                <a16:creationId xmlns:a16="http://schemas.microsoft.com/office/drawing/2014/main" id="{3FBA2F3E-B43F-8C47-A9D7-0F74D2B4378B}"/>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Materias conciliables</a:t>
            </a:r>
          </a:p>
        </p:txBody>
      </p:sp>
      <p:sp>
        <p:nvSpPr>
          <p:cNvPr id="16" name="CuadroTexto 15">
            <a:extLst>
              <a:ext uri="{FF2B5EF4-FFF2-40B4-BE49-F238E27FC236}">
                <a16:creationId xmlns:a16="http://schemas.microsoft.com/office/drawing/2014/main" id="{4DC0DDD8-71D6-BC41-8CFF-7462EEE46EE9}"/>
              </a:ext>
            </a:extLst>
          </p:cNvPr>
          <p:cNvSpPr txBox="1"/>
          <p:nvPr/>
        </p:nvSpPr>
        <p:spPr>
          <a:xfrm>
            <a:off x="1720020" y="6440653"/>
            <a:ext cx="8108354" cy="400110"/>
          </a:xfrm>
          <a:prstGeom prst="rect">
            <a:avLst/>
          </a:prstGeom>
          <a:noFill/>
        </p:spPr>
        <p:txBody>
          <a:bodyPr wrap="square" rtlCol="0">
            <a:spAutoFit/>
          </a:bodyPr>
          <a:lstStyle/>
          <a:p>
            <a:pPr algn="ctr"/>
            <a:r>
              <a:rPr lang="es-MX" sz="1000" dirty="0">
                <a:latin typeface="Arial" panose="020B0604020202020204" pitchFamily="34" charset="0"/>
                <a:cs typeface="Arial" panose="020B0604020202020204" pitchFamily="34" charset="0"/>
              </a:rPr>
              <a:t>(*) IV. Conciliación, Arbitraje y Junta de Resolución de Disputas”, OSCE, último acceso en 6 de octubre de 2020, https://portal.osce.gob.pe/osce/content/conciliacion-y-arbitraje</a:t>
            </a:r>
          </a:p>
        </p:txBody>
      </p:sp>
    </p:spTree>
    <p:extLst>
      <p:ext uri="{BB962C8B-B14F-4D97-AF65-F5344CB8AC3E}">
        <p14:creationId xmlns:p14="http://schemas.microsoft.com/office/powerpoint/2010/main" val="426446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5F391CAB-CD53-4015-B6FB-B346A1A44969}"/>
              </a:ext>
            </a:extLst>
          </p:cNvPr>
          <p:cNvSpPr txBox="1"/>
          <p:nvPr/>
        </p:nvSpPr>
        <p:spPr>
          <a:xfrm>
            <a:off x="2774265" y="2054778"/>
            <a:ext cx="6098344" cy="3093154"/>
          </a:xfrm>
          <a:prstGeom prst="rect">
            <a:avLst/>
          </a:prstGeom>
          <a:noFill/>
        </p:spPr>
        <p:txBody>
          <a:bodyPr wrap="square">
            <a:spAutoFit/>
          </a:bodyPr>
          <a:lstStyle/>
          <a:p>
            <a:pPr algn="just"/>
            <a:r>
              <a:rPr lang="es-MX" sz="1600" b="1" dirty="0">
                <a:latin typeface="Arial" panose="020B0604020202020204" pitchFamily="34" charset="0"/>
                <a:cs typeface="Arial" panose="020B0604020202020204" pitchFamily="34" charset="0"/>
              </a:rPr>
              <a:t>Nulidad del contrato </a:t>
            </a:r>
          </a:p>
          <a:p>
            <a:pPr algn="just"/>
            <a:r>
              <a:rPr lang="es-MX" sz="1050" b="1" dirty="0">
                <a:latin typeface="Arial" panose="020B0604020202020204" pitchFamily="34" charset="0"/>
                <a:cs typeface="Arial" panose="020B0604020202020204" pitchFamily="34" charset="0"/>
              </a:rPr>
              <a:t>		</a:t>
            </a:r>
            <a:r>
              <a:rPr lang="es-MX" sz="800" b="1" dirty="0">
                <a:latin typeface="Arial" panose="020B0604020202020204" pitchFamily="34" charset="0"/>
                <a:cs typeface="Arial" panose="020B0604020202020204" pitchFamily="34" charset="0"/>
              </a:rPr>
              <a:t>               </a:t>
            </a:r>
            <a:endParaRPr lang="es-MX" sz="1050" b="1" dirty="0">
              <a:latin typeface="Arial" panose="020B0604020202020204" pitchFamily="34" charset="0"/>
              <a:cs typeface="Arial" panose="020B0604020202020204" pitchFamily="34" charset="0"/>
            </a:endParaRPr>
          </a:p>
          <a:p>
            <a:pPr algn="just"/>
            <a:r>
              <a:rPr lang="es-MX" sz="1100" b="1" dirty="0">
                <a:solidFill>
                  <a:schemeClr val="bg1">
                    <a:lumMod val="65000"/>
                  </a:schemeClr>
                </a:solidFill>
                <a:latin typeface="Arial" panose="020B0604020202020204" pitchFamily="34" charset="0"/>
                <a:cs typeface="Arial" panose="020B0604020202020204" pitchFamily="34" charset="0"/>
                <a:sym typeface="Wingdings" pitchFamily="2" charset="2"/>
              </a:rPr>
              <a:t></a:t>
            </a:r>
            <a:r>
              <a:rPr lang="es-MX" sz="1400" dirty="0">
                <a:latin typeface="Arial" panose="020B0604020202020204" pitchFamily="34" charset="0"/>
                <a:cs typeface="Arial" panose="020B0604020202020204" pitchFamily="34" charset="0"/>
                <a:sym typeface="Wingdings" pitchFamily="2" charset="2"/>
              </a:rPr>
              <a:t>  </a:t>
            </a:r>
            <a:r>
              <a:rPr lang="es-MX" sz="1400" dirty="0">
                <a:latin typeface="Arial" panose="020B0604020202020204" pitchFamily="34" charset="0"/>
                <a:cs typeface="Arial" panose="020B0604020202020204" pitchFamily="34" charset="0"/>
              </a:rPr>
              <a:t>solo mediante arbitraje</a:t>
            </a:r>
            <a:r>
              <a:rPr lang="es-MX" sz="1600" dirty="0">
                <a:latin typeface="Arial" panose="020B0604020202020204" pitchFamily="34" charset="0"/>
                <a:cs typeface="Arial" panose="020B0604020202020204" pitchFamily="34" charset="0"/>
              </a:rPr>
              <a:t> </a:t>
            </a:r>
            <a:r>
              <a:rPr lang="es-MX" sz="700" dirty="0">
                <a:latin typeface="Arial" panose="020B0604020202020204" pitchFamily="34" charset="0"/>
                <a:cs typeface="Arial" panose="020B0604020202020204" pitchFamily="34" charset="0"/>
              </a:rPr>
              <a:t>(1)</a:t>
            </a:r>
            <a:endParaRPr lang="es-MX" sz="700" b="1" dirty="0">
              <a:latin typeface="Arial" panose="020B0604020202020204" pitchFamily="34" charset="0"/>
              <a:cs typeface="Arial" panose="020B0604020202020204" pitchFamily="34" charset="0"/>
            </a:endParaRPr>
          </a:p>
          <a:p>
            <a:pPr algn="just"/>
            <a:endParaRPr lang="es-MX" sz="1600" b="1" dirty="0">
              <a:latin typeface="Arial" panose="020B0604020202020204" pitchFamily="34" charset="0"/>
              <a:cs typeface="Arial" panose="020B0604020202020204" pitchFamily="34" charset="0"/>
            </a:endParaRPr>
          </a:p>
          <a:p>
            <a:pPr algn="just"/>
            <a:endParaRPr lang="es-MX" sz="1600" b="1" dirty="0">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Enrriquecimiento sin causa </a:t>
            </a:r>
          </a:p>
          <a:p>
            <a:pPr algn="just"/>
            <a:endParaRPr lang="es-MX" sz="2400" b="1" dirty="0">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Indemnización</a:t>
            </a:r>
          </a:p>
          <a:p>
            <a:pPr algn="just"/>
            <a:endParaRPr lang="es-MX" sz="2400" b="1" dirty="0">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Aprobación parcial o rechazo de prestación adicional </a:t>
            </a:r>
          </a:p>
          <a:p>
            <a:pPr algn="just"/>
            <a:endParaRPr lang="es-MX" sz="1050" b="1" dirty="0">
              <a:latin typeface="Arial" panose="020B0604020202020204" pitchFamily="34" charset="0"/>
              <a:cs typeface="Arial" panose="020B0604020202020204" pitchFamily="34" charset="0"/>
            </a:endParaRPr>
          </a:p>
          <a:p>
            <a:pPr algn="just"/>
            <a:r>
              <a:rPr lang="es-MX" sz="1050" b="1" dirty="0">
                <a:solidFill>
                  <a:schemeClr val="bg1">
                    <a:lumMod val="65000"/>
                  </a:schemeClr>
                </a:solidFill>
                <a:latin typeface="Arial" panose="020B0604020202020204" pitchFamily="34" charset="0"/>
                <a:cs typeface="Arial" panose="020B0604020202020204" pitchFamily="34" charset="0"/>
                <a:sym typeface="Wingdings" pitchFamily="2" charset="2"/>
              </a:rPr>
              <a:t></a:t>
            </a:r>
            <a:r>
              <a:rPr lang="es-MX" sz="1400" dirty="0">
                <a:latin typeface="Arial" panose="020B0604020202020204" pitchFamily="34" charset="0"/>
                <a:cs typeface="Arial" panose="020B0604020202020204" pitchFamily="34" charset="0"/>
                <a:sym typeface="Wingdings" pitchFamily="2" charset="2"/>
              </a:rPr>
              <a:t>  </a:t>
            </a:r>
            <a:r>
              <a:rPr lang="es-MX" sz="1400" dirty="0">
                <a:latin typeface="Arial" panose="020B0604020202020204" pitchFamily="34" charset="0"/>
                <a:cs typeface="Arial" panose="020B0604020202020204" pitchFamily="34" charset="0"/>
              </a:rPr>
              <a:t>ni conciliación ni arbitraje </a:t>
            </a:r>
            <a:r>
              <a:rPr lang="es-MX" sz="700" dirty="0">
                <a:latin typeface="Arial" panose="020B0604020202020204" pitchFamily="34" charset="0"/>
                <a:cs typeface="Arial" panose="020B0604020202020204" pitchFamily="34" charset="0"/>
              </a:rPr>
              <a:t>(2)</a:t>
            </a:r>
            <a:endParaRPr lang="es-PE" sz="600" dirty="0">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89647B77-4EB5-4262-A15F-CEF8DB005903}"/>
              </a:ext>
            </a:extLst>
          </p:cNvPr>
          <p:cNvSpPr/>
          <p:nvPr/>
        </p:nvSpPr>
        <p:spPr>
          <a:xfrm rot="5400000">
            <a:off x="2204390" y="2174061"/>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22" name="CuadroTexto 21">
            <a:extLst>
              <a:ext uri="{FF2B5EF4-FFF2-40B4-BE49-F238E27FC236}">
                <a16:creationId xmlns:a16="http://schemas.microsoft.com/office/drawing/2014/main" id="{3FBA2F3E-B43F-8C47-A9D7-0F74D2B4378B}"/>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Materias no conciliables</a:t>
            </a:r>
          </a:p>
        </p:txBody>
      </p:sp>
      <p:sp>
        <p:nvSpPr>
          <p:cNvPr id="16" name="CuadroTexto 15">
            <a:extLst>
              <a:ext uri="{FF2B5EF4-FFF2-40B4-BE49-F238E27FC236}">
                <a16:creationId xmlns:a16="http://schemas.microsoft.com/office/drawing/2014/main" id="{4DC0DDD8-71D6-BC41-8CFF-7462EEE46EE9}"/>
              </a:ext>
            </a:extLst>
          </p:cNvPr>
          <p:cNvSpPr txBox="1"/>
          <p:nvPr/>
        </p:nvSpPr>
        <p:spPr>
          <a:xfrm>
            <a:off x="1720020" y="6440653"/>
            <a:ext cx="8108354" cy="553998"/>
          </a:xfrm>
          <a:prstGeom prst="rect">
            <a:avLst/>
          </a:prstGeom>
          <a:noFill/>
        </p:spPr>
        <p:txBody>
          <a:bodyPr wrap="square" rtlCol="0">
            <a:spAutoFit/>
          </a:bodyPr>
          <a:lstStyle/>
          <a:p>
            <a:pPr marL="228600" indent="-228600" algn="ctr">
              <a:buAutoNum type="arabicParenBoth"/>
            </a:pPr>
            <a:r>
              <a:rPr lang="es-MX" sz="1000" dirty="0">
                <a:latin typeface="Arial" panose="020B0604020202020204" pitchFamily="34" charset="0"/>
                <a:cs typeface="Arial" panose="020B0604020202020204" pitchFamily="34" charset="0"/>
              </a:rPr>
              <a:t>Artículo 45.1º LCE </a:t>
            </a:r>
          </a:p>
          <a:p>
            <a:pPr marL="228600" indent="-228600" algn="ctr">
              <a:buFontTx/>
              <a:buAutoNum type="arabicParenBoth"/>
            </a:pPr>
            <a:r>
              <a:rPr lang="es-MX" sz="1000" dirty="0">
                <a:latin typeface="Arial" panose="020B0604020202020204" pitchFamily="34" charset="0"/>
                <a:cs typeface="Arial" panose="020B0604020202020204" pitchFamily="34" charset="0"/>
              </a:rPr>
              <a:t>Artículo 45.4º LCE </a:t>
            </a:r>
          </a:p>
          <a:p>
            <a:pPr marL="228600" indent="-228600" algn="ctr">
              <a:buAutoNum type="arabicParenBoth"/>
            </a:pPr>
            <a:endParaRPr lang="es-MX" sz="1000" dirty="0">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1EEF0B12-BA6D-C144-9581-C2671259FA29}"/>
              </a:ext>
            </a:extLst>
          </p:cNvPr>
          <p:cNvSpPr/>
          <p:nvPr/>
        </p:nvSpPr>
        <p:spPr>
          <a:xfrm rot="5400000">
            <a:off x="2204389" y="3274419"/>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3" name="Rectángulo 12">
            <a:extLst>
              <a:ext uri="{FF2B5EF4-FFF2-40B4-BE49-F238E27FC236}">
                <a16:creationId xmlns:a16="http://schemas.microsoft.com/office/drawing/2014/main" id="{CFBD6B2A-3917-3E4B-BCC6-131F8AA9F5DD}"/>
              </a:ext>
            </a:extLst>
          </p:cNvPr>
          <p:cNvSpPr/>
          <p:nvPr/>
        </p:nvSpPr>
        <p:spPr>
          <a:xfrm rot="5400000">
            <a:off x="2204387" y="4479446"/>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4" name="Rectángulo 13">
            <a:extLst>
              <a:ext uri="{FF2B5EF4-FFF2-40B4-BE49-F238E27FC236}">
                <a16:creationId xmlns:a16="http://schemas.microsoft.com/office/drawing/2014/main" id="{2DD599BA-B1D6-C647-9974-45DC1557178E}"/>
              </a:ext>
            </a:extLst>
          </p:cNvPr>
          <p:cNvSpPr/>
          <p:nvPr/>
        </p:nvSpPr>
        <p:spPr>
          <a:xfrm rot="5400000">
            <a:off x="2204387" y="3876016"/>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Tree>
    <p:extLst>
      <p:ext uri="{BB962C8B-B14F-4D97-AF65-F5344CB8AC3E}">
        <p14:creationId xmlns:p14="http://schemas.microsoft.com/office/powerpoint/2010/main" val="1737485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6FEE8C1-DC84-1641-B031-FA9B59A0A624}"/>
              </a:ext>
            </a:extLst>
          </p:cNvPr>
          <p:cNvSpPr/>
          <p:nvPr/>
        </p:nvSpPr>
        <p:spPr>
          <a:xfrm>
            <a:off x="3677049" y="2838960"/>
            <a:ext cx="4930500" cy="127267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5">
            <a:extLst>
              <a:ext uri="{FF2B5EF4-FFF2-40B4-BE49-F238E27FC236}">
                <a16:creationId xmlns:a16="http://schemas.microsoft.com/office/drawing/2014/main" id="{C461DA69-A39E-C44C-BCFE-2BC3503D93D0}"/>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1.png">
            <a:extLst>
              <a:ext uri="{FF2B5EF4-FFF2-40B4-BE49-F238E27FC236}">
                <a16:creationId xmlns:a16="http://schemas.microsoft.com/office/drawing/2014/main" id="{22D2743F-1403-1846-BC4C-40CE310800A8}"/>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9" name="Google Shape;101;p19">
            <a:extLst>
              <a:ext uri="{FF2B5EF4-FFF2-40B4-BE49-F238E27FC236}">
                <a16:creationId xmlns:a16="http://schemas.microsoft.com/office/drawing/2014/main" id="{8B67DA16-97D6-2848-BABC-68182CA507A9}"/>
              </a:ext>
            </a:extLst>
          </p:cNvPr>
          <p:cNvSpPr txBox="1"/>
          <p:nvPr/>
        </p:nvSpPr>
        <p:spPr>
          <a:xfrm>
            <a:off x="3630750" y="2792663"/>
            <a:ext cx="4930500" cy="1272674"/>
          </a:xfrm>
          <a:prstGeom prst="rect">
            <a:avLst/>
          </a:prstGeom>
          <a:solidFill>
            <a:schemeClr val="bg1"/>
          </a:solidFill>
          <a:ln w="19050">
            <a:solidFill>
              <a:schemeClr val="bg2">
                <a:lumMod val="90000"/>
              </a:schemeClr>
            </a:solidFill>
          </a:ln>
        </p:spPr>
        <p:txBody>
          <a:bodyPr spcFirstLastPara="1" wrap="square" lIns="91425" tIns="91425" rIns="91425" bIns="91425" anchor="t" anchorCtr="0">
            <a:noAutofit/>
          </a:bodyPr>
          <a:lstStyle/>
          <a:p>
            <a:pPr marL="0" lvl="0" indent="0" algn="ctr" rtl="0">
              <a:spcBef>
                <a:spcPts val="0"/>
              </a:spcBef>
              <a:spcAft>
                <a:spcPts val="0"/>
              </a:spcAft>
              <a:buNone/>
            </a:pPr>
            <a:endParaRPr lang="es-PE" sz="700" b="1" dirty="0">
              <a:solidFill>
                <a:srgbClr val="7F7F7F"/>
              </a:solidFill>
            </a:endParaRPr>
          </a:p>
          <a:p>
            <a:pPr marL="0" lvl="0" indent="0" algn="ctr" rtl="0">
              <a:spcBef>
                <a:spcPts val="0"/>
              </a:spcBef>
              <a:spcAft>
                <a:spcPts val="0"/>
              </a:spcAft>
              <a:buNone/>
            </a:pPr>
            <a:r>
              <a:rPr lang="es-PE" sz="2400" b="1" dirty="0">
                <a:solidFill>
                  <a:schemeClr val="accent3">
                    <a:lumMod val="75000"/>
                  </a:schemeClr>
                </a:solidFill>
              </a:rPr>
              <a:t>Tema 2</a:t>
            </a:r>
            <a:endParaRPr sz="2400" b="1" dirty="0">
              <a:solidFill>
                <a:schemeClr val="accent3">
                  <a:lumMod val="75000"/>
                </a:schemeClr>
              </a:solidFill>
            </a:endParaRPr>
          </a:p>
          <a:p>
            <a:pPr marL="0" lvl="0" indent="0" algn="ctr" rtl="0">
              <a:spcBef>
                <a:spcPts val="0"/>
              </a:spcBef>
              <a:spcAft>
                <a:spcPts val="0"/>
              </a:spcAft>
              <a:buNone/>
            </a:pPr>
            <a:r>
              <a:rPr lang="es-ES" sz="2800" b="1" dirty="0"/>
              <a:t>Arbitraje</a:t>
            </a:r>
            <a:endParaRPr sz="2800" b="1" dirty="0"/>
          </a:p>
          <a:p>
            <a:pPr marL="0" lvl="0" indent="0" algn="ctr" rtl="0">
              <a:spcBef>
                <a:spcPts val="0"/>
              </a:spcBef>
              <a:spcAft>
                <a:spcPts val="0"/>
              </a:spcAft>
              <a:buNone/>
            </a:pPr>
            <a:endParaRPr sz="2800" b="1" dirty="0"/>
          </a:p>
        </p:txBody>
      </p:sp>
    </p:spTree>
    <p:extLst>
      <p:ext uri="{BB962C8B-B14F-4D97-AF65-F5344CB8AC3E}">
        <p14:creationId xmlns:p14="http://schemas.microsoft.com/office/powerpoint/2010/main" val="3007214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671B856-103C-4E82-8938-5A51CDA8B264}"/>
              </a:ext>
            </a:extLst>
          </p:cNvPr>
          <p:cNvSpPr txBox="1"/>
          <p:nvPr/>
        </p:nvSpPr>
        <p:spPr>
          <a:xfrm>
            <a:off x="2774265" y="2369891"/>
            <a:ext cx="6804074" cy="307777"/>
          </a:xfrm>
          <a:prstGeom prst="rect">
            <a:avLst/>
          </a:prstGeom>
          <a:noFill/>
        </p:spPr>
        <p:txBody>
          <a:bodyPr wrap="square">
            <a:spAutoFit/>
          </a:bodyPr>
          <a:lstStyle/>
          <a:p>
            <a:pPr algn="just"/>
            <a:r>
              <a:rPr lang="es-ES" sz="1400" dirty="0">
                <a:latin typeface="Arial" panose="020B0604020202020204" pitchFamily="34" charset="0"/>
                <a:cs typeface="Arial" panose="020B0604020202020204" pitchFamily="34" charset="0"/>
              </a:rPr>
              <a:t>Naturaleza jurisdiccional reconocida a nivel constitucional</a:t>
            </a:r>
            <a:r>
              <a:rPr lang="es-PE" sz="700" b="1" dirty="0">
                <a:latin typeface="Arial" panose="020B0604020202020204" pitchFamily="34" charset="0"/>
                <a:cs typeface="Arial" panose="020B0604020202020204" pitchFamily="34" charset="0"/>
              </a:rPr>
              <a:t>(1)</a:t>
            </a:r>
            <a:endParaRPr lang="es-PE" sz="1400" b="1"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8602BBB9-121C-4AAB-A5C1-17A04B35E76A}"/>
              </a:ext>
            </a:extLst>
          </p:cNvPr>
          <p:cNvSpPr txBox="1"/>
          <p:nvPr/>
        </p:nvSpPr>
        <p:spPr>
          <a:xfrm>
            <a:off x="1720020" y="6440653"/>
            <a:ext cx="8108354" cy="246221"/>
          </a:xfrm>
          <a:prstGeom prst="rect">
            <a:avLst/>
          </a:prstGeom>
          <a:noFill/>
        </p:spPr>
        <p:txBody>
          <a:bodyPr wrap="square" rtlCol="0">
            <a:spAutoFit/>
          </a:bodyPr>
          <a:lstStyle/>
          <a:p>
            <a:pPr marL="0" indent="0" algn="ctr">
              <a:buNone/>
            </a:pPr>
            <a:r>
              <a:rPr lang="es-PE" sz="1000" dirty="0">
                <a:latin typeface="Arial" panose="020B0604020202020204" pitchFamily="34" charset="0"/>
                <a:cs typeface="Arial" panose="020B0604020202020204" pitchFamily="34" charset="0"/>
              </a:rPr>
              <a:t>(1) Artículo 139.1º Constitución </a:t>
            </a:r>
          </a:p>
        </p:txBody>
      </p:sp>
      <p:sp>
        <p:nvSpPr>
          <p:cNvPr id="17" name="CuadroTexto 16">
            <a:extLst>
              <a:ext uri="{FF2B5EF4-FFF2-40B4-BE49-F238E27FC236}">
                <a16:creationId xmlns:a16="http://schemas.microsoft.com/office/drawing/2014/main" id="{5F391CAB-CD53-4015-B6FB-B346A1A44969}"/>
              </a:ext>
            </a:extLst>
          </p:cNvPr>
          <p:cNvSpPr txBox="1"/>
          <p:nvPr/>
        </p:nvSpPr>
        <p:spPr>
          <a:xfrm>
            <a:off x="2774265" y="2054778"/>
            <a:ext cx="6098344" cy="338554"/>
          </a:xfrm>
          <a:prstGeom prst="rect">
            <a:avLst/>
          </a:prstGeom>
          <a:noFill/>
        </p:spPr>
        <p:txBody>
          <a:bodyPr wrap="square">
            <a:spAutoFit/>
          </a:bodyPr>
          <a:lstStyle/>
          <a:p>
            <a:pPr algn="just"/>
            <a:r>
              <a:rPr lang="es-PE" sz="1600" b="1" dirty="0">
                <a:latin typeface="Arial" panose="020B0604020202020204" pitchFamily="34" charset="0"/>
                <a:cs typeface="Arial" panose="020B0604020202020204" pitchFamily="34" charset="0"/>
              </a:rPr>
              <a:t>Jurisdicción </a:t>
            </a:r>
          </a:p>
        </p:txBody>
      </p:sp>
      <p:sp>
        <p:nvSpPr>
          <p:cNvPr id="24" name="Rectángulo 23">
            <a:extLst>
              <a:ext uri="{FF2B5EF4-FFF2-40B4-BE49-F238E27FC236}">
                <a16:creationId xmlns:a16="http://schemas.microsoft.com/office/drawing/2014/main" id="{89647B77-4EB5-4262-A15F-CEF8DB005903}"/>
              </a:ext>
            </a:extLst>
          </p:cNvPr>
          <p:cNvSpPr/>
          <p:nvPr/>
        </p:nvSpPr>
        <p:spPr>
          <a:xfrm rot="5400000">
            <a:off x="2205261" y="2124704"/>
            <a:ext cx="110461" cy="198701"/>
          </a:xfrm>
          <a:prstGeom prst="rect">
            <a:avLst/>
          </a:prstGeom>
          <a:solidFill>
            <a:srgbClr val="00206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EEB0A"/>
              </a:solidFill>
              <a:highlight>
                <a:srgbClr val="000080"/>
              </a:highlight>
              <a:latin typeface="Futura"/>
            </a:endParaRPr>
          </a:p>
        </p:txBody>
      </p:sp>
      <p:sp>
        <p:nvSpPr>
          <p:cNvPr id="10" name="Rectángulo 9">
            <a:extLst>
              <a:ext uri="{FF2B5EF4-FFF2-40B4-BE49-F238E27FC236}">
                <a16:creationId xmlns:a16="http://schemas.microsoft.com/office/drawing/2014/main" id="{7330AA81-ECDC-594A-9CEA-B0FF6361C25A}"/>
              </a:ext>
            </a:extLst>
          </p:cNvPr>
          <p:cNvSpPr/>
          <p:nvPr/>
        </p:nvSpPr>
        <p:spPr>
          <a:xfrm>
            <a:off x="0" y="0"/>
            <a:ext cx="2558005" cy="110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1.png">
            <a:extLst>
              <a:ext uri="{FF2B5EF4-FFF2-40B4-BE49-F238E27FC236}">
                <a16:creationId xmlns:a16="http://schemas.microsoft.com/office/drawing/2014/main" id="{EFA43562-7F82-694A-BEC8-4B95B5EFCCF6}"/>
              </a:ext>
            </a:extLst>
          </p:cNvPr>
          <p:cNvPicPr/>
          <p:nvPr/>
        </p:nvPicPr>
        <p:blipFill>
          <a:blip r:embed="rId2"/>
          <a:srcRect l="18323" t="22139" r="55822" b="59715"/>
          <a:stretch>
            <a:fillRect/>
          </a:stretch>
        </p:blipFill>
        <p:spPr>
          <a:xfrm>
            <a:off x="78414" y="97862"/>
            <a:ext cx="1542040" cy="597739"/>
          </a:xfrm>
          <a:prstGeom prst="rect">
            <a:avLst/>
          </a:prstGeom>
          <a:ln/>
        </p:spPr>
      </p:pic>
      <p:sp>
        <p:nvSpPr>
          <p:cNvPr id="22" name="CuadroTexto 21">
            <a:extLst>
              <a:ext uri="{FF2B5EF4-FFF2-40B4-BE49-F238E27FC236}">
                <a16:creationId xmlns:a16="http://schemas.microsoft.com/office/drawing/2014/main" id="{3FBA2F3E-B43F-8C47-A9D7-0F74D2B4378B}"/>
              </a:ext>
            </a:extLst>
          </p:cNvPr>
          <p:cNvSpPr txBox="1"/>
          <p:nvPr/>
        </p:nvSpPr>
        <p:spPr>
          <a:xfrm>
            <a:off x="1874674" y="1216474"/>
            <a:ext cx="8442649" cy="400110"/>
          </a:xfrm>
          <a:prstGeom prst="rect">
            <a:avLst/>
          </a:prstGeom>
          <a:noFill/>
          <a:ln>
            <a:solidFill>
              <a:schemeClr val="bg2">
                <a:lumMod val="90000"/>
              </a:schemeClr>
            </a:solidFill>
          </a:ln>
        </p:spPr>
        <p:txBody>
          <a:bodyPr wrap="square">
            <a:spAutoFit/>
          </a:bodyPr>
          <a:lstStyle/>
          <a:p>
            <a:pPr algn="ctr"/>
            <a:r>
              <a:rPr lang="es-PE" sz="2000" b="1" dirty="0">
                <a:solidFill>
                  <a:schemeClr val="bg2">
                    <a:lumMod val="10000"/>
                  </a:schemeClr>
                </a:solidFill>
                <a:latin typeface="Arial" panose="020B0604020202020204" pitchFamily="34" charset="0"/>
                <a:cs typeface="Arial" panose="020B0604020202020204" pitchFamily="34" charset="0"/>
              </a:rPr>
              <a:t>Naturaleza jurídica</a:t>
            </a:r>
          </a:p>
        </p:txBody>
      </p:sp>
      <p:grpSp>
        <p:nvGrpSpPr>
          <p:cNvPr id="13" name="Grupo 12">
            <a:extLst>
              <a:ext uri="{FF2B5EF4-FFF2-40B4-BE49-F238E27FC236}">
                <a16:creationId xmlns:a16="http://schemas.microsoft.com/office/drawing/2014/main" id="{6CB845CF-2D7F-854F-9E53-4A3645ED262C}"/>
              </a:ext>
            </a:extLst>
          </p:cNvPr>
          <p:cNvGrpSpPr/>
          <p:nvPr/>
        </p:nvGrpSpPr>
        <p:grpSpPr>
          <a:xfrm>
            <a:off x="2943299" y="3632515"/>
            <a:ext cx="5661796" cy="1284618"/>
            <a:chOff x="2127152" y="2194312"/>
            <a:chExt cx="7843470" cy="2085471"/>
          </a:xfrm>
        </p:grpSpPr>
        <p:pic>
          <p:nvPicPr>
            <p:cNvPr id="15" name="Imagen 14">
              <a:extLst>
                <a:ext uri="{FF2B5EF4-FFF2-40B4-BE49-F238E27FC236}">
                  <a16:creationId xmlns:a16="http://schemas.microsoft.com/office/drawing/2014/main" id="{DD0C89C5-CDDE-8147-8CDA-2CE8A3D808C8}"/>
                </a:ext>
              </a:extLst>
            </p:cNvPr>
            <p:cNvPicPr>
              <a:picLocks noChangeAspect="1"/>
            </p:cNvPicPr>
            <p:nvPr/>
          </p:nvPicPr>
          <p:blipFill>
            <a:blip r:embed="rId3"/>
            <a:stretch>
              <a:fillRect/>
            </a:stretch>
          </p:blipFill>
          <p:spPr>
            <a:xfrm>
              <a:off x="2127152" y="2194312"/>
              <a:ext cx="7843470" cy="2085471"/>
            </a:xfrm>
            <a:prstGeom prst="rect">
              <a:avLst/>
            </a:prstGeom>
            <a:ln w="9525">
              <a:solidFill>
                <a:schemeClr val="bg2">
                  <a:lumMod val="50000"/>
                </a:schemeClr>
              </a:solidFill>
            </a:ln>
          </p:spPr>
        </p:pic>
        <p:cxnSp>
          <p:nvCxnSpPr>
            <p:cNvPr id="16" name="Conector recto 15">
              <a:extLst>
                <a:ext uri="{FF2B5EF4-FFF2-40B4-BE49-F238E27FC236}">
                  <a16:creationId xmlns:a16="http://schemas.microsoft.com/office/drawing/2014/main" id="{3C5FCAAE-D619-074C-8BFA-E6CEC98D3ED3}"/>
                </a:ext>
              </a:extLst>
            </p:cNvPr>
            <p:cNvCxnSpPr/>
            <p:nvPr/>
          </p:nvCxnSpPr>
          <p:spPr>
            <a:xfrm>
              <a:off x="5056742" y="3701667"/>
              <a:ext cx="89236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206C9A46-43A4-E047-851B-CDD5D6A2EFBF}"/>
                </a:ext>
              </a:extLst>
            </p:cNvPr>
            <p:cNvCxnSpPr>
              <a:cxnSpLocks/>
            </p:cNvCxnSpPr>
            <p:nvPr/>
          </p:nvCxnSpPr>
          <p:spPr>
            <a:xfrm>
              <a:off x="6084983" y="3479493"/>
              <a:ext cx="103191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4913870"/>
      </p:ext>
    </p:extLst>
  </p:cSld>
  <p:clrMapOvr>
    <a:masterClrMapping/>
  </p:clrMapOvr>
</p:sld>
</file>

<file path=ppt/theme/theme1.xml><?xml version="1.0" encoding="utf-8"?>
<a:theme xmlns:a="http://schemas.openxmlformats.org/drawingml/2006/main" name="PLANTILLA CIRCULO DE ARBITRAJE CON EL ESTADO - CAE 202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CIRCULO DE ARBITRAJE CON EL ESTADO - CAE 2020" id="{B4F33AD6-CA5D-4C39-A1D3-C60E68ADAD46}" vid="{28DAD38F-619F-49B6-96DC-6D511B1B4F11}"/>
    </a:ext>
  </a:ext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LANTILLA CIRCULO DE ARBITRAJE CON EL ESTADO - CAE 202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CIRCULO DE ARBITRAJE CON EL ESTADO - CAE 2020" id="{47D9ED6E-4598-4C28-89A5-28F3C7CAE1A1}" vid="{5113D057-BEA0-4C8B-93B1-46F529D5E2E7}"/>
    </a:ext>
  </a:extLst>
</a:theme>
</file>

<file path=ppt/theme/theme5.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PLANTILLA CIRCULO DE ARBITRAJE CON EL ESTADO - CAE 202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CIRCULO DE ARBITRAJE CON EL ESTADO - CAE 2020" id="{A7EDBBEE-C45B-4456-85E5-38EB6F4F6BF7}" vid="{1F292320-948C-492C-AE15-E51D6049DEBF}"/>
    </a:ext>
  </a:extLst>
</a:theme>
</file>

<file path=ppt/theme/theme8.xml><?xml version="1.0" encoding="utf-8"?>
<a:theme xmlns:a="http://schemas.openxmlformats.org/drawingml/2006/main" name="4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CIRCULO DE ARBITRAJE CON EL ESTADO - CAE 2020</Template>
  <TotalTime>2005</TotalTime>
  <Words>2605</Words>
  <Application>Microsoft Macintosh PowerPoint</Application>
  <PresentationFormat>Panorámica</PresentationFormat>
  <Paragraphs>545</Paragraphs>
  <Slides>51</Slides>
  <Notes>0</Notes>
  <HiddenSlides>0</HiddenSlides>
  <MMClips>0</MMClips>
  <ScaleCrop>false</ScaleCrop>
  <HeadingPairs>
    <vt:vector size="6" baseType="variant">
      <vt:variant>
        <vt:lpstr>Fuentes usadas</vt:lpstr>
      </vt:variant>
      <vt:variant>
        <vt:i4>7</vt:i4>
      </vt:variant>
      <vt:variant>
        <vt:lpstr>Tema</vt:lpstr>
      </vt:variant>
      <vt:variant>
        <vt:i4>9</vt:i4>
      </vt:variant>
      <vt:variant>
        <vt:lpstr>Títulos de diapositiva</vt:lpstr>
      </vt:variant>
      <vt:variant>
        <vt:i4>51</vt:i4>
      </vt:variant>
    </vt:vector>
  </HeadingPairs>
  <TitlesOfParts>
    <vt:vector size="67" baseType="lpstr">
      <vt:lpstr>Arial</vt:lpstr>
      <vt:lpstr>Calibri</vt:lpstr>
      <vt:lpstr>Calibri Light</vt:lpstr>
      <vt:lpstr>Futura</vt:lpstr>
      <vt:lpstr>Futura Hv BT</vt:lpstr>
      <vt:lpstr>Futura Std Medium</vt:lpstr>
      <vt:lpstr>Wingdings</vt:lpstr>
      <vt:lpstr>PLANTILLA CIRCULO DE ARBITRAJE CON EL ESTADO - CAE 2020</vt:lpstr>
      <vt:lpstr>Diseño personalizado</vt:lpstr>
      <vt:lpstr>2_Diseño personalizado</vt:lpstr>
      <vt:lpstr>1_PLANTILLA CIRCULO DE ARBITRAJE CON EL ESTADO - CAE 2020</vt:lpstr>
      <vt:lpstr>1_Diseño personalizado</vt:lpstr>
      <vt:lpstr>3_Diseño personalizado</vt:lpstr>
      <vt:lpstr>2_PLANTILLA CIRCULO DE ARBITRAJE CON EL ESTADO - CAE 2020</vt:lpstr>
      <vt:lpstr>4_Diseño personalizado</vt:lpstr>
      <vt:lpstr>5_Diseño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Ruiz</dc:creator>
  <cp:lastModifiedBy>- Sophia Gc.</cp:lastModifiedBy>
  <cp:revision>139</cp:revision>
  <dcterms:created xsi:type="dcterms:W3CDTF">2020-09-27T01:58:42Z</dcterms:created>
  <dcterms:modified xsi:type="dcterms:W3CDTF">2020-10-13T20:58:28Z</dcterms:modified>
</cp:coreProperties>
</file>