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5" r:id="rId2"/>
    <p:sldMasterId id="2147483687" r:id="rId3"/>
  </p:sldMasterIdLst>
  <p:notesMasterIdLst>
    <p:notesMasterId r:id="rId67"/>
  </p:notesMasterIdLst>
  <p:handoutMasterIdLst>
    <p:handoutMasterId r:id="rId68"/>
  </p:handoutMasterIdLst>
  <p:sldIdLst>
    <p:sldId id="256" r:id="rId4"/>
    <p:sldId id="350" r:id="rId5"/>
    <p:sldId id="258" r:id="rId6"/>
    <p:sldId id="259" r:id="rId7"/>
    <p:sldId id="260" r:id="rId8"/>
    <p:sldId id="261" r:id="rId9"/>
    <p:sldId id="325" r:id="rId10"/>
    <p:sldId id="395" r:id="rId11"/>
    <p:sldId id="396" r:id="rId12"/>
    <p:sldId id="385" r:id="rId13"/>
    <p:sldId id="386" r:id="rId14"/>
    <p:sldId id="397" r:id="rId15"/>
    <p:sldId id="398" r:id="rId16"/>
    <p:sldId id="389" r:id="rId17"/>
    <p:sldId id="399" r:id="rId18"/>
    <p:sldId id="400" r:id="rId19"/>
    <p:sldId id="401" r:id="rId20"/>
    <p:sldId id="360" r:id="rId21"/>
    <p:sldId id="263" r:id="rId22"/>
    <p:sldId id="267" r:id="rId23"/>
    <p:sldId id="268" r:id="rId24"/>
    <p:sldId id="307" r:id="rId25"/>
    <p:sldId id="403" r:id="rId26"/>
    <p:sldId id="394" r:id="rId27"/>
    <p:sldId id="363" r:id="rId28"/>
    <p:sldId id="262" r:id="rId29"/>
    <p:sldId id="264" r:id="rId30"/>
    <p:sldId id="364" r:id="rId31"/>
    <p:sldId id="365" r:id="rId32"/>
    <p:sldId id="366" r:id="rId33"/>
    <p:sldId id="367" r:id="rId34"/>
    <p:sldId id="368" r:id="rId35"/>
    <p:sldId id="369" r:id="rId36"/>
    <p:sldId id="370" r:id="rId37"/>
    <p:sldId id="275" r:id="rId38"/>
    <p:sldId id="276" r:id="rId39"/>
    <p:sldId id="415" r:id="rId40"/>
    <p:sldId id="419" r:id="rId41"/>
    <p:sldId id="420" r:id="rId42"/>
    <p:sldId id="280" r:id="rId43"/>
    <p:sldId id="281" r:id="rId44"/>
    <p:sldId id="319" r:id="rId45"/>
    <p:sldId id="371" r:id="rId46"/>
    <p:sldId id="372" r:id="rId47"/>
    <p:sldId id="373" r:id="rId48"/>
    <p:sldId id="266" r:id="rId49"/>
    <p:sldId id="374" r:id="rId50"/>
    <p:sldId id="378" r:id="rId51"/>
    <p:sldId id="408" r:id="rId52"/>
    <p:sldId id="406" r:id="rId53"/>
    <p:sldId id="407" r:id="rId54"/>
    <p:sldId id="377" r:id="rId55"/>
    <p:sldId id="412" r:id="rId56"/>
    <p:sldId id="413" r:id="rId57"/>
    <p:sldId id="409" r:id="rId58"/>
    <p:sldId id="410" r:id="rId59"/>
    <p:sldId id="411" r:id="rId60"/>
    <p:sldId id="380" r:id="rId61"/>
    <p:sldId id="381" r:id="rId62"/>
    <p:sldId id="382" r:id="rId63"/>
    <p:sldId id="383" r:id="rId64"/>
    <p:sldId id="402" r:id="rId65"/>
    <p:sldId id="289" r:id="rId6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71" autoAdjust="0"/>
    <p:restoredTop sz="94660"/>
  </p:normalViewPr>
  <p:slideViewPr>
    <p:cSldViewPr snapToGrid="0">
      <p:cViewPr varScale="1">
        <p:scale>
          <a:sx n="74" d="100"/>
          <a:sy n="74" d="100"/>
        </p:scale>
        <p:origin x="696" y="66"/>
      </p:cViewPr>
      <p:guideLst/>
    </p:cSldViewPr>
  </p:slideViewPr>
  <p:notesTextViewPr>
    <p:cViewPr>
      <p:scale>
        <a:sx n="1" d="1"/>
        <a:sy n="1" d="1"/>
      </p:scale>
      <p:origin x="0" y="0"/>
    </p:cViewPr>
  </p:notesTextViewPr>
  <p:notesViewPr>
    <p:cSldViewPr snapToGrid="0">
      <p:cViewPr varScale="1">
        <p:scale>
          <a:sx n="57" d="100"/>
          <a:sy n="57" d="100"/>
        </p:scale>
        <p:origin x="275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815A40F-8C2A-4BCA-B148-95586D7ACE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96DC08F1-FE01-4F80-82D3-46B49D58F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E3941D-025D-4963-BD79-00D46DCA0732}" type="datetimeFigureOut">
              <a:rPr lang="es-ES" smtClean="0"/>
              <a:t>16/10/2020</a:t>
            </a:fld>
            <a:endParaRPr lang="es-ES"/>
          </a:p>
        </p:txBody>
      </p:sp>
      <p:sp>
        <p:nvSpPr>
          <p:cNvPr id="4" name="Marcador de pie de página 3">
            <a:extLst>
              <a:ext uri="{FF2B5EF4-FFF2-40B4-BE49-F238E27FC236}">
                <a16:creationId xmlns:a16="http://schemas.microsoft.com/office/drawing/2014/main" id="{3C1DB416-A2E7-4367-95B7-40A32C004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5958CE89-390A-4DF1-9BFB-1A8722C326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7ACB69-AE38-493A-999C-652C49A382C5}" type="slidenum">
              <a:rPr lang="es-ES" smtClean="0"/>
              <a:t>‹Nº›</a:t>
            </a:fld>
            <a:endParaRPr lang="es-ES"/>
          </a:p>
        </p:txBody>
      </p:sp>
    </p:spTree>
    <p:extLst>
      <p:ext uri="{BB962C8B-B14F-4D97-AF65-F5344CB8AC3E}">
        <p14:creationId xmlns:p14="http://schemas.microsoft.com/office/powerpoint/2010/main" val="2622923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ACB84-DADF-462A-A455-BD79FB00C12B}" type="datetimeFigureOut">
              <a:rPr lang="es-PE" smtClean="0"/>
              <a:t>16/10/2020</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DCC63-08E8-4081-A3C7-7AE25DEF6A51}" type="slidenum">
              <a:rPr lang="es-PE" smtClean="0"/>
              <a:t>‹Nº›</a:t>
            </a:fld>
            <a:endParaRPr lang="es-PE"/>
          </a:p>
        </p:txBody>
      </p:sp>
    </p:spTree>
    <p:extLst>
      <p:ext uri="{BB962C8B-B14F-4D97-AF65-F5344CB8AC3E}">
        <p14:creationId xmlns:p14="http://schemas.microsoft.com/office/powerpoint/2010/main" val="22969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A610B93-CF74-4499-9A51-A517450227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Título 3">
            <a:extLst>
              <a:ext uri="{FF2B5EF4-FFF2-40B4-BE49-F238E27FC236}">
                <a16:creationId xmlns:a16="http://schemas.microsoft.com/office/drawing/2014/main" id="{D67ED59B-214A-45F0-A947-6C2F4A5C1DB1}"/>
              </a:ext>
            </a:extLst>
          </p:cNvPr>
          <p:cNvSpPr>
            <a:spLocks noGrp="1"/>
          </p:cNvSpPr>
          <p:nvPr>
            <p:ph type="title"/>
          </p:nvPr>
        </p:nvSpPr>
        <p:spPr/>
        <p:txBody>
          <a:bodyPr/>
          <a:lstStyle/>
          <a:p>
            <a:r>
              <a:rPr lang="es-ES"/>
              <a:t>Haga clic para modificar el estilo de título del patrón</a:t>
            </a:r>
            <a:endParaRPr lang="es-PE"/>
          </a:p>
        </p:txBody>
      </p:sp>
    </p:spTree>
    <p:extLst>
      <p:ext uri="{BB962C8B-B14F-4D97-AF65-F5344CB8AC3E}">
        <p14:creationId xmlns:p14="http://schemas.microsoft.com/office/powerpoint/2010/main" val="242366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F02A1-B687-4D1A-91BA-E5BF40A3EAA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0C0559-527C-4AAE-AA1D-A778156D748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0732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0E5656-72C3-4F56-BA96-38E09C05B04C}"/>
              </a:ext>
            </a:extLst>
          </p:cNvPr>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126CE1D-B19D-4DD3-9D73-16706832108D}"/>
              </a:ext>
            </a:extLst>
          </p:cNvPr>
          <p:cNvSpPr>
            <a:spLocks noGrp="1"/>
          </p:cNvSpPr>
          <p:nvPr>
            <p:ph type="body" orient="vert" idx="1"/>
          </p:nvPr>
        </p:nvSpPr>
        <p:spPr>
          <a:xfrm>
            <a:off x="838201"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50105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C32BE-252C-4197-A9A4-A6CC43585726}"/>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973078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34FF6-2F80-4560-B945-3AB19FA41B1C}"/>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858225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59A5B-7509-4151-9CA0-DDF836B4DBD9}"/>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546943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6D6DF-402D-471B-AE90-CBF55EC422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D3B3CEC-E237-4962-80BE-418C2FC6B1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Tree>
    <p:extLst>
      <p:ext uri="{BB962C8B-B14F-4D97-AF65-F5344CB8AC3E}">
        <p14:creationId xmlns:p14="http://schemas.microsoft.com/office/powerpoint/2010/main" val="1775557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6DDEC-4359-4143-8571-35594A2A35E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ADC2CDE-3CF4-49E4-B078-83730C56FC7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1449947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6045D-142E-4F4D-AD52-5A50A35D807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0175390-D17C-4BAF-BAB8-3679D39279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238537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F610F-C39C-42EF-8E58-818A2E47AE1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8EDFB15-4081-472C-AB78-F291A55DAE3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4FCD34F6-F424-4256-8328-E0138B9DDE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039132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D011B-4ECF-49AD-A206-B82EB8EC6F4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2233D06-FAD2-4219-AB94-E8A7271E7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3D5678D-FEB2-4675-851E-B57D27664A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CB40B41F-6C09-4655-8EDE-46D03D08C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523521-FC92-4BF6-93C9-29B6DAB3DDC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4277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CAEF2-B324-4C2D-A7E2-8D06A11343AC}"/>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A3F49A-6C8A-4F9B-AD73-C820E11FC67B}"/>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64067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E0857-3A86-48BA-8526-B89ABF8E37C7}"/>
              </a:ext>
            </a:extLst>
          </p:cNvPr>
          <p:cNvSpPr>
            <a:spLocks noGrp="1"/>
          </p:cNvSpPr>
          <p:nvPr>
            <p:ph type="title"/>
          </p:nvPr>
        </p:nvSpPr>
        <p:spPr/>
        <p:txBody>
          <a:bodyPr/>
          <a:lstStyle/>
          <a:p>
            <a:r>
              <a:rPr lang="es-ES"/>
              <a:t>Haga clic para modificar el estilo de título del patrón</a:t>
            </a:r>
            <a:endParaRPr lang="es-PE"/>
          </a:p>
        </p:txBody>
      </p:sp>
    </p:spTree>
    <p:extLst>
      <p:ext uri="{BB962C8B-B14F-4D97-AF65-F5344CB8AC3E}">
        <p14:creationId xmlns:p14="http://schemas.microsoft.com/office/powerpoint/2010/main" val="383193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137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D2061-DECA-434B-A8B2-FB1102F3CC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8C910357-A45F-4EAC-8CA7-E0DF53E8A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3A7EFA14-63A1-4F8F-A0E6-D2F6596EE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33900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66E17-7ED7-444F-B68A-EC1FE12DA5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E14C51B-DE11-4C6F-B228-D1E956C10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PE" dirty="0"/>
          </a:p>
        </p:txBody>
      </p:sp>
      <p:sp>
        <p:nvSpPr>
          <p:cNvPr id="4" name="Marcador de texto 3">
            <a:extLst>
              <a:ext uri="{FF2B5EF4-FFF2-40B4-BE49-F238E27FC236}">
                <a16:creationId xmlns:a16="http://schemas.microsoft.com/office/drawing/2014/main" id="{6EF1D43F-2E95-41F4-9D64-D205855FB1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343077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18CB1-BDC9-4DE1-B89C-5528FE2ED1E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93FA28A-A26B-4302-8EBD-9380DFC3BF4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461826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704A06-9D60-429F-A0CE-1227E462EA6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292E8D1-3CCB-4FA1-8178-1D732C9EE0B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588061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1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D3C9A-8861-4A15-AAEE-F8A9E3094FD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9EF425A-50BC-4EB7-B5E9-FE4CC75A47C3}"/>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71079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CE119-64D2-4BD7-A27F-80414C5B2193}"/>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72D1E9B-9F15-4638-94FC-87FC40F65C1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A50DC2-A55C-4C5D-8E9C-08574F4DAA6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05502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4D570-FFB4-4528-91DE-BE4FD89058C2}"/>
              </a:ext>
            </a:extLst>
          </p:cNvPr>
          <p:cNvSpPr>
            <a:spLocks noGrp="1"/>
          </p:cNvSpPr>
          <p:nvPr>
            <p:ph type="title"/>
          </p:nvPr>
        </p:nvSpPr>
        <p:spPr>
          <a:xfrm>
            <a:off x="839788" y="365127"/>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7157CF5-A511-46BD-B078-3CA3B4653D3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E256924-7EB8-4D3D-A3E6-8607AD109D7B}"/>
              </a:ext>
            </a:extLst>
          </p:cNvPr>
          <p:cNvSpPr>
            <a:spLocks noGrp="1"/>
          </p:cNvSpPr>
          <p:nvPr>
            <p:ph sz="half" idx="2"/>
          </p:nvPr>
        </p:nvSpPr>
        <p:spPr>
          <a:xfrm>
            <a:off x="839789"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492BA-EA87-4AD8-AEB2-75BEC9CA6299}"/>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926675-417A-41F0-9D44-DA372AA9A29A}"/>
              </a:ext>
            </a:extLst>
          </p:cNvPr>
          <p:cNvSpPr>
            <a:spLocks noGrp="1"/>
          </p:cNvSpPr>
          <p:nvPr>
            <p:ph sz="quarter" idx="4"/>
          </p:nvPr>
        </p:nvSpPr>
        <p:spPr>
          <a:xfrm>
            <a:off x="6172201"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8556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24241B-026A-4470-9B48-77A94E21E8B5}"/>
              </a:ext>
            </a:extLst>
          </p:cNvPr>
          <p:cNvSpPr>
            <a:spLocks noGrp="1"/>
          </p:cNvSpPr>
          <p:nvPr>
            <p:ph type="title"/>
          </p:nvPr>
        </p:nvSpPr>
        <p:spPr>
          <a:xfrm>
            <a:off x="2797791" y="496706"/>
            <a:ext cx="6987655" cy="944809"/>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400573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4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39180-8CAC-4DC1-B47F-4556752648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84E595-96C0-4759-BC49-235452825367}"/>
              </a:ext>
            </a:extLst>
          </p:cNvPr>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7165C10-B9B4-42B0-BE1C-01E30D1E8D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82959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43620-3915-40D8-922F-06ECAC02C1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E6F428C-B11E-4E19-9E18-D37AED22F86F}"/>
              </a:ext>
            </a:extLst>
          </p:cNvPr>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Marcador de texto 3">
            <a:extLst>
              <a:ext uri="{FF2B5EF4-FFF2-40B4-BE49-F238E27FC236}">
                <a16:creationId xmlns:a16="http://schemas.microsoft.com/office/drawing/2014/main" id="{65A396FF-90C1-4E80-87B7-6AC53054AD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238930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20"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4.wdp"/><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3.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303A6DE-6877-4E65-84CD-78C9871E9CB3}"/>
              </a:ext>
            </a:extLst>
          </p:cNvPr>
          <p:cNvPicPr>
            <a:picLocks noChangeAspect="1"/>
          </p:cNvPicPr>
          <p:nvPr/>
        </p:nvPicPr>
        <p:blipFill rotWithShape="1">
          <a:blip r:embed="rId16">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
        <p:nvSpPr>
          <p:cNvPr id="4" name="Marcador de título 3">
            <a:extLst>
              <a:ext uri="{FF2B5EF4-FFF2-40B4-BE49-F238E27FC236}">
                <a16:creationId xmlns:a16="http://schemas.microsoft.com/office/drawing/2014/main" id="{65E5E4D4-72C4-4D05-82DA-981FB5C06B7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5" name="Marcador de texto 4">
            <a:extLst>
              <a:ext uri="{FF2B5EF4-FFF2-40B4-BE49-F238E27FC236}">
                <a16:creationId xmlns:a16="http://schemas.microsoft.com/office/drawing/2014/main" id="{C8268C31-1573-4C4C-9D65-A5027E447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22" name="Rectangle 17">
            <a:extLst>
              <a:ext uri="{FF2B5EF4-FFF2-40B4-BE49-F238E27FC236}">
                <a16:creationId xmlns:a16="http://schemas.microsoft.com/office/drawing/2014/main" id="{91FC42D6-009F-4C64-A311-0AD3DC1840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3" name="Rectangle 18">
            <a:extLst>
              <a:ext uri="{FF2B5EF4-FFF2-40B4-BE49-F238E27FC236}">
                <a16:creationId xmlns:a16="http://schemas.microsoft.com/office/drawing/2014/main" id="{9A965375-D71D-4E69-890C-EC6EC3231FD3}"/>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4" name="Rectangle 19">
            <a:extLst>
              <a:ext uri="{FF2B5EF4-FFF2-40B4-BE49-F238E27FC236}">
                <a16:creationId xmlns:a16="http://schemas.microsoft.com/office/drawing/2014/main" id="{4A446289-02CB-4245-BCE8-3CF123F94D3F}"/>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1" name="Rectángulo 30">
            <a:extLst>
              <a:ext uri="{FF2B5EF4-FFF2-40B4-BE49-F238E27FC236}">
                <a16:creationId xmlns:a16="http://schemas.microsoft.com/office/drawing/2014/main" id="{0FFDFA78-F47D-4853-9BA1-36D73CCCCA70}"/>
              </a:ext>
            </a:extLst>
          </p:cNvPr>
          <p:cNvSpPr/>
          <p:nvPr/>
        </p:nvSpPr>
        <p:spPr>
          <a:xfrm>
            <a:off x="0" y="6184913"/>
            <a:ext cx="12192000" cy="68103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bg1"/>
              </a:solidFill>
            </a:endParaRPr>
          </a:p>
        </p:txBody>
      </p:sp>
      <p:sp>
        <p:nvSpPr>
          <p:cNvPr id="25" name="Rectangle 20">
            <a:extLst>
              <a:ext uri="{FF2B5EF4-FFF2-40B4-BE49-F238E27FC236}">
                <a16:creationId xmlns:a16="http://schemas.microsoft.com/office/drawing/2014/main" id="{190B4EE5-2640-4629-BB49-72961AB2BD95}"/>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6" name="Rectangle 21">
            <a:extLst>
              <a:ext uri="{FF2B5EF4-FFF2-40B4-BE49-F238E27FC236}">
                <a16:creationId xmlns:a16="http://schemas.microsoft.com/office/drawing/2014/main" id="{929925C8-DB4C-448E-BCE6-0650F64084AA}"/>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27" name="Rectangle 22">
            <a:extLst>
              <a:ext uri="{FF2B5EF4-FFF2-40B4-BE49-F238E27FC236}">
                <a16:creationId xmlns:a16="http://schemas.microsoft.com/office/drawing/2014/main" id="{D26D83A7-C473-4468-A6C4-38E9C2E5EF8E}"/>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2064" name="Imagen 1" descr="logo de youtube en blanco PNG image with transparent background | TOPpng">
            <a:extLst>
              <a:ext uri="{FF2B5EF4-FFF2-40B4-BE49-F238E27FC236}">
                <a16:creationId xmlns:a16="http://schemas.microsoft.com/office/drawing/2014/main" id="{344B127F-1589-4D02-9D2A-336AF02A2142}"/>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6504" b="85366" l="4082" r="97959">
                        <a14:foregroundMark x1="19388" y1="47967" x2="23469" y2="55285"/>
                        <a14:foregroundMark x1="33673" y1="35772" x2="33673" y2="35772"/>
                        <a14:foregroundMark x1="28571" y1="30081" x2="28571" y2="30081"/>
                        <a14:foregroundMark x1="21429" y1="26829" x2="21429" y2="26829"/>
                        <a14:foregroundMark x1="22449" y1="32520" x2="22449" y2="32520"/>
                        <a14:foregroundMark x1="28571" y1="31707" x2="28571" y2="31707"/>
                        <a14:foregroundMark x1="28571" y1="27642" x2="28571" y2="30081"/>
                        <a14:foregroundMark x1="27551" y1="34959" x2="27551" y2="34959"/>
                        <a14:foregroundMark x1="25510" y1="39024" x2="23469" y2="33333"/>
                        <a14:foregroundMark x1="27551" y1="29268" x2="22449" y2="43902"/>
                        <a14:foregroundMark x1="27551" y1="29268" x2="27551" y2="29268"/>
                        <a14:foregroundMark x1="28571" y1="26829" x2="28571" y2="26829"/>
                        <a14:foregroundMark x1="28571" y1="24390" x2="29592" y2="32520"/>
                        <a14:foregroundMark x1="11224" y1="22764" x2="11224" y2="22764"/>
                        <a14:foregroundMark x1="9184" y1="28455" x2="9184" y2="26829"/>
                        <a14:foregroundMark x1="9184" y1="22764" x2="9184" y2="22764"/>
                        <a14:foregroundMark x1="12245" y1="18699" x2="12245" y2="18699"/>
                        <a14:foregroundMark x1="12245" y1="17886" x2="12245" y2="17886"/>
                        <a14:foregroundMark x1="8163" y1="26016" x2="8163" y2="26016"/>
                        <a14:foregroundMark x1="6122" y1="30081" x2="6122" y2="32520"/>
                        <a14:foregroundMark x1="6122" y1="32520" x2="6122" y2="32520"/>
                        <a14:foregroundMark x1="6122" y1="39024" x2="6122" y2="39024"/>
                        <a14:foregroundMark x1="6122" y1="43089" x2="6122" y2="43089"/>
                        <a14:foregroundMark x1="5102" y1="43902" x2="5102" y2="43902"/>
                        <a14:foregroundMark x1="5102" y1="49593" x2="5102" y2="52033"/>
                        <a14:foregroundMark x1="5102" y1="55285" x2="5102" y2="57724"/>
                        <a14:foregroundMark x1="5102" y1="60976" x2="5102" y2="63415"/>
                        <a14:foregroundMark x1="5102" y1="65854" x2="5102" y2="69106"/>
                        <a14:foregroundMark x1="5102" y1="70732" x2="5102" y2="70732"/>
                        <a14:foregroundMark x1="7143" y1="75610" x2="7143" y2="75610"/>
                        <a14:foregroundMark x1="9184" y1="78049" x2="9184" y2="78049"/>
                        <a14:foregroundMark x1="13265" y1="79675" x2="13265" y2="79675"/>
                        <a14:foregroundMark x1="15306" y1="79675" x2="15306" y2="79675"/>
                        <a14:foregroundMark x1="18367" y1="80488" x2="18367" y2="80488"/>
                        <a14:foregroundMark x1="22449" y1="80488" x2="22449" y2="80488"/>
                        <a14:foregroundMark x1="25510" y1="81301" x2="29592" y2="81301"/>
                        <a14:foregroundMark x1="31633" y1="81301" x2="33673" y2="81301"/>
                        <a14:foregroundMark x1="35714" y1="81301" x2="38776" y2="82114"/>
                        <a14:foregroundMark x1="40816" y1="82114" x2="44898" y2="82927"/>
                        <a14:foregroundMark x1="47959" y1="82927" x2="47959" y2="82927"/>
                        <a14:foregroundMark x1="55102" y1="84553" x2="58163" y2="85366"/>
                        <a14:foregroundMark x1="59184" y1="85366" x2="59184" y2="85366"/>
                        <a14:foregroundMark x1="57143" y1="81301" x2="57143" y2="81301"/>
                        <a14:foregroundMark x1="57143" y1="74797" x2="57143" y2="74797"/>
                        <a14:foregroundMark x1="62245" y1="79675" x2="62245" y2="79675"/>
                        <a14:foregroundMark x1="71429" y1="80488" x2="71429" y2="80488"/>
                        <a14:foregroundMark x1="76531" y1="81301" x2="76531" y2="81301"/>
                        <a14:foregroundMark x1="85714" y1="82114" x2="85714" y2="82114"/>
                        <a14:foregroundMark x1="90816" y1="79675" x2="90816" y2="79675"/>
                        <a14:foregroundMark x1="81633" y1="72358" x2="81633" y2="72358"/>
                        <a14:foregroundMark x1="91837" y1="70732" x2="91837" y2="70732"/>
                        <a14:foregroundMark x1="92857" y1="73984" x2="92857" y2="73984"/>
                        <a14:foregroundMark x1="94898" y1="68293" x2="94898" y2="68293"/>
                        <a14:foregroundMark x1="59184" y1="53659" x2="59184" y2="53659"/>
                        <a14:foregroundMark x1="50000" y1="47967" x2="50000" y2="47967"/>
                        <a14:foregroundMark x1="47959" y1="46341" x2="47959" y2="43902"/>
                        <a14:foregroundMark x1="47959" y1="40650" x2="47959" y2="40650"/>
                        <a14:foregroundMark x1="41837" y1="39024" x2="41837" y2="41463"/>
                        <a14:foregroundMark x1="40816" y1="48780" x2="40816" y2="52033"/>
                        <a14:foregroundMark x1="39796" y1="54472" x2="39796" y2="61789"/>
                        <a14:foregroundMark x1="94898" y1="60976" x2="94898" y2="60976"/>
                        <a14:foregroundMark x1="93878" y1="65854" x2="93878" y2="65854"/>
                        <a14:foregroundMark x1="93878" y1="65854" x2="93878" y2="65854"/>
                        <a14:foregroundMark x1="95918" y1="60163" x2="95918" y2="60163"/>
                        <a14:foregroundMark x1="96939" y1="57724" x2="97959" y2="53659"/>
                        <a14:foregroundMark x1="97959" y1="52846" x2="97959" y2="49593"/>
                        <a14:foregroundMark x1="96939" y1="43089" x2="96939" y2="40650"/>
                        <a14:foregroundMark x1="96939" y1="39024" x2="96939" y2="39024"/>
                        <a14:foregroundMark x1="96939" y1="38211" x2="96939" y2="38211"/>
                        <a14:foregroundMark x1="96939" y1="34146" x2="96939" y2="34146"/>
                        <a14:foregroundMark x1="95918" y1="29268" x2="95918" y2="29268"/>
                        <a14:foregroundMark x1="91837" y1="26829" x2="88776" y2="21138"/>
                        <a14:foregroundMark x1="87755" y1="19512" x2="87755" y2="19512"/>
                        <a14:foregroundMark x1="81633" y1="17886" x2="76531" y2="17886"/>
                        <a14:foregroundMark x1="75510" y1="17886" x2="70408" y2="17886"/>
                        <a14:foregroundMark x1="62245" y1="17886" x2="62245" y2="17886"/>
                        <a14:foregroundMark x1="59184" y1="18699" x2="56122" y2="18699"/>
                        <a14:foregroundMark x1="54082" y1="19512" x2="51020" y2="19512"/>
                        <a14:foregroundMark x1="10204" y1="19512" x2="10204" y2="19512"/>
                      </a14:backgroundRemoval>
                    </a14:imgEffect>
                  </a14:imgLayer>
                </a14:imgProps>
              </a:ext>
              <a:ext uri="{28A0092B-C50C-407E-A947-70E740481C1C}">
                <a14:useLocalDpi xmlns:a14="http://schemas.microsoft.com/office/drawing/2010/main" val="0"/>
              </a:ext>
            </a:extLst>
          </a:blip>
          <a:srcRect t="15025" b="14369"/>
          <a:stretch>
            <a:fillRect/>
          </a:stretch>
        </p:blipFill>
        <p:spPr bwMode="auto">
          <a:xfrm>
            <a:off x="1738107" y="6429005"/>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Imagen 3" descr="Iconos de computadora logo de facebook, icono blanco y negro, rectángulo,  marca, logos png | PNGWing">
            <a:extLst>
              <a:ext uri="{FF2B5EF4-FFF2-40B4-BE49-F238E27FC236}">
                <a16:creationId xmlns:a16="http://schemas.microsoft.com/office/drawing/2014/main" id="{7D2CAB8E-A18A-427D-9F4C-A72E73DF2004}"/>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9444" b="95278" l="15556" r="82500">
                        <a14:foregroundMark x1="56389" y1="67500" x2="56389" y2="67500"/>
                        <a14:foregroundMark x1="81389" y1="71667" x2="81389" y2="71667"/>
                        <a14:foregroundMark x1="65556" y1="65000" x2="65556" y2="65000"/>
                        <a14:foregroundMark x1="55833" y1="65556" x2="55833" y2="65556"/>
                        <a14:foregroundMark x1="55833" y1="70000" x2="55833" y2="70000"/>
                        <a14:foregroundMark x1="43611" y1="58056" x2="66944" y2="70000"/>
                        <a14:foregroundMark x1="41944" y1="60000" x2="73611" y2="51944"/>
                        <a14:foregroundMark x1="50278" y1="59444" x2="55833" y2="48333"/>
                        <a14:foregroundMark x1="54722" y1="56389" x2="66111" y2="45278"/>
                        <a14:foregroundMark x1="20556" y1="68056" x2="20556" y2="68056"/>
                        <a14:foregroundMark x1="16944" y1="43889" x2="15833" y2="79167"/>
                        <a14:foregroundMark x1="18056" y1="39722" x2="19444" y2="68611"/>
                        <a14:foregroundMark x1="18056" y1="55556" x2="58333" y2="28333"/>
                        <a14:foregroundMark x1="15833" y1="51389" x2="49167" y2="25278"/>
                        <a14:foregroundMark x1="27222" y1="32778" x2="67500" y2="33333"/>
                        <a14:foregroundMark x1="38333" y1="25278" x2="71667" y2="26111"/>
                        <a14:foregroundMark x1="78889" y1="35833" x2="82500" y2="73611"/>
                        <a14:foregroundMark x1="80833" y1="50833" x2="18889" y2="34722"/>
                        <a14:foregroundMark x1="80833" y1="51944" x2="80833" y2="19722"/>
                        <a14:foregroundMark x1="81389" y1="40278" x2="43611" y2="31667"/>
                        <a14:foregroundMark x1="19444" y1="27222" x2="74722" y2="31667"/>
                        <a14:foregroundMark x1="16944" y1="87778" x2="52222" y2="95278"/>
                        <a14:foregroundMark x1="20000" y1="63056" x2="41944" y2="61389"/>
                        <a14:foregroundMark x1="25000" y1="79722" x2="22500" y2="78056"/>
                        <a14:foregroundMark x1="20000" y1="19167" x2="74167" y2="19167"/>
                        <a14:foregroundMark x1="74167" y1="63611" x2="74167" y2="63611"/>
                        <a14:backgroundMark x1="36389" y1="89722" x2="36389" y2="89722"/>
                        <a14:backgroundMark x1="40000" y1="87222" x2="40000" y2="87222"/>
                        <a14:backgroundMark x1="24167" y1="84722" x2="54722" y2="89722"/>
                      </a14:backgroundRemoval>
                    </a14:imgEffect>
                  </a14:imgLayer>
                </a14:imgProps>
              </a:ext>
              <a:ext uri="{28A0092B-C50C-407E-A947-70E740481C1C}">
                <a14:useLocalDpi xmlns:a14="http://schemas.microsoft.com/office/drawing/2010/main" val="0"/>
              </a:ext>
            </a:extLst>
          </a:blip>
          <a:srcRect l="14558" t="15326" r="14943" b="15326"/>
          <a:stretch>
            <a:fillRect/>
          </a:stretch>
        </p:blipFill>
        <p:spPr bwMode="auto">
          <a:xfrm>
            <a:off x="6989037" y="6425792"/>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Imagen 5" descr="Logo icono de gráficos escalables, logo de twitter., medios de  comunicación, medios de comunicación social, chat en línea png | PNGWing">
            <a:extLst>
              <a:ext uri="{FF2B5EF4-FFF2-40B4-BE49-F238E27FC236}">
                <a16:creationId xmlns:a16="http://schemas.microsoft.com/office/drawing/2014/main" id="{BEC1AC8D-194E-447A-B0CF-93F9A67175CF}"/>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8594" b="84766" l="28587" r="69022">
                        <a14:foregroundMark x1="33804" y1="41016" x2="33804" y2="41016"/>
                        <a14:foregroundMark x1="35761" y1="24805" x2="54674" y2="18555"/>
                        <a14:foregroundMark x1="33804" y1="36133" x2="63043" y2="26953"/>
                        <a14:foregroundMark x1="60761" y1="20703" x2="35761" y2="20703"/>
                        <a14:foregroundMark x1="35000" y1="24805" x2="35326" y2="65820"/>
                        <a14:foregroundMark x1="34239" y1="76367" x2="60000" y2="76367"/>
                        <a14:foregroundMark x1="63370" y1="76953" x2="69022" y2="8594"/>
                        <a14:foregroundMark x1="55000" y1="17773" x2="62283" y2="80469"/>
                        <a14:foregroundMark x1="38043" y1="67773" x2="58478" y2="77734"/>
                        <a14:foregroundMark x1="36848" y1="52344" x2="36848" y2="52344"/>
                        <a14:foregroundMark x1="28587" y1="47461" x2="28587" y2="47461"/>
                        <a14:foregroundMark x1="29674" y1="50977" x2="29674" y2="50977"/>
                        <a14:foregroundMark x1="30000" y1="57227" x2="30761" y2="59375"/>
                        <a14:foregroundMark x1="30761" y1="60156" x2="31522" y2="56641"/>
                        <a14:foregroundMark x1="52065" y1="52344" x2="52065" y2="52344"/>
                        <a14:foregroundMark x1="42935" y1="46680" x2="52391" y2="44531"/>
                        <a14:foregroundMark x1="50109" y1="57227" x2="51304" y2="58008"/>
                        <a14:foregroundMark x1="31522" y1="77734" x2="68696" y2="33984"/>
                        <a14:foregroundMark x1="32283" y1="84766" x2="69022" y2="71289"/>
                      </a14:backgroundRemoval>
                    </a14:imgEffect>
                  </a14:imgLayer>
                </a14:imgProps>
              </a:ext>
              <a:ext uri="{28A0092B-C50C-407E-A947-70E740481C1C}">
                <a14:useLocalDpi xmlns:a14="http://schemas.microsoft.com/office/drawing/2010/main" val="0"/>
              </a:ext>
            </a:extLst>
          </a:blip>
          <a:srcRect l="28223" t="10776" r="27856" b="10310"/>
          <a:stretch>
            <a:fillRect/>
          </a:stretch>
        </p:blipFill>
        <p:spPr bwMode="auto">
          <a:xfrm>
            <a:off x="9120180" y="6446545"/>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6">
            <a:extLst>
              <a:ext uri="{FF2B5EF4-FFF2-40B4-BE49-F238E27FC236}">
                <a16:creationId xmlns:a16="http://schemas.microsoft.com/office/drawing/2014/main" id="{8E3160D4-A925-4DD2-991F-C406FF9339E4}"/>
              </a:ext>
            </a:extLst>
          </p:cNvPr>
          <p:cNvSpPr>
            <a:spLocks noChangeArrowheads="1"/>
          </p:cNvSpPr>
          <p:nvPr/>
        </p:nvSpPr>
        <p:spPr bwMode="auto">
          <a:xfrm>
            <a:off x="2014587" y="6519372"/>
            <a:ext cx="1785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cs typeface="Times New Roman" panose="02020603050405020304" pitchFamily="18" charset="0"/>
              </a:rPr>
              <a:t>Círculo de Arbitraje con el Estado - 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8" name="Rectángulo 6">
            <a:extLst>
              <a:ext uri="{FF2B5EF4-FFF2-40B4-BE49-F238E27FC236}">
                <a16:creationId xmlns:a16="http://schemas.microsoft.com/office/drawing/2014/main" id="{B23ADEB9-4A98-452B-8DAC-7A34C2856310}"/>
              </a:ext>
            </a:extLst>
          </p:cNvPr>
          <p:cNvSpPr>
            <a:spLocks noChangeArrowheads="1"/>
          </p:cNvSpPr>
          <p:nvPr/>
        </p:nvSpPr>
        <p:spPr bwMode="auto">
          <a:xfrm>
            <a:off x="4564235" y="6526936"/>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29" name="Rectángulo 6">
            <a:extLst>
              <a:ext uri="{FF2B5EF4-FFF2-40B4-BE49-F238E27FC236}">
                <a16:creationId xmlns:a16="http://schemas.microsoft.com/office/drawing/2014/main" id="{7B77B22B-1872-45AE-A360-EDBEA6F26389}"/>
              </a:ext>
            </a:extLst>
          </p:cNvPr>
          <p:cNvSpPr>
            <a:spLocks noChangeArrowheads="1"/>
          </p:cNvSpPr>
          <p:nvPr/>
        </p:nvSpPr>
        <p:spPr bwMode="auto">
          <a:xfrm>
            <a:off x="7206688" y="6380461"/>
            <a:ext cx="1447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/caearbitraje</a:t>
            </a: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sp>
        <p:nvSpPr>
          <p:cNvPr id="30" name="Rectángulo 6">
            <a:extLst>
              <a:ext uri="{FF2B5EF4-FFF2-40B4-BE49-F238E27FC236}">
                <a16:creationId xmlns:a16="http://schemas.microsoft.com/office/drawing/2014/main" id="{67F674DD-D789-4587-8847-606015722640}"/>
              </a:ext>
            </a:extLst>
          </p:cNvPr>
          <p:cNvSpPr>
            <a:spLocks noChangeArrowheads="1"/>
          </p:cNvSpPr>
          <p:nvPr/>
        </p:nvSpPr>
        <p:spPr bwMode="auto">
          <a:xfrm>
            <a:off x="9343588" y="6609863"/>
            <a:ext cx="1423492" cy="21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/ArbitrajeCae</a:t>
            </a:r>
            <a:endParaRPr kumimoji="0" lang="es-PE" altLang="es-PE" sz="1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pic>
        <p:nvPicPr>
          <p:cNvPr id="43" name="Imagen 42" descr="Logo de instagram, iconos de computadora, logo de insta, texto, iconos de  computadora, circulo png | PNGWing">
            <a:extLst>
              <a:ext uri="{FF2B5EF4-FFF2-40B4-BE49-F238E27FC236}">
                <a16:creationId xmlns:a16="http://schemas.microsoft.com/office/drawing/2014/main" id="{4097B51D-B020-4273-9A54-8305C97041B9}"/>
              </a:ext>
            </a:extLst>
          </p:cNvPr>
          <p:cNvPicPr/>
          <p:nvPr/>
        </p:nvPicPr>
        <p:blipFill rotWithShape="1">
          <a:blip r:embed="rId23" cstate="print">
            <a:extLst>
              <a:ext uri="{BEBA8EAE-BF5A-486C-A8C5-ECC9F3942E4B}">
                <a14:imgProps xmlns:a14="http://schemas.microsoft.com/office/drawing/2010/main">
                  <a14:imgLayer r:embed="rId24">
                    <a14:imgEffect>
                      <a14:backgroundRemoval t="2754" b="96667" l="15543" r="84457">
                        <a14:foregroundMark x1="26848" y1="11449" x2="26848" y2="11449"/>
                        <a14:foregroundMark x1="27174" y1="8261" x2="44348" y2="6377"/>
                        <a14:foregroundMark x1="33370" y1="2754" x2="72717" y2="4638"/>
                        <a14:foregroundMark x1="69130" y1="5507" x2="84565" y2="24638"/>
                        <a14:foregroundMark x1="81630" y1="22899" x2="83261" y2="71449"/>
                        <a14:foregroundMark x1="81957" y1="71739" x2="59130" y2="93333"/>
                        <a14:foregroundMark x1="59130" y1="93333" x2="32935" y2="90000"/>
                        <a14:foregroundMark x1="32935" y1="90000" x2="15761" y2="66522"/>
                        <a14:foregroundMark x1="83478" y1="70870" x2="63478" y2="92464"/>
                        <a14:foregroundMark x1="63478" y1="92464" x2="57283" y2="93913"/>
                        <a14:foregroundMark x1="83913" y1="73043" x2="81957" y2="85652"/>
                        <a14:foregroundMark x1="80978" y1="82029" x2="64457" y2="92754"/>
                        <a14:foregroundMark x1="79565" y1="86522" x2="61739" y2="96522"/>
                        <a14:foregroundMark x1="54457" y1="95797" x2="27935" y2="90145"/>
                        <a14:foregroundMark x1="27935" y1="90145" x2="19239" y2="73043"/>
                        <a14:foregroundMark x1="42283" y1="95507" x2="17609" y2="80145"/>
                        <a14:foregroundMark x1="17609" y1="80145" x2="15652" y2="70870"/>
                        <a14:foregroundMark x1="46957" y1="52609" x2="46957" y2="52609"/>
                        <a14:foregroundMark x1="38696" y1="35942" x2="63478" y2="46667"/>
                        <a14:foregroundMark x1="63478" y1="46667" x2="46848" y2="72464"/>
                        <a14:foregroundMark x1="46848" y1="72464" x2="44239" y2="72029"/>
                        <a14:foregroundMark x1="56196" y1="72174" x2="61522" y2="36087"/>
                        <a14:foregroundMark x1="61522" y1="36087" x2="35217" y2="33913"/>
                        <a14:foregroundMark x1="35217" y1="33913" x2="45870" y2="67681"/>
                        <a14:foregroundMark x1="45870" y1="67681" x2="49674" y2="71884"/>
                        <a14:foregroundMark x1="35435" y1="44058" x2="38152" y2="67391"/>
                        <a14:foregroundMark x1="41739" y1="32754" x2="63587" y2="51304"/>
                        <a14:foregroundMark x1="63587" y1="51304" x2="61630" y2="65072"/>
                        <a14:foregroundMark x1="42391" y1="30000" x2="66304" y2="42754"/>
                        <a14:foregroundMark x1="66304" y1="42754" x2="67283" y2="59710"/>
                        <a14:foregroundMark x1="46957" y1="29710" x2="61848" y2="33188"/>
                        <a14:foregroundMark x1="26087" y1="7826" x2="15870" y2="40145"/>
                        <a14:foregroundMark x1="15870" y1="40145" x2="17609" y2="65072"/>
                        <a14:foregroundMark x1="15761" y1="34783" x2="25326" y2="10145"/>
                        <a14:foregroundMark x1="66630" y1="20870" x2="72174" y2="27391"/>
                        <a14:foregroundMark x1="41957" y1="96667" x2="19130" y2="79710"/>
                        <a14:foregroundMark x1="19130" y1="79710" x2="18587" y2="76812"/>
                        <a14:foregroundMark x1="17717" y1="79855" x2="38696" y2="95217"/>
                        <a14:foregroundMark x1="36196" y1="96522" x2="18804" y2="82029"/>
                      </a14:backgroundRemoval>
                    </a14:imgEffect>
                  </a14:imgLayer>
                </a14:imgProps>
              </a:ext>
              <a:ext uri="{28A0092B-C50C-407E-A947-70E740481C1C}">
                <a14:useLocalDpi xmlns:a14="http://schemas.microsoft.com/office/drawing/2010/main" val="0"/>
              </a:ext>
            </a:extLst>
          </a:blip>
          <a:srcRect l="12638" r="12912"/>
          <a:stretch/>
        </p:blipFill>
        <p:spPr bwMode="auto">
          <a:xfrm>
            <a:off x="4367827" y="6424204"/>
            <a:ext cx="267970" cy="269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2708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7BB4F60-E262-4044-8052-6D5A83D36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4F2527F-D652-44B7-9819-E93DC42C6B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pic>
        <p:nvPicPr>
          <p:cNvPr id="10" name="Imagen 9">
            <a:extLst>
              <a:ext uri="{FF2B5EF4-FFF2-40B4-BE49-F238E27FC236}">
                <a16:creationId xmlns:a16="http://schemas.microsoft.com/office/drawing/2014/main" id="{9CB8C388-C115-42B6-A4B9-07CC25628640}"/>
              </a:ext>
            </a:extLst>
          </p:cNvPr>
          <p:cNvPicPr>
            <a:picLocks noChangeAspect="1"/>
          </p:cNvPicPr>
          <p:nvPr/>
        </p:nvPicPr>
        <p:blipFill rotWithShape="1">
          <a:blip r:embed="rId13">
            <a:extLst>
              <a:ext uri="{28A0092B-C50C-407E-A947-70E740481C1C}">
                <a14:useLocalDpi xmlns:a14="http://schemas.microsoft.com/office/drawing/2010/main" val="0"/>
              </a:ext>
            </a:extLst>
          </a:blip>
          <a:srcRect l="10093" t="8881" r="12052" b="9500"/>
          <a:stretch/>
        </p:blipFill>
        <p:spPr>
          <a:xfrm>
            <a:off x="140704" y="112594"/>
            <a:ext cx="2293147" cy="944808"/>
          </a:xfrm>
          <a:prstGeom prst="rect">
            <a:avLst/>
          </a:prstGeom>
        </p:spPr>
      </p:pic>
    </p:spTree>
    <p:extLst>
      <p:ext uri="{BB962C8B-B14F-4D97-AF65-F5344CB8AC3E}">
        <p14:creationId xmlns:p14="http://schemas.microsoft.com/office/powerpoint/2010/main" val="28262015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5B90E4-85CF-4829-BCFE-E23A0C764D45}"/>
              </a:ext>
            </a:extLst>
          </p:cNvPr>
          <p:cNvPicPr>
            <a:picLocks noChangeAspect="1"/>
          </p:cNvPicPr>
          <p:nvPr/>
        </p:nvPicPr>
        <p:blipFill rotWithShape="1">
          <a:blip r:embed="rId3">
            <a:extLst>
              <a:ext uri="{28A0092B-C50C-407E-A947-70E740481C1C}">
                <a14:useLocalDpi xmlns:a14="http://schemas.microsoft.com/office/drawing/2010/main" val="0"/>
              </a:ext>
            </a:extLst>
          </a:blip>
          <a:srcRect l="9617" t="7869" r="11350" b="7227"/>
          <a:stretch/>
        </p:blipFill>
        <p:spPr>
          <a:xfrm>
            <a:off x="2009774" y="723900"/>
            <a:ext cx="9304219" cy="3432253"/>
          </a:xfrm>
          <a:prstGeom prst="rect">
            <a:avLst/>
          </a:prstGeom>
        </p:spPr>
      </p:pic>
      <p:pic>
        <p:nvPicPr>
          <p:cNvPr id="3077" name="Imagen 1" descr="logo de youtube en blanco PNG image with transparent background | TOPpng">
            <a:extLst>
              <a:ext uri="{FF2B5EF4-FFF2-40B4-BE49-F238E27FC236}">
                <a16:creationId xmlns:a16="http://schemas.microsoft.com/office/drawing/2014/main" id="{7099901A-538C-445B-A3B2-4C6FF3C15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025" b="14369"/>
          <a:stretch>
            <a:fillRect/>
          </a:stretch>
        </p:blipFill>
        <p:spPr bwMode="auto">
          <a:xfrm>
            <a:off x="2721678" y="5576559"/>
            <a:ext cx="3048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n 2" descr="Logo de instagram, iconos de computadora, logo de insta, texto, iconos de  computadora, circulo png | PNGWing">
            <a:extLst>
              <a:ext uri="{FF2B5EF4-FFF2-40B4-BE49-F238E27FC236}">
                <a16:creationId xmlns:a16="http://schemas.microsoft.com/office/drawing/2014/main" id="{2CF3E213-E41A-4AF8-B18C-B02CC2672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637" r="12912"/>
          <a:stretch>
            <a:fillRect/>
          </a:stretch>
        </p:blipFill>
        <p:spPr bwMode="auto">
          <a:xfrm>
            <a:off x="3349667" y="5582048"/>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n 3" descr="Iconos de computadora logo de facebook, icono blanco y negro, rectángulo,  marca, logos png | PNGWing">
            <a:extLst>
              <a:ext uri="{FF2B5EF4-FFF2-40B4-BE49-F238E27FC236}">
                <a16:creationId xmlns:a16="http://schemas.microsoft.com/office/drawing/2014/main" id="{8F3FA2B2-ECE0-49CD-BA0D-DBC37C943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4558" t="15326" r="14943" b="15326"/>
          <a:stretch>
            <a:fillRect/>
          </a:stretch>
        </p:blipFill>
        <p:spPr bwMode="auto">
          <a:xfrm>
            <a:off x="3983023" y="5579145"/>
            <a:ext cx="276225" cy="2667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5" descr="Logo icono de gráficos escalables, logo de twitter., medios de  comunicación, medios de comunicación social, chat en línea png | PNGWing">
            <a:extLst>
              <a:ext uri="{FF2B5EF4-FFF2-40B4-BE49-F238E27FC236}">
                <a16:creationId xmlns:a16="http://schemas.microsoft.com/office/drawing/2014/main" id="{CF99D154-C175-4BA7-A56F-44F3309A57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8223" t="10776" r="27856" b="10310"/>
          <a:stretch>
            <a:fillRect/>
          </a:stretch>
        </p:blipFill>
        <p:spPr bwMode="auto">
          <a:xfrm>
            <a:off x="4556315" y="5577973"/>
            <a:ext cx="276225"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CBE914A-45EF-4D31-96D1-4D9E7466C8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9" name="Rectangle 7">
            <a:extLst>
              <a:ext uri="{FF2B5EF4-FFF2-40B4-BE49-F238E27FC236}">
                <a16:creationId xmlns:a16="http://schemas.microsoft.com/office/drawing/2014/main" id="{28976AFC-A9ED-41E3-96F7-8134CDB80C92}"/>
              </a:ext>
            </a:extLst>
          </p:cNvPr>
          <p:cNvSpPr>
            <a:spLocks noChangeArrowheads="1"/>
          </p:cNvSpPr>
          <p:nvPr/>
        </p:nvSpPr>
        <p:spPr bwMode="auto">
          <a:xfrm>
            <a:off x="0" y="723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0" name="Rectangle 8">
            <a:extLst>
              <a:ext uri="{FF2B5EF4-FFF2-40B4-BE49-F238E27FC236}">
                <a16:creationId xmlns:a16="http://schemas.microsoft.com/office/drawing/2014/main" id="{49746C6A-EC02-41E9-8311-AEBA3A949803}"/>
              </a:ext>
            </a:extLst>
          </p:cNvPr>
          <p:cNvSpPr>
            <a:spLocks noChangeArrowheads="1"/>
          </p:cNvSpPr>
          <p:nvPr/>
        </p:nvSpPr>
        <p:spPr bwMode="auto">
          <a:xfrm>
            <a:off x="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1" name="Rectangle 9">
            <a:extLst>
              <a:ext uri="{FF2B5EF4-FFF2-40B4-BE49-F238E27FC236}">
                <a16:creationId xmlns:a16="http://schemas.microsoft.com/office/drawing/2014/main" id="{C6E1051B-9247-4866-A71E-23FB2DC62D74}"/>
              </a:ext>
            </a:extLst>
          </p:cNvPr>
          <p:cNvSpPr>
            <a:spLocks noChangeArrowheads="1"/>
          </p:cNvSpPr>
          <p:nvPr/>
        </p:nvSpPr>
        <p:spPr bwMode="auto">
          <a:xfrm>
            <a:off x="0" y="2171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2" name="Rectangle 10">
            <a:extLst>
              <a:ext uri="{FF2B5EF4-FFF2-40B4-BE49-F238E27FC236}">
                <a16:creationId xmlns:a16="http://schemas.microsoft.com/office/drawing/2014/main" id="{BEF43972-8AF6-4417-AB4A-01A9251F0C16}"/>
              </a:ext>
            </a:extLst>
          </p:cNvPr>
          <p:cNvSpPr>
            <a:spLocks noChangeArrowheads="1"/>
          </p:cNvSpPr>
          <p:nvPr/>
        </p:nvSpPr>
        <p:spPr bwMode="auto">
          <a:xfrm>
            <a:off x="0" y="262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3" name="Rectangle 11">
            <a:extLst>
              <a:ext uri="{FF2B5EF4-FFF2-40B4-BE49-F238E27FC236}">
                <a16:creationId xmlns:a16="http://schemas.microsoft.com/office/drawing/2014/main" id="{6B4F8297-AD65-484B-B3FA-A1BF59B18503}"/>
              </a:ext>
            </a:extLst>
          </p:cNvPr>
          <p:cNvSpPr>
            <a:spLocks noChangeArrowheads="1"/>
          </p:cNvSpPr>
          <p:nvPr/>
        </p:nvSpPr>
        <p:spPr bwMode="auto">
          <a:xfrm>
            <a:off x="0" y="289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14" name="Rectángulo 6">
            <a:extLst>
              <a:ext uri="{FF2B5EF4-FFF2-40B4-BE49-F238E27FC236}">
                <a16:creationId xmlns:a16="http://schemas.microsoft.com/office/drawing/2014/main" id="{D4925E53-1F86-4CC3-A758-9673C584BF8E}"/>
              </a:ext>
            </a:extLst>
          </p:cNvPr>
          <p:cNvSpPr>
            <a:spLocks noChangeArrowheads="1"/>
          </p:cNvSpPr>
          <p:nvPr/>
        </p:nvSpPr>
        <p:spPr bwMode="auto">
          <a:xfrm>
            <a:off x="2686996" y="5216196"/>
            <a:ext cx="23736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PE" altLang="es-PE" sz="32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caeperu.com</a:t>
            </a:r>
            <a:endParaRPr kumimoji="0" lang="es-PE" altLang="es-PE" sz="3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dirty="0">
              <a:ln>
                <a:noFill/>
              </a:ln>
              <a:solidFill>
                <a:schemeClr val="bg1"/>
              </a:solidFill>
              <a:effectLst/>
              <a:latin typeface="Arial" panose="020B0604020202020204" pitchFamily="34" charset="0"/>
            </a:endParaRPr>
          </a:p>
        </p:txBody>
      </p:sp>
      <p:pic>
        <p:nvPicPr>
          <p:cNvPr id="3" name="Imagen 2">
            <a:extLst>
              <a:ext uri="{FF2B5EF4-FFF2-40B4-BE49-F238E27FC236}">
                <a16:creationId xmlns:a16="http://schemas.microsoft.com/office/drawing/2014/main" id="{29C2906B-266D-4280-8F95-DA1EBC287C4C}"/>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3645" b="12346"/>
          <a:stretch/>
        </p:blipFill>
        <p:spPr>
          <a:xfrm>
            <a:off x="6150352" y="5029725"/>
            <a:ext cx="1782402" cy="906695"/>
          </a:xfrm>
          <a:prstGeom prst="rect">
            <a:avLst/>
          </a:prstGeom>
        </p:spPr>
      </p:pic>
      <p:pic>
        <p:nvPicPr>
          <p:cNvPr id="16" name="Imagen 15">
            <a:extLst>
              <a:ext uri="{FF2B5EF4-FFF2-40B4-BE49-F238E27FC236}">
                <a16:creationId xmlns:a16="http://schemas.microsoft.com/office/drawing/2014/main" id="{28E360A5-D340-40FD-8816-643EA8F5253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8758" t="25191" r="18365" b="26527"/>
          <a:stretch/>
        </p:blipFill>
        <p:spPr>
          <a:xfrm>
            <a:off x="8009763" y="5630119"/>
            <a:ext cx="310293" cy="159579"/>
          </a:xfrm>
          <a:prstGeom prst="rect">
            <a:avLst/>
          </a:prstGeom>
        </p:spPr>
      </p:pic>
      <p:pic>
        <p:nvPicPr>
          <p:cNvPr id="18" name="Imagen 17">
            <a:extLst>
              <a:ext uri="{FF2B5EF4-FFF2-40B4-BE49-F238E27FC236}">
                <a16:creationId xmlns:a16="http://schemas.microsoft.com/office/drawing/2014/main" id="{656C0BFD-5CBF-422F-BD55-48196A51558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6718511">
            <a:off x="8034814" y="5175311"/>
            <a:ext cx="272447" cy="272447"/>
          </a:xfrm>
          <a:prstGeom prst="rect">
            <a:avLst/>
          </a:prstGeom>
        </p:spPr>
      </p:pic>
      <p:sp>
        <p:nvSpPr>
          <p:cNvPr id="19" name="CuadroTexto 18">
            <a:extLst>
              <a:ext uri="{FF2B5EF4-FFF2-40B4-BE49-F238E27FC236}">
                <a16:creationId xmlns:a16="http://schemas.microsoft.com/office/drawing/2014/main" id="{B7F1D23F-9E09-4FC5-919E-21067E92C250}"/>
              </a:ext>
            </a:extLst>
          </p:cNvPr>
          <p:cNvSpPr txBox="1"/>
          <p:nvPr userDrawn="1"/>
        </p:nvSpPr>
        <p:spPr>
          <a:xfrm>
            <a:off x="8314064" y="5156389"/>
            <a:ext cx="1181352" cy="307777"/>
          </a:xfrm>
          <a:prstGeom prst="rect">
            <a:avLst/>
          </a:prstGeom>
          <a:noFill/>
        </p:spPr>
        <p:txBody>
          <a:bodyPr wrap="square" rtlCol="0">
            <a:spAutoFit/>
          </a:bodyPr>
          <a:lstStyle/>
          <a:p>
            <a:r>
              <a:rPr lang="es-ES" sz="1400" b="1" dirty="0">
                <a:solidFill>
                  <a:schemeClr val="bg1">
                    <a:lumMod val="50000"/>
                  </a:schemeClr>
                </a:solidFill>
              </a:rPr>
              <a:t>987 971 962</a:t>
            </a:r>
          </a:p>
        </p:txBody>
      </p:sp>
      <p:sp>
        <p:nvSpPr>
          <p:cNvPr id="25" name="CuadroTexto 24">
            <a:extLst>
              <a:ext uri="{FF2B5EF4-FFF2-40B4-BE49-F238E27FC236}">
                <a16:creationId xmlns:a16="http://schemas.microsoft.com/office/drawing/2014/main" id="{F225F298-6B60-46A7-AD8A-4B313F42CA0B}"/>
              </a:ext>
            </a:extLst>
          </p:cNvPr>
          <p:cNvSpPr txBox="1"/>
          <p:nvPr userDrawn="1"/>
        </p:nvSpPr>
        <p:spPr>
          <a:xfrm>
            <a:off x="8326183" y="5549441"/>
            <a:ext cx="3072832" cy="307777"/>
          </a:xfrm>
          <a:prstGeom prst="rect">
            <a:avLst/>
          </a:prstGeom>
          <a:noFill/>
        </p:spPr>
        <p:txBody>
          <a:bodyPr wrap="square" rtlCol="0">
            <a:spAutoFit/>
          </a:bodyPr>
          <a:lstStyle/>
          <a:p>
            <a:r>
              <a:rPr lang="es-ES" sz="1400" b="1" dirty="0">
                <a:solidFill>
                  <a:schemeClr val="bg1">
                    <a:lumMod val="50000"/>
                  </a:schemeClr>
                </a:solidFill>
              </a:rPr>
              <a:t>asesorlegal@estudiojuridicoruiz.com</a:t>
            </a:r>
          </a:p>
        </p:txBody>
      </p:sp>
    </p:spTree>
    <p:extLst>
      <p:ext uri="{BB962C8B-B14F-4D97-AF65-F5344CB8AC3E}">
        <p14:creationId xmlns:p14="http://schemas.microsoft.com/office/powerpoint/2010/main" val="595885594"/>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1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0.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3.png"/><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4.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56.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C6F38C-A2C3-4BB1-B5E5-8BAFE876A04C}"/>
              </a:ext>
            </a:extLst>
          </p:cNvPr>
          <p:cNvSpPr txBox="1">
            <a:spLocks/>
          </p:cNvSpPr>
          <p:nvPr/>
        </p:nvSpPr>
        <p:spPr>
          <a:xfrm>
            <a:off x="1524000" y="1488123"/>
            <a:ext cx="9571630" cy="19408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u="sng" dirty="0"/>
              <a:t>PROCEDIMIENTO ADMINISTRATIVO SANCIONADOR ANTE EL TRIBUNAL DEL OSCE</a:t>
            </a:r>
          </a:p>
        </p:txBody>
      </p:sp>
      <p:sp>
        <p:nvSpPr>
          <p:cNvPr id="5" name="Subtítulo 2">
            <a:extLst>
              <a:ext uri="{FF2B5EF4-FFF2-40B4-BE49-F238E27FC236}">
                <a16:creationId xmlns:a16="http://schemas.microsoft.com/office/drawing/2014/main" id="{9FA0FA71-0771-4F27-827C-9914BA34FEC5}"/>
              </a:ext>
            </a:extLst>
          </p:cNvPr>
          <p:cNvSpPr txBox="1">
            <a:spLocks/>
          </p:cNvSpPr>
          <p:nvPr/>
        </p:nvSpPr>
        <p:spPr>
          <a:xfrm>
            <a:off x="5222543" y="4109393"/>
            <a:ext cx="620063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b="1" dirty="0"/>
              <a:t>Ponente: Mg. Jorge Abel Ruiz Bautista </a:t>
            </a:r>
          </a:p>
        </p:txBody>
      </p:sp>
    </p:spTree>
    <p:extLst>
      <p:ext uri="{BB962C8B-B14F-4D97-AF65-F5344CB8AC3E}">
        <p14:creationId xmlns:p14="http://schemas.microsoft.com/office/powerpoint/2010/main" val="404901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01001" y="949187"/>
            <a:ext cx="10300808" cy="1325563"/>
          </a:xfrm>
          <a:prstGeom prst="round2DiagRect">
            <a:avLst>
              <a:gd name="adj1" fmla="val 35772"/>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p:spPr>
        <p:style>
          <a:lnRef idx="0">
            <a:schemeClr val="accent6"/>
          </a:lnRef>
          <a:fillRef idx="3">
            <a:schemeClr val="accent6"/>
          </a:fillRef>
          <a:effectRef idx="3">
            <a:schemeClr val="accent6"/>
          </a:effectRef>
          <a:fontRef idx="minor">
            <a:schemeClr val="lt1"/>
          </a:fontRef>
        </p:style>
        <p:txBody>
          <a:bodyPr rtlCol="0">
            <a:noAutofit/>
          </a:bodyPr>
          <a:lstStyle/>
          <a:p>
            <a:pPr algn="ctr">
              <a:defRPr/>
            </a:pPr>
            <a:r>
              <a:rPr lang="es-PE" sz="3600" b="1" dirty="0">
                <a:solidFill>
                  <a:schemeClr val="bg1"/>
                </a:solidFill>
                <a:effectLst>
                  <a:outerShdw blurRad="38100" dist="38100" dir="2700000" algn="tl">
                    <a:srgbClr val="000000">
                      <a:alpha val="43137"/>
                    </a:srgbClr>
                  </a:outerShdw>
                </a:effectLst>
                <a:latin typeface="Gill Sans MT" panose="020B0502020104020203" pitchFamily="34" charset="0"/>
              </a:rPr>
              <a:t>PRINCIPIO DE RAZONABILIDAD</a:t>
            </a:r>
          </a:p>
        </p:txBody>
      </p:sp>
      <p:sp>
        <p:nvSpPr>
          <p:cNvPr id="4" name="Rectangle 13"/>
          <p:cNvSpPr>
            <a:spLocks noGrp="1" noChangeArrowheads="1"/>
          </p:cNvSpPr>
          <p:nvPr>
            <p:ph type="sldNum" sz="quarter" idx="4294967295"/>
          </p:nvPr>
        </p:nvSpPr>
        <p:spPr>
          <a:xfrm>
            <a:off x="8610600" y="6310312"/>
            <a:ext cx="2743200" cy="365125"/>
          </a:xfrm>
          <a:prstGeom prst="rect">
            <a:avLst/>
          </a:prstGeom>
        </p:spPr>
        <p:txBody>
          <a:bodyPr/>
          <a:lstStyle/>
          <a:p>
            <a:pPr>
              <a:defRPr/>
            </a:pPr>
            <a:fld id="{7B10F052-9F94-48B1-84B2-E2DB9D54EEFE}" type="slidenum">
              <a:rPr lang="es-ES_tradnl"/>
              <a:pPr>
                <a:defRPr/>
              </a:pPr>
              <a:t>10</a:t>
            </a:fld>
            <a:endParaRPr lang="es-ES_tradnl"/>
          </a:p>
        </p:txBody>
      </p:sp>
      <p:sp>
        <p:nvSpPr>
          <p:cNvPr id="39938" name="1 Marcador de contenido"/>
          <p:cNvSpPr>
            <a:spLocks noGrp="1"/>
          </p:cNvSpPr>
          <p:nvPr>
            <p:ph idx="4294967295"/>
          </p:nvPr>
        </p:nvSpPr>
        <p:spPr>
          <a:xfrm>
            <a:off x="1201000" y="2435433"/>
            <a:ext cx="10300809" cy="4292174"/>
          </a:xfrm>
          <a:prstGeom prst="rect">
            <a:avLst/>
          </a:prstGeom>
          <a:ln w="44450">
            <a:solidFill>
              <a:schemeClr val="tx1"/>
            </a:solidFill>
          </a:ln>
          <a:effectLst/>
        </p:spPr>
        <p:style>
          <a:lnRef idx="2">
            <a:schemeClr val="accent1"/>
          </a:lnRef>
          <a:fillRef idx="1">
            <a:schemeClr val="lt1"/>
          </a:fillRef>
          <a:effectRef idx="0">
            <a:schemeClr val="accent1"/>
          </a:effectRef>
          <a:fontRef idx="minor">
            <a:schemeClr val="dk1"/>
          </a:fontRef>
        </p:style>
        <p:txBody>
          <a:bodyPr rtlCol="0">
            <a:normAutofit fontScale="25000" lnSpcReduction="20000"/>
          </a:bodyPr>
          <a:lstStyle/>
          <a:p>
            <a:pPr algn="just">
              <a:lnSpc>
                <a:spcPct val="140000"/>
              </a:lnSpc>
              <a:spcBef>
                <a:spcPts val="0"/>
              </a:spcBef>
              <a:defRPr/>
            </a:pPr>
            <a:endParaRPr lang="es-PE" dirty="0">
              <a:latin typeface="Malgun Gothic" panose="020B0503020000020004" pitchFamily="34" charset="-127"/>
              <a:ea typeface="Malgun Gothic" panose="020B0503020000020004" pitchFamily="34" charset="-127"/>
              <a:cs typeface="Arial" panose="020B0604020202020204" pitchFamily="34" charset="0"/>
            </a:endParaRPr>
          </a:p>
          <a:p>
            <a:pPr marL="0" indent="0" algn="just">
              <a:lnSpc>
                <a:spcPct val="110000"/>
              </a:lnSpc>
              <a:buNone/>
              <a:defRPr/>
            </a:pPr>
            <a:r>
              <a:rPr lang="es-ES" sz="8000" dirty="0"/>
              <a:t>Las autoridades deben prever que la comisión de la conducta sancionable no resulte más ventajosa para el infractor que cumplir las normas infringidas o asumir la sanción. Sin embargo, las sanciones a ser aplicadas deberán ser proporcionales al incumplimiento calificado como infracción, debiendo observar los siguientes criterios que en orden de prelación se señalan a efectos de su graduación: </a:t>
            </a:r>
          </a:p>
          <a:p>
            <a:pPr marL="0" indent="0" algn="just">
              <a:lnSpc>
                <a:spcPct val="110000"/>
              </a:lnSpc>
              <a:buNone/>
              <a:defRPr/>
            </a:pPr>
            <a:r>
              <a:rPr lang="es-ES" sz="8000" dirty="0"/>
              <a:t>La gravedad del daño al interés público y/o bien jurídico protegido.</a:t>
            </a:r>
          </a:p>
          <a:p>
            <a:pPr marL="0" indent="0" algn="just">
              <a:lnSpc>
                <a:spcPct val="110000"/>
              </a:lnSpc>
              <a:buNone/>
              <a:defRPr/>
            </a:pPr>
            <a:r>
              <a:rPr lang="es-ES" sz="8000" dirty="0"/>
              <a:t>EI perjuicio económico causado.</a:t>
            </a:r>
          </a:p>
          <a:p>
            <a:pPr marL="0" indent="0" algn="just">
              <a:lnSpc>
                <a:spcPct val="110000"/>
              </a:lnSpc>
              <a:buNone/>
              <a:defRPr/>
            </a:pPr>
            <a:r>
              <a:rPr lang="es-ES" sz="8000" dirty="0"/>
              <a:t> La repetición y/o continuidad en la comisión de la infracción.</a:t>
            </a:r>
          </a:p>
          <a:p>
            <a:pPr marL="0" indent="0" algn="just">
              <a:lnSpc>
                <a:spcPct val="110000"/>
              </a:lnSpc>
              <a:buNone/>
              <a:defRPr/>
            </a:pPr>
            <a:r>
              <a:rPr lang="es-ES" sz="8000" dirty="0"/>
              <a:t> Las circunstancias de la comisión de la infracción.</a:t>
            </a:r>
          </a:p>
          <a:p>
            <a:pPr marL="0" indent="0" algn="just">
              <a:lnSpc>
                <a:spcPct val="110000"/>
              </a:lnSpc>
              <a:buNone/>
              <a:defRPr/>
            </a:pPr>
            <a:r>
              <a:rPr lang="es-ES" sz="8000" dirty="0"/>
              <a:t> EI beneficio ilegalmente obtenido.</a:t>
            </a:r>
          </a:p>
          <a:p>
            <a:pPr marL="0" indent="0" algn="just">
              <a:lnSpc>
                <a:spcPct val="110000"/>
              </a:lnSpc>
              <a:buNone/>
              <a:defRPr/>
            </a:pPr>
            <a:r>
              <a:rPr lang="es-ES" sz="8000" dirty="0"/>
              <a:t> La existencia o no de intencionalidad en la conducta del infractor. </a:t>
            </a:r>
            <a:endParaRPr lang="es-419" sz="8000" dirty="0"/>
          </a:p>
          <a:p>
            <a:pPr algn="just">
              <a:lnSpc>
                <a:spcPct val="140000"/>
              </a:lnSpc>
              <a:spcBef>
                <a:spcPts val="0"/>
              </a:spcBef>
              <a:defRPr/>
            </a:pPr>
            <a:endParaRPr lang="es-PE" dirty="0">
              <a:latin typeface="Arial" panose="020B0604020202020204" pitchFamily="34" charset="0"/>
              <a:cs typeface="Arial" panose="020B0604020202020204" pitchFamily="34" charset="0"/>
            </a:endParaRPr>
          </a:p>
          <a:p>
            <a:pPr>
              <a:buNone/>
              <a:defRPr/>
            </a:pPr>
            <a:endParaRPr lang="es-PE" dirty="0"/>
          </a:p>
        </p:txBody>
      </p:sp>
    </p:spTree>
    <p:extLst>
      <p:ext uri="{BB962C8B-B14F-4D97-AF65-F5344CB8AC3E}">
        <p14:creationId xmlns:p14="http://schemas.microsoft.com/office/powerpoint/2010/main" val="1160196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01485" y="1101043"/>
            <a:ext cx="10515600" cy="1325563"/>
          </a:xfrm>
          <a:prstGeom prst="round2DiagRect">
            <a:avLst>
              <a:gd name="adj1" fmla="val 35772"/>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p:spPr>
        <p:style>
          <a:lnRef idx="0">
            <a:schemeClr val="accent6"/>
          </a:lnRef>
          <a:fillRef idx="3">
            <a:schemeClr val="accent6"/>
          </a:fillRef>
          <a:effectRef idx="3">
            <a:schemeClr val="accent6"/>
          </a:effectRef>
          <a:fontRef idx="minor">
            <a:schemeClr val="lt1"/>
          </a:fontRef>
        </p:style>
        <p:txBody>
          <a:bodyPr rtlCol="0">
            <a:noAutofit/>
          </a:bodyPr>
          <a:lstStyle/>
          <a:p>
            <a:pPr algn="ctr">
              <a:defRPr/>
            </a:pPr>
            <a:r>
              <a:rPr lang="es-PE" sz="3600" b="1" dirty="0">
                <a:solidFill>
                  <a:schemeClr val="bg1"/>
                </a:solidFill>
                <a:effectLst>
                  <a:outerShdw blurRad="38100" dist="38100" dir="2700000" algn="tl">
                    <a:srgbClr val="000000">
                      <a:alpha val="43137"/>
                    </a:srgbClr>
                  </a:outerShdw>
                </a:effectLst>
                <a:latin typeface="Gill Sans MT" panose="020B0502020104020203" pitchFamily="34" charset="0"/>
              </a:rPr>
              <a:t>PRINCIPIO DE TIPICIDAD</a:t>
            </a:r>
          </a:p>
        </p:txBody>
      </p:sp>
      <p:sp>
        <p:nvSpPr>
          <p:cNvPr id="4" name="Rectangle 13"/>
          <p:cNvSpPr>
            <a:spLocks noGrp="1" noChangeArrowheads="1"/>
          </p:cNvSpPr>
          <p:nvPr>
            <p:ph type="sldNum" sz="quarter" idx="4294967295"/>
          </p:nvPr>
        </p:nvSpPr>
        <p:spPr>
          <a:xfrm>
            <a:off x="8610600" y="6310312"/>
            <a:ext cx="2743200" cy="365125"/>
          </a:xfrm>
          <a:prstGeom prst="rect">
            <a:avLst/>
          </a:prstGeom>
        </p:spPr>
        <p:txBody>
          <a:bodyPr/>
          <a:lstStyle/>
          <a:p>
            <a:pPr>
              <a:defRPr/>
            </a:pPr>
            <a:fld id="{7B10F052-9F94-48B1-84B2-E2DB9D54EEFE}" type="slidenum">
              <a:rPr lang="es-ES_tradnl"/>
              <a:pPr>
                <a:defRPr/>
              </a:pPr>
              <a:t>11</a:t>
            </a:fld>
            <a:endParaRPr lang="es-ES_tradnl"/>
          </a:p>
        </p:txBody>
      </p:sp>
      <p:sp>
        <p:nvSpPr>
          <p:cNvPr id="39938" name="1 Marcador de contenido"/>
          <p:cNvSpPr>
            <a:spLocks noGrp="1"/>
          </p:cNvSpPr>
          <p:nvPr>
            <p:ph idx="4294967295"/>
          </p:nvPr>
        </p:nvSpPr>
        <p:spPr>
          <a:xfrm>
            <a:off x="1001485" y="2785043"/>
            <a:ext cx="10515600" cy="3936431"/>
          </a:xfrm>
          <a:prstGeom prst="rect">
            <a:avLst/>
          </a:prstGeom>
          <a:ln w="44450">
            <a:solidFill>
              <a:schemeClr val="tx1"/>
            </a:solidFill>
          </a:ln>
          <a:effectLst/>
        </p:spPr>
        <p:style>
          <a:lnRef idx="2">
            <a:schemeClr val="accent1"/>
          </a:lnRef>
          <a:fillRef idx="1">
            <a:schemeClr val="lt1"/>
          </a:fillRef>
          <a:effectRef idx="0">
            <a:schemeClr val="accent1"/>
          </a:effectRef>
          <a:fontRef idx="minor">
            <a:schemeClr val="dk1"/>
          </a:fontRef>
        </p:style>
        <p:txBody>
          <a:bodyPr rtlCol="0">
            <a:normAutofit fontScale="92500"/>
          </a:bodyPr>
          <a:lstStyle/>
          <a:p>
            <a:pPr marL="0" indent="0" algn="just">
              <a:buNone/>
            </a:pPr>
            <a:r>
              <a:rPr lang="es-ES" sz="3400" dirty="0"/>
              <a:t>Sólo constituyen conductas sancionables administrativamente las infracciones previstas expresamente en normas con rango de ley mediante su tipificación como tales, sin admitir interpretación extensiva o analogía. Las disposiciones reglamentarias de desarrollo pueden especificar o graduar aquellas dirigidas a identificar las conductas o determinar sanciones, sin constituir nuevas conductas sancionables a las previstas legalmente, salvo los casos en que la ley permita tipificar por vía reglamentaria.</a:t>
            </a:r>
            <a:endParaRPr lang="es-419" sz="3400" dirty="0">
              <a:ea typeface="Calibri" panose="020F0502020204030204" pitchFamily="34" charset="0"/>
              <a:cs typeface="Times New Roman" panose="02020603050405020304" pitchFamily="18" charset="0"/>
            </a:endParaRPr>
          </a:p>
          <a:p>
            <a:pPr algn="just">
              <a:lnSpc>
                <a:spcPct val="140000"/>
              </a:lnSpc>
              <a:spcBef>
                <a:spcPts val="0"/>
              </a:spcBef>
              <a:defRPr/>
            </a:pPr>
            <a:endParaRPr lang="es-PE" dirty="0">
              <a:latin typeface="Arial" panose="020B0604020202020204" pitchFamily="34" charset="0"/>
              <a:cs typeface="Arial" panose="020B0604020202020204" pitchFamily="34" charset="0"/>
            </a:endParaRPr>
          </a:p>
          <a:p>
            <a:pPr>
              <a:buNone/>
              <a:defRPr/>
            </a:pPr>
            <a:endParaRPr lang="es-PE" dirty="0"/>
          </a:p>
        </p:txBody>
      </p:sp>
    </p:spTree>
    <p:extLst>
      <p:ext uri="{BB962C8B-B14F-4D97-AF65-F5344CB8AC3E}">
        <p14:creationId xmlns:p14="http://schemas.microsoft.com/office/powerpoint/2010/main" val="8041856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a:extLst>
              <a:ext uri="{FF2B5EF4-FFF2-40B4-BE49-F238E27FC236}">
                <a16:creationId xmlns:a16="http://schemas.microsoft.com/office/drawing/2014/main" id="{622146CA-0554-42D5-84B2-72DC9A10D3B6}"/>
              </a:ext>
            </a:extLst>
          </p:cNvPr>
          <p:cNvSpPr txBox="1">
            <a:spLocks/>
          </p:cNvSpPr>
          <p:nvPr/>
        </p:nvSpPr>
        <p:spPr>
          <a:xfrm>
            <a:off x="1001485" y="1101043"/>
            <a:ext cx="10515600" cy="1325563"/>
          </a:xfrm>
          <a:prstGeom prst="round2DiagRect">
            <a:avLst>
              <a:gd name="adj1" fmla="val 35772"/>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p:spPr>
        <p:style>
          <a:lnRef idx="0">
            <a:schemeClr val="accent6"/>
          </a:lnRef>
          <a:fillRef idx="3">
            <a:schemeClr val="accent6"/>
          </a:fillRef>
          <a:effectRef idx="3">
            <a:schemeClr val="accent6"/>
          </a:effectRef>
          <a:fontRef idx="minor">
            <a:schemeClr val="lt1"/>
          </a:fontRef>
        </p:style>
        <p:txBody>
          <a:bodyPr rtlCol="0">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s-PE" sz="3600" b="1">
                <a:solidFill>
                  <a:schemeClr val="bg1"/>
                </a:solidFill>
                <a:effectLst>
                  <a:outerShdw blurRad="38100" dist="38100" dir="2700000" algn="tl">
                    <a:srgbClr val="000000">
                      <a:alpha val="43137"/>
                    </a:srgbClr>
                  </a:outerShdw>
                </a:effectLst>
                <a:latin typeface="Gill Sans MT" panose="020B0502020104020203" pitchFamily="34" charset="0"/>
              </a:rPr>
              <a:t>PRINCIPIO DE IRRETROACTIVIDAD</a:t>
            </a:r>
            <a:endParaRPr lang="es-PE" sz="36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
        <p:nvSpPr>
          <p:cNvPr id="3" name="1 Marcador de contenido">
            <a:extLst>
              <a:ext uri="{FF2B5EF4-FFF2-40B4-BE49-F238E27FC236}">
                <a16:creationId xmlns:a16="http://schemas.microsoft.com/office/drawing/2014/main" id="{533899C4-9BAE-482C-975A-0819E4A60E58}"/>
              </a:ext>
            </a:extLst>
          </p:cNvPr>
          <p:cNvSpPr txBox="1">
            <a:spLocks/>
          </p:cNvSpPr>
          <p:nvPr/>
        </p:nvSpPr>
        <p:spPr>
          <a:xfrm>
            <a:off x="1001485" y="2785044"/>
            <a:ext cx="10515600" cy="3292702"/>
          </a:xfrm>
          <a:prstGeom prst="rect">
            <a:avLst/>
          </a:prstGeom>
          <a:ln w="44450" cap="flat" cmpd="sng" algn="ctr">
            <a:solidFill>
              <a:schemeClr val="tx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40000"/>
              </a:lnSpc>
              <a:spcBef>
                <a:spcPts val="0"/>
              </a:spcBef>
              <a:defRPr/>
            </a:pPr>
            <a:endParaRPr lang="es-PE">
              <a:latin typeface="Malgun Gothic" panose="020B0503020000020004" pitchFamily="34" charset="-127"/>
              <a:ea typeface="Malgun Gothic" panose="020B0503020000020004" pitchFamily="34" charset="-127"/>
              <a:cs typeface="Arial" panose="020B0604020202020204" pitchFamily="34" charset="0"/>
            </a:endParaRPr>
          </a:p>
          <a:p>
            <a:pPr marL="0" indent="0" algn="just">
              <a:buFont typeface="Arial" panose="020B0604020202020204" pitchFamily="34" charset="0"/>
              <a:buNone/>
            </a:pPr>
            <a:r>
              <a:rPr lang="es-ES"/>
              <a:t>Son aplicables las disposiciones sancionadoras vigentes en el momento de incurrir el administrado en la conducta a sancionar, salvo que las posteriores le sean más favorables.</a:t>
            </a:r>
            <a:endParaRPr lang="es-PE"/>
          </a:p>
          <a:p>
            <a:pPr algn="just">
              <a:lnSpc>
                <a:spcPct val="140000"/>
              </a:lnSpc>
              <a:spcBef>
                <a:spcPts val="0"/>
              </a:spcBef>
              <a:defRPr/>
            </a:pPr>
            <a:endParaRPr lang="es-PE">
              <a:latin typeface="Arial" panose="020B0604020202020204" pitchFamily="34" charset="0"/>
              <a:cs typeface="Arial" panose="020B0604020202020204" pitchFamily="34" charset="0"/>
            </a:endParaRPr>
          </a:p>
          <a:p>
            <a:pPr>
              <a:buFont typeface="Arial" panose="020B0604020202020204" pitchFamily="34" charset="0"/>
              <a:buNone/>
              <a:defRPr/>
            </a:pPr>
            <a:endParaRPr lang="es-PE" dirty="0"/>
          </a:p>
        </p:txBody>
      </p:sp>
    </p:spTree>
    <p:extLst>
      <p:ext uri="{BB962C8B-B14F-4D97-AF65-F5344CB8AC3E}">
        <p14:creationId xmlns:p14="http://schemas.microsoft.com/office/powerpoint/2010/main" val="200570688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a:extLst>
              <a:ext uri="{FF2B5EF4-FFF2-40B4-BE49-F238E27FC236}">
                <a16:creationId xmlns:a16="http://schemas.microsoft.com/office/drawing/2014/main" id="{26E97527-00BE-439C-8456-C0D676194F50}"/>
              </a:ext>
            </a:extLst>
          </p:cNvPr>
          <p:cNvSpPr txBox="1">
            <a:spLocks/>
          </p:cNvSpPr>
          <p:nvPr/>
        </p:nvSpPr>
        <p:spPr>
          <a:xfrm>
            <a:off x="1001485" y="1101043"/>
            <a:ext cx="10515600" cy="1325563"/>
          </a:xfrm>
          <a:prstGeom prst="round2DiagRect">
            <a:avLst>
              <a:gd name="adj1" fmla="val 35772"/>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p:spPr>
        <p:style>
          <a:lnRef idx="0">
            <a:schemeClr val="accent6"/>
          </a:lnRef>
          <a:fillRef idx="3">
            <a:schemeClr val="accent6"/>
          </a:fillRef>
          <a:effectRef idx="3">
            <a:schemeClr val="accent6"/>
          </a:effectRef>
          <a:fontRef idx="minor">
            <a:schemeClr val="lt1"/>
          </a:fontRef>
        </p:style>
        <p:txBody>
          <a:bodyPr rtlCol="0">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s-PE" sz="3600" b="1">
                <a:solidFill>
                  <a:schemeClr val="bg1"/>
                </a:solidFill>
                <a:effectLst>
                  <a:outerShdw blurRad="38100" dist="38100" dir="2700000" algn="tl">
                    <a:srgbClr val="000000">
                      <a:alpha val="43137"/>
                    </a:srgbClr>
                  </a:outerShdw>
                </a:effectLst>
                <a:latin typeface="Gill Sans MT" panose="020B0502020104020203" pitchFamily="34" charset="0"/>
              </a:rPr>
              <a:t>PRINCIPIO DE CONCURSO DE INFRACCIONES</a:t>
            </a:r>
            <a:endParaRPr lang="es-PE" sz="36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
        <p:nvSpPr>
          <p:cNvPr id="3" name="1 Marcador de contenido">
            <a:extLst>
              <a:ext uri="{FF2B5EF4-FFF2-40B4-BE49-F238E27FC236}">
                <a16:creationId xmlns:a16="http://schemas.microsoft.com/office/drawing/2014/main" id="{42F2C76C-34FB-4ABB-986F-669A03274842}"/>
              </a:ext>
            </a:extLst>
          </p:cNvPr>
          <p:cNvSpPr txBox="1">
            <a:spLocks/>
          </p:cNvSpPr>
          <p:nvPr/>
        </p:nvSpPr>
        <p:spPr>
          <a:xfrm>
            <a:off x="1001485" y="2785044"/>
            <a:ext cx="10515600" cy="3292702"/>
          </a:xfrm>
          <a:prstGeom prst="rect">
            <a:avLst/>
          </a:prstGeom>
          <a:ln w="44450" cap="flat" cmpd="sng" algn="ctr">
            <a:solidFill>
              <a:schemeClr val="tx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Font typeface="Arial" panose="020B0604020202020204" pitchFamily="34" charset="0"/>
              <a:buNone/>
            </a:pPr>
            <a:endParaRPr lang="es-ES"/>
          </a:p>
          <a:p>
            <a:pPr marL="0" indent="0" algn="just">
              <a:buFont typeface="Arial" panose="020B0604020202020204" pitchFamily="34" charset="0"/>
              <a:buNone/>
            </a:pPr>
            <a:r>
              <a:rPr lang="es-ES"/>
              <a:t>Cuando una misma conducta califique como más de una infracción se aplicará la sanción prevista para la infracción de mayor gravedad, sin perjuicio que puedan exigirse las demás responsabilidades que establezcan las </a:t>
            </a:r>
            <a:r>
              <a:rPr lang="es-419"/>
              <a:t>leyes.</a:t>
            </a:r>
          </a:p>
          <a:p>
            <a:pPr>
              <a:buFont typeface="Arial" panose="020B0604020202020204" pitchFamily="34" charset="0"/>
              <a:buNone/>
              <a:defRPr/>
            </a:pPr>
            <a:endParaRPr lang="es-PE" dirty="0"/>
          </a:p>
        </p:txBody>
      </p:sp>
    </p:spTree>
    <p:extLst>
      <p:ext uri="{BB962C8B-B14F-4D97-AF65-F5344CB8AC3E}">
        <p14:creationId xmlns:p14="http://schemas.microsoft.com/office/powerpoint/2010/main" val="88064286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82303" y="1019157"/>
            <a:ext cx="11027392" cy="1041655"/>
          </a:xfrm>
          <a:prstGeom prst="round2DiagRect">
            <a:avLst>
              <a:gd name="adj1" fmla="val 35772"/>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p:spPr>
        <p:style>
          <a:lnRef idx="0">
            <a:schemeClr val="accent6"/>
          </a:lnRef>
          <a:fillRef idx="3">
            <a:schemeClr val="accent6"/>
          </a:fillRef>
          <a:effectRef idx="3">
            <a:schemeClr val="accent6"/>
          </a:effectRef>
          <a:fontRef idx="minor">
            <a:schemeClr val="lt1"/>
          </a:fontRef>
        </p:style>
        <p:txBody>
          <a:bodyPr rtlCol="0">
            <a:noAutofit/>
          </a:bodyPr>
          <a:lstStyle/>
          <a:p>
            <a:pPr algn="ctr">
              <a:defRPr/>
            </a:pPr>
            <a:r>
              <a:rPr lang="es-PE" sz="3600" b="1" dirty="0">
                <a:solidFill>
                  <a:schemeClr val="bg1"/>
                </a:solidFill>
                <a:effectLst>
                  <a:outerShdw blurRad="38100" dist="38100" dir="2700000" algn="tl">
                    <a:srgbClr val="000000">
                      <a:alpha val="43137"/>
                    </a:srgbClr>
                  </a:outerShdw>
                </a:effectLst>
                <a:latin typeface="Gill Sans MT" panose="020B0502020104020203" pitchFamily="34" charset="0"/>
              </a:rPr>
              <a:t>PRINCIPIO DE CONTINUACIÓN DE INFRACCIONES</a:t>
            </a:r>
          </a:p>
        </p:txBody>
      </p:sp>
      <p:sp>
        <p:nvSpPr>
          <p:cNvPr id="4" name="Rectangle 13"/>
          <p:cNvSpPr>
            <a:spLocks noGrp="1" noChangeArrowheads="1"/>
          </p:cNvSpPr>
          <p:nvPr>
            <p:ph type="sldNum" sz="quarter" idx="4294967295"/>
          </p:nvPr>
        </p:nvSpPr>
        <p:spPr>
          <a:xfrm>
            <a:off x="8610600" y="6310312"/>
            <a:ext cx="2743200" cy="365125"/>
          </a:xfrm>
          <a:prstGeom prst="rect">
            <a:avLst/>
          </a:prstGeom>
        </p:spPr>
        <p:txBody>
          <a:bodyPr/>
          <a:lstStyle/>
          <a:p>
            <a:pPr>
              <a:defRPr/>
            </a:pPr>
            <a:fld id="{7B10F052-9F94-48B1-84B2-E2DB9D54EEFE}" type="slidenum">
              <a:rPr lang="es-ES_tradnl"/>
              <a:pPr>
                <a:defRPr/>
              </a:pPr>
              <a:t>14</a:t>
            </a:fld>
            <a:endParaRPr lang="es-ES_tradnl"/>
          </a:p>
        </p:txBody>
      </p:sp>
      <p:sp>
        <p:nvSpPr>
          <p:cNvPr id="39938" name="1 Marcador de contenido"/>
          <p:cNvSpPr>
            <a:spLocks noGrp="1"/>
          </p:cNvSpPr>
          <p:nvPr>
            <p:ph idx="4294967295"/>
          </p:nvPr>
        </p:nvSpPr>
        <p:spPr>
          <a:xfrm>
            <a:off x="582304" y="2265481"/>
            <a:ext cx="11027391" cy="4455994"/>
          </a:xfrm>
          <a:prstGeom prst="rect">
            <a:avLst/>
          </a:prstGeom>
          <a:ln w="44450">
            <a:solidFill>
              <a:schemeClr val="tx1"/>
            </a:solidFill>
          </a:ln>
          <a:effectLst/>
        </p:spPr>
        <p:style>
          <a:lnRef idx="2">
            <a:schemeClr val="accent1"/>
          </a:lnRef>
          <a:fillRef idx="1">
            <a:schemeClr val="lt1"/>
          </a:fillRef>
          <a:effectRef idx="0">
            <a:schemeClr val="accent1"/>
          </a:effectRef>
          <a:fontRef idx="minor">
            <a:schemeClr val="dk1"/>
          </a:fontRef>
        </p:style>
        <p:txBody>
          <a:bodyPr rtlCol="0">
            <a:normAutofit fontScale="32500" lnSpcReduction="20000"/>
          </a:bodyPr>
          <a:lstStyle/>
          <a:p>
            <a:pPr marL="0" indent="0" algn="just">
              <a:lnSpc>
                <a:spcPct val="110000"/>
              </a:lnSpc>
              <a:buNone/>
            </a:pPr>
            <a:r>
              <a:rPr lang="es-ES" sz="6000" dirty="0"/>
              <a:t>Para imponer sanciones por infracciones en las que el administrado incurra en forma continua, se requiere que hayan transcurrido por lo menos treinta (30) días desde la fecha de la imposición de la última sanción y se acredite haber solicitado al administrado que demuestre haber cesado la infracción </a:t>
            </a:r>
            <a:r>
              <a:rPr lang="es-419" sz="6000" dirty="0"/>
              <a:t>dentro de dicho plazo.</a:t>
            </a:r>
          </a:p>
          <a:p>
            <a:pPr marL="0" indent="0" algn="just">
              <a:lnSpc>
                <a:spcPct val="110000"/>
              </a:lnSpc>
              <a:buNone/>
            </a:pPr>
            <a:r>
              <a:rPr lang="es-ES" sz="6000" dirty="0"/>
              <a:t>Las entidades, bajo sanción de nulidad, no podrán atribuir el supuesto de continuidad y/o la imposición de la sanción respectiva, en los siguientes casos:</a:t>
            </a:r>
          </a:p>
          <a:p>
            <a:pPr marL="0" indent="0" algn="just">
              <a:lnSpc>
                <a:spcPct val="110000"/>
              </a:lnSpc>
              <a:buNone/>
            </a:pPr>
            <a:r>
              <a:rPr lang="es-ES" sz="6000" dirty="0"/>
              <a:t> a) Cuando se encuentre en trámite un recurso administrativo interpuesto dentro del plazo contra el acto administrativo mediante el cual se impuso la última sanción administrativa. </a:t>
            </a:r>
          </a:p>
          <a:p>
            <a:pPr marL="0" indent="0" algn="just">
              <a:lnSpc>
                <a:spcPct val="110000"/>
              </a:lnSpc>
              <a:buNone/>
            </a:pPr>
            <a:r>
              <a:rPr lang="es-ES" sz="6000" dirty="0"/>
              <a:t>b) Cuando el recurso administrativo interpuesto no hubiera recaído en acto administrativo firme. </a:t>
            </a:r>
          </a:p>
          <a:p>
            <a:pPr marL="0" indent="0" algn="just">
              <a:lnSpc>
                <a:spcPct val="110000"/>
              </a:lnSpc>
              <a:buNone/>
            </a:pPr>
            <a:r>
              <a:rPr lang="es-ES" sz="6000" dirty="0"/>
              <a:t>c) Cuando la conducta que determinó la imposición de la sanción administrativa original haya perdido el carácter de infracción administrativa por modificación en el ordenamiento, sin perjuicio de la aplicación de principio de irretroactividad a que se refiere el inciso e.</a:t>
            </a:r>
            <a:endParaRPr lang="es-419" sz="6000" dirty="0"/>
          </a:p>
          <a:p>
            <a:pPr algn="just">
              <a:lnSpc>
                <a:spcPct val="140000"/>
              </a:lnSpc>
              <a:spcBef>
                <a:spcPts val="0"/>
              </a:spcBef>
              <a:defRPr/>
            </a:pPr>
            <a:endParaRPr lang="es-PE" dirty="0">
              <a:latin typeface="Malgun Gothic" panose="020B0503020000020004" pitchFamily="34" charset="-127"/>
              <a:ea typeface="Malgun Gothic" panose="020B0503020000020004" pitchFamily="34" charset="-127"/>
              <a:cs typeface="Arial" panose="020B0604020202020204" pitchFamily="34" charset="0"/>
            </a:endParaRPr>
          </a:p>
          <a:p>
            <a:pPr algn="just">
              <a:lnSpc>
                <a:spcPct val="140000"/>
              </a:lnSpc>
              <a:spcBef>
                <a:spcPts val="0"/>
              </a:spcBef>
              <a:defRPr/>
            </a:pPr>
            <a:endParaRPr lang="es-PE" dirty="0">
              <a:latin typeface="Arial" panose="020B0604020202020204" pitchFamily="34" charset="0"/>
              <a:cs typeface="Arial" panose="020B0604020202020204" pitchFamily="34" charset="0"/>
            </a:endParaRPr>
          </a:p>
          <a:p>
            <a:pPr>
              <a:buNone/>
              <a:defRPr/>
            </a:pPr>
            <a:endParaRPr lang="es-PE" dirty="0"/>
          </a:p>
        </p:txBody>
      </p:sp>
    </p:spTree>
    <p:extLst>
      <p:ext uri="{BB962C8B-B14F-4D97-AF65-F5344CB8AC3E}">
        <p14:creationId xmlns:p14="http://schemas.microsoft.com/office/powerpoint/2010/main" val="381751370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a:extLst>
              <a:ext uri="{FF2B5EF4-FFF2-40B4-BE49-F238E27FC236}">
                <a16:creationId xmlns:a16="http://schemas.microsoft.com/office/drawing/2014/main" id="{A84D24DF-AE2B-451B-B287-C37E9051DF1E}"/>
              </a:ext>
            </a:extLst>
          </p:cNvPr>
          <p:cNvSpPr txBox="1">
            <a:spLocks/>
          </p:cNvSpPr>
          <p:nvPr/>
        </p:nvSpPr>
        <p:spPr>
          <a:xfrm>
            <a:off x="1001485" y="1101043"/>
            <a:ext cx="10515600" cy="1325563"/>
          </a:xfrm>
          <a:prstGeom prst="round2DiagRect">
            <a:avLst>
              <a:gd name="adj1" fmla="val 35772"/>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p:spPr>
        <p:style>
          <a:lnRef idx="0">
            <a:schemeClr val="accent6"/>
          </a:lnRef>
          <a:fillRef idx="3">
            <a:schemeClr val="accent6"/>
          </a:fillRef>
          <a:effectRef idx="3">
            <a:schemeClr val="accent6"/>
          </a:effectRef>
          <a:fontRef idx="minor">
            <a:schemeClr val="lt1"/>
          </a:fontRef>
        </p:style>
        <p:txBody>
          <a:bodyPr rtlCol="0">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s-PE" sz="3600" b="1">
                <a:solidFill>
                  <a:schemeClr val="bg1"/>
                </a:solidFill>
                <a:effectLst>
                  <a:outerShdw blurRad="38100" dist="38100" dir="2700000" algn="tl">
                    <a:srgbClr val="000000">
                      <a:alpha val="43137"/>
                    </a:srgbClr>
                  </a:outerShdw>
                </a:effectLst>
                <a:latin typeface="Gill Sans MT" panose="020B0502020104020203" pitchFamily="34" charset="0"/>
              </a:rPr>
              <a:t>PRINCIPIO DE CAUSALIDAD</a:t>
            </a:r>
            <a:endParaRPr lang="es-PE" sz="36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
        <p:nvSpPr>
          <p:cNvPr id="3" name="1 Marcador de contenido">
            <a:extLst>
              <a:ext uri="{FF2B5EF4-FFF2-40B4-BE49-F238E27FC236}">
                <a16:creationId xmlns:a16="http://schemas.microsoft.com/office/drawing/2014/main" id="{B24738B5-9438-4235-8E20-4E3703D8C36C}"/>
              </a:ext>
            </a:extLst>
          </p:cNvPr>
          <p:cNvSpPr txBox="1">
            <a:spLocks/>
          </p:cNvSpPr>
          <p:nvPr/>
        </p:nvSpPr>
        <p:spPr>
          <a:xfrm>
            <a:off x="1001485" y="2785044"/>
            <a:ext cx="10515600" cy="3292702"/>
          </a:xfrm>
          <a:prstGeom prst="rect">
            <a:avLst/>
          </a:prstGeom>
          <a:ln w="44450" cap="flat" cmpd="sng" algn="ctr">
            <a:solidFill>
              <a:schemeClr val="tx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40000"/>
              </a:lnSpc>
              <a:spcBef>
                <a:spcPts val="0"/>
              </a:spcBef>
              <a:defRPr/>
            </a:pPr>
            <a:endParaRPr lang="es-PE">
              <a:latin typeface="Malgun Gothic" panose="020B0503020000020004" pitchFamily="34" charset="-127"/>
              <a:ea typeface="Malgun Gothic" panose="020B0503020000020004" pitchFamily="34" charset="-127"/>
              <a:cs typeface="Arial" panose="020B0604020202020204" pitchFamily="34" charset="0"/>
            </a:endParaRPr>
          </a:p>
          <a:p>
            <a:pPr algn="just">
              <a:lnSpc>
                <a:spcPct val="140000"/>
              </a:lnSpc>
              <a:spcBef>
                <a:spcPts val="0"/>
              </a:spcBef>
              <a:defRPr/>
            </a:pPr>
            <a:endParaRPr lang="es-PE">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ES"/>
              <a:t>La responsabilidad debe recaer en quien realiza la conducta </a:t>
            </a:r>
            <a:r>
              <a:rPr lang="es-419"/>
              <a:t>omisiva o activa constitutiva de infracción sancionable.</a:t>
            </a:r>
          </a:p>
          <a:p>
            <a:pPr>
              <a:buFont typeface="Arial" panose="020B0604020202020204" pitchFamily="34" charset="0"/>
              <a:buNone/>
              <a:defRPr/>
            </a:pPr>
            <a:endParaRPr lang="es-PE" dirty="0"/>
          </a:p>
        </p:txBody>
      </p:sp>
    </p:spTree>
    <p:extLst>
      <p:ext uri="{BB962C8B-B14F-4D97-AF65-F5344CB8AC3E}">
        <p14:creationId xmlns:p14="http://schemas.microsoft.com/office/powerpoint/2010/main" val="396838167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a:extLst>
              <a:ext uri="{FF2B5EF4-FFF2-40B4-BE49-F238E27FC236}">
                <a16:creationId xmlns:a16="http://schemas.microsoft.com/office/drawing/2014/main" id="{B54D2B0C-2434-49D9-BC69-32A47D875F86}"/>
              </a:ext>
            </a:extLst>
          </p:cNvPr>
          <p:cNvSpPr txBox="1">
            <a:spLocks/>
          </p:cNvSpPr>
          <p:nvPr/>
        </p:nvSpPr>
        <p:spPr>
          <a:xfrm>
            <a:off x="1001485" y="1101043"/>
            <a:ext cx="10515600" cy="1325563"/>
          </a:xfrm>
          <a:prstGeom prst="round2DiagRect">
            <a:avLst>
              <a:gd name="adj1" fmla="val 35772"/>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p:spPr>
        <p:style>
          <a:lnRef idx="0">
            <a:schemeClr val="accent6"/>
          </a:lnRef>
          <a:fillRef idx="3">
            <a:schemeClr val="accent6"/>
          </a:fillRef>
          <a:effectRef idx="3">
            <a:schemeClr val="accent6"/>
          </a:effectRef>
          <a:fontRef idx="minor">
            <a:schemeClr val="lt1"/>
          </a:fontRef>
        </p:style>
        <p:txBody>
          <a:bodyPr rtlCol="0">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s-PE" sz="3600" b="1">
                <a:solidFill>
                  <a:schemeClr val="bg1"/>
                </a:solidFill>
                <a:effectLst>
                  <a:outerShdw blurRad="38100" dist="38100" dir="2700000" algn="tl">
                    <a:srgbClr val="000000">
                      <a:alpha val="43137"/>
                    </a:srgbClr>
                  </a:outerShdw>
                </a:effectLst>
                <a:latin typeface="Gill Sans MT" panose="020B0502020104020203" pitchFamily="34" charset="0"/>
              </a:rPr>
              <a:t>PRINCIPIO DE PRESUNCIÓN DE LICITUD</a:t>
            </a:r>
            <a:endParaRPr lang="es-PE" sz="36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
        <p:nvSpPr>
          <p:cNvPr id="3" name="1 Marcador de contenido">
            <a:extLst>
              <a:ext uri="{FF2B5EF4-FFF2-40B4-BE49-F238E27FC236}">
                <a16:creationId xmlns:a16="http://schemas.microsoft.com/office/drawing/2014/main" id="{9BB5860B-4D41-45AC-87D8-916CD0EA63DC}"/>
              </a:ext>
            </a:extLst>
          </p:cNvPr>
          <p:cNvSpPr txBox="1">
            <a:spLocks/>
          </p:cNvSpPr>
          <p:nvPr/>
        </p:nvSpPr>
        <p:spPr>
          <a:xfrm>
            <a:off x="1001485" y="2785044"/>
            <a:ext cx="10515600" cy="3292702"/>
          </a:xfrm>
          <a:prstGeom prst="rect">
            <a:avLst/>
          </a:prstGeom>
          <a:ln w="44450" cap="flat" cmpd="sng" algn="ctr">
            <a:solidFill>
              <a:schemeClr val="tx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40000"/>
              </a:lnSpc>
              <a:spcBef>
                <a:spcPts val="0"/>
              </a:spcBef>
              <a:defRPr/>
            </a:pPr>
            <a:endParaRPr lang="es-PE">
              <a:latin typeface="Malgun Gothic" panose="020B0503020000020004" pitchFamily="34" charset="-127"/>
              <a:ea typeface="Malgun Gothic" panose="020B0503020000020004" pitchFamily="34" charset="-127"/>
              <a:cs typeface="Arial" panose="020B0604020202020204" pitchFamily="34" charset="0"/>
            </a:endParaRPr>
          </a:p>
          <a:p>
            <a:pPr marL="0" indent="0" algn="just">
              <a:buFont typeface="Arial" panose="020B0604020202020204" pitchFamily="34" charset="0"/>
              <a:buNone/>
            </a:pPr>
            <a:r>
              <a:rPr lang="es-ES"/>
              <a:t>Las entidades deben presumir que los administrados han actuado apegados a sus deberes mientras no cuenten con evidencia en contrario.</a:t>
            </a:r>
            <a:endParaRPr lang="es-419"/>
          </a:p>
          <a:p>
            <a:pPr algn="just">
              <a:lnSpc>
                <a:spcPct val="140000"/>
              </a:lnSpc>
              <a:spcBef>
                <a:spcPts val="0"/>
              </a:spcBef>
              <a:defRPr/>
            </a:pPr>
            <a:endParaRPr lang="es-PE">
              <a:latin typeface="Arial" panose="020B0604020202020204" pitchFamily="34" charset="0"/>
              <a:cs typeface="Arial" panose="020B0604020202020204" pitchFamily="34" charset="0"/>
            </a:endParaRPr>
          </a:p>
          <a:p>
            <a:pPr>
              <a:buFont typeface="Arial" panose="020B0604020202020204" pitchFamily="34" charset="0"/>
              <a:buNone/>
              <a:defRPr/>
            </a:pPr>
            <a:endParaRPr lang="es-PE" dirty="0"/>
          </a:p>
        </p:txBody>
      </p:sp>
    </p:spTree>
    <p:extLst>
      <p:ext uri="{BB962C8B-B14F-4D97-AF65-F5344CB8AC3E}">
        <p14:creationId xmlns:p14="http://schemas.microsoft.com/office/powerpoint/2010/main" val="333304689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a:extLst>
              <a:ext uri="{FF2B5EF4-FFF2-40B4-BE49-F238E27FC236}">
                <a16:creationId xmlns:a16="http://schemas.microsoft.com/office/drawing/2014/main" id="{1A2B9D4F-3DA8-4420-B64F-298747B6FADF}"/>
              </a:ext>
            </a:extLst>
          </p:cNvPr>
          <p:cNvSpPr txBox="1">
            <a:spLocks/>
          </p:cNvSpPr>
          <p:nvPr/>
        </p:nvSpPr>
        <p:spPr>
          <a:xfrm>
            <a:off x="1001485" y="1101043"/>
            <a:ext cx="10515600" cy="1325563"/>
          </a:xfrm>
          <a:prstGeom prst="round2DiagRect">
            <a:avLst>
              <a:gd name="adj1" fmla="val 35772"/>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p:spPr>
        <p:style>
          <a:lnRef idx="0">
            <a:schemeClr val="accent6"/>
          </a:lnRef>
          <a:fillRef idx="3">
            <a:schemeClr val="accent6"/>
          </a:fillRef>
          <a:effectRef idx="3">
            <a:schemeClr val="accent6"/>
          </a:effectRef>
          <a:fontRef idx="minor">
            <a:schemeClr val="lt1"/>
          </a:fontRef>
        </p:style>
        <p:txBody>
          <a:bodyPr rtlCol="0">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s-PE" sz="3600" b="1">
                <a:solidFill>
                  <a:schemeClr val="bg1"/>
                </a:solidFill>
                <a:effectLst>
                  <a:outerShdw blurRad="38100" dist="38100" dir="2700000" algn="tl">
                    <a:srgbClr val="000000">
                      <a:alpha val="43137"/>
                    </a:srgbClr>
                  </a:outerShdw>
                </a:effectLst>
                <a:latin typeface="Gill Sans MT" panose="020B0502020104020203" pitchFamily="34" charset="0"/>
              </a:rPr>
              <a:t>PRINCIPIO DE NON BIS IN IDEM </a:t>
            </a:r>
            <a:endParaRPr lang="es-PE" sz="36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
        <p:nvSpPr>
          <p:cNvPr id="3" name="1 Marcador de contenido">
            <a:extLst>
              <a:ext uri="{FF2B5EF4-FFF2-40B4-BE49-F238E27FC236}">
                <a16:creationId xmlns:a16="http://schemas.microsoft.com/office/drawing/2014/main" id="{097A5C9A-9C77-47F2-AB0A-4F91B1F628E0}"/>
              </a:ext>
            </a:extLst>
          </p:cNvPr>
          <p:cNvSpPr txBox="1">
            <a:spLocks/>
          </p:cNvSpPr>
          <p:nvPr/>
        </p:nvSpPr>
        <p:spPr>
          <a:xfrm>
            <a:off x="1001485" y="2785044"/>
            <a:ext cx="10515600" cy="3292702"/>
          </a:xfrm>
          <a:prstGeom prst="rect">
            <a:avLst/>
          </a:prstGeom>
          <a:ln w="44450" cap="flat" cmpd="sng" algn="ctr">
            <a:solidFill>
              <a:schemeClr val="tx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40000"/>
              </a:lnSpc>
              <a:spcBef>
                <a:spcPts val="0"/>
              </a:spcBef>
              <a:defRPr/>
            </a:pPr>
            <a:endParaRPr lang="es-PE">
              <a:latin typeface="Malgun Gothic" panose="020B0503020000020004" pitchFamily="34" charset="-127"/>
              <a:ea typeface="Malgun Gothic" panose="020B0503020000020004" pitchFamily="34" charset="-127"/>
              <a:cs typeface="Arial" panose="020B0604020202020204" pitchFamily="34" charset="0"/>
            </a:endParaRPr>
          </a:p>
          <a:p>
            <a:pPr marL="0" indent="0" algn="just">
              <a:buFont typeface="Arial" panose="020B0604020202020204" pitchFamily="34" charset="0"/>
              <a:buNone/>
            </a:pPr>
            <a:r>
              <a:rPr lang="es-ES"/>
              <a:t>No se podrá imponer sucesiva o simultáneamente una pena y una sanción administrativa por el mismo hecho en los casos que se aprecie la identidad del sujeto, hecho y fundamento.</a:t>
            </a:r>
            <a:endParaRPr lang="es-419"/>
          </a:p>
          <a:p>
            <a:pPr>
              <a:buFont typeface="Arial" panose="020B0604020202020204" pitchFamily="34" charset="0"/>
              <a:buNone/>
              <a:defRPr/>
            </a:pPr>
            <a:endParaRPr lang="es-PE" dirty="0"/>
          </a:p>
        </p:txBody>
      </p:sp>
    </p:spTree>
    <p:extLst>
      <p:ext uri="{BB962C8B-B14F-4D97-AF65-F5344CB8AC3E}">
        <p14:creationId xmlns:p14="http://schemas.microsoft.com/office/powerpoint/2010/main" val="170727787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08CF808B-700A-41FD-854D-D2B45842DEB6}"/>
              </a:ext>
            </a:extLst>
          </p:cNvPr>
          <p:cNvSpPr txBox="1"/>
          <p:nvPr/>
        </p:nvSpPr>
        <p:spPr>
          <a:xfrm>
            <a:off x="503558" y="851517"/>
            <a:ext cx="5130795" cy="146177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100" b="1" u="sng" kern="1200" dirty="0">
                <a:solidFill>
                  <a:schemeClr val="tx1"/>
                </a:solidFill>
                <a:latin typeface="+mj-lt"/>
                <a:ea typeface="+mj-ea"/>
                <a:cs typeface="+mj-cs"/>
              </a:rPr>
              <a:t>PROCEDIMIENTO SANCIONADOR ACORDE A LA LEY 27444</a:t>
            </a:r>
          </a:p>
        </p:txBody>
      </p:sp>
      <p:sp>
        <p:nvSpPr>
          <p:cNvPr id="15" name="CuadroTexto 14">
            <a:extLst>
              <a:ext uri="{FF2B5EF4-FFF2-40B4-BE49-F238E27FC236}">
                <a16:creationId xmlns:a16="http://schemas.microsoft.com/office/drawing/2014/main" id="{10CF1B7C-496E-45DC-A1F5-EFE128F23A6E}"/>
              </a:ext>
            </a:extLst>
          </p:cNvPr>
          <p:cNvSpPr txBox="1"/>
          <p:nvPr/>
        </p:nvSpPr>
        <p:spPr>
          <a:xfrm>
            <a:off x="503558" y="2470248"/>
            <a:ext cx="5124883" cy="3536236"/>
          </a:xfrm>
          <a:prstGeom prst="rect">
            <a:avLst/>
          </a:prstGeom>
        </p:spPr>
        <p:txBody>
          <a:bodyPr vert="horz" lIns="91440" tIns="45720" rIns="91440" bIns="45720" rtlCol="0">
            <a:normAutofit fontScale="92500" lnSpcReduction="10000"/>
          </a:bodyPr>
          <a:lstStyle/>
          <a:p>
            <a:pPr marL="0" indent="-228600" algn="just">
              <a:lnSpc>
                <a:spcPct val="90000"/>
              </a:lnSpc>
              <a:spcAft>
                <a:spcPts val="600"/>
              </a:spcAft>
              <a:buFont typeface="Arial" panose="020B0604020202020204" pitchFamily="34" charset="0"/>
              <a:buChar char="•"/>
            </a:pPr>
            <a:r>
              <a:rPr lang="en-US" sz="2400" b="0" i="0" u="none" strike="noStrike" baseline="0" dirty="0"/>
              <a:t>El ejercicio de la potestad sancionadora corresponde a las autoridades administrativas a quienes le hayan sido expresamente atribuidas por disposición legal o reglamentaria, sin que pueda asumirla o delegarse en órgano distinto.</a:t>
            </a:r>
          </a:p>
          <a:p>
            <a:pPr marL="0" indent="-228600" algn="just">
              <a:lnSpc>
                <a:spcPct val="90000"/>
              </a:lnSpc>
              <a:spcAft>
                <a:spcPts val="600"/>
              </a:spcAft>
              <a:buFont typeface="Arial" panose="020B0604020202020204" pitchFamily="34" charset="0"/>
              <a:buChar char="•"/>
            </a:pPr>
            <a:r>
              <a:rPr lang="en-US" sz="2400" dirty="0"/>
              <a:t>Este procedimiento tiene tres fases , las cuales son:</a:t>
            </a:r>
          </a:p>
          <a:p>
            <a:pPr marL="457200" indent="-457200" algn="just">
              <a:lnSpc>
                <a:spcPct val="90000"/>
              </a:lnSpc>
              <a:spcAft>
                <a:spcPts val="600"/>
              </a:spcAft>
              <a:buFont typeface="+mj-lt"/>
              <a:buAutoNum type="arabicPeriod"/>
            </a:pPr>
            <a:r>
              <a:rPr lang="en-US" sz="2400" dirty="0"/>
              <a:t>Fase Instructora</a:t>
            </a:r>
          </a:p>
          <a:p>
            <a:pPr marL="457200" indent="-457200" algn="just">
              <a:lnSpc>
                <a:spcPct val="90000"/>
              </a:lnSpc>
              <a:spcAft>
                <a:spcPts val="600"/>
              </a:spcAft>
              <a:buFont typeface="+mj-lt"/>
              <a:buAutoNum type="arabicPeriod"/>
            </a:pPr>
            <a:r>
              <a:rPr lang="en-US" sz="2400" dirty="0"/>
              <a:t>Fase sancionadora</a:t>
            </a:r>
          </a:p>
          <a:p>
            <a:pPr marL="457200" indent="-457200" algn="just">
              <a:lnSpc>
                <a:spcPct val="90000"/>
              </a:lnSpc>
              <a:spcAft>
                <a:spcPts val="600"/>
              </a:spcAft>
              <a:buFont typeface="+mj-lt"/>
              <a:buAutoNum type="arabicPeriod"/>
            </a:pPr>
            <a:r>
              <a:rPr lang="en-US" sz="2400" dirty="0"/>
              <a:t>Tribunal Superior de Responsabilidades</a:t>
            </a:r>
          </a:p>
          <a:p>
            <a:pPr marL="228600" indent="-457200" algn="just">
              <a:lnSpc>
                <a:spcPct val="90000"/>
              </a:lnSpc>
              <a:spcAft>
                <a:spcPts val="600"/>
              </a:spcAft>
              <a:buFont typeface="+mj-lt"/>
              <a:buAutoNum type="arabicPeriod"/>
            </a:pPr>
            <a:endParaRPr lang="en-US" sz="2400" dirty="0"/>
          </a:p>
          <a:p>
            <a:pPr algn="just">
              <a:lnSpc>
                <a:spcPct val="90000"/>
              </a:lnSpc>
              <a:spcAft>
                <a:spcPts val="600"/>
              </a:spcAft>
            </a:pPr>
            <a:endParaRPr lang="en-US" sz="2400" b="0" i="0" u="none" strike="noStrike" baseline="0" dirty="0"/>
          </a:p>
        </p:txBody>
      </p:sp>
      <p:pic>
        <p:nvPicPr>
          <p:cNvPr id="5" name="Graphic 6" descr="Cerrar">
            <a:extLst>
              <a:ext uri="{FF2B5EF4-FFF2-40B4-BE49-F238E27FC236}">
                <a16:creationId xmlns:a16="http://schemas.microsoft.com/office/drawing/2014/main" id="{1B687369-5A2B-449F-A572-D0FA168049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4147804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63239C7-18B4-4A9E-953D-0E53D09F7D84}"/>
              </a:ext>
            </a:extLst>
          </p:cNvPr>
          <p:cNvSpPr txBox="1"/>
          <p:nvPr/>
        </p:nvSpPr>
        <p:spPr>
          <a:xfrm>
            <a:off x="3428662" y="0"/>
            <a:ext cx="8171400" cy="146177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100" b="1" u="sng" kern="1200" dirty="0">
                <a:solidFill>
                  <a:schemeClr val="tx1"/>
                </a:solidFill>
                <a:latin typeface="+mj-lt"/>
                <a:ea typeface="+mj-ea"/>
                <a:cs typeface="+mj-cs"/>
              </a:rPr>
              <a:t>PROCEDIMIENTO SANCIONADOR ACORDE A LA LEY 27444</a:t>
            </a:r>
          </a:p>
        </p:txBody>
      </p:sp>
      <p:sp>
        <p:nvSpPr>
          <p:cNvPr id="14" name="Rectángulo 13">
            <a:extLst>
              <a:ext uri="{FF2B5EF4-FFF2-40B4-BE49-F238E27FC236}">
                <a16:creationId xmlns:a16="http://schemas.microsoft.com/office/drawing/2014/main" id="{FBF4D957-EA36-4CCA-AA62-F011D149AEE6}"/>
              </a:ext>
            </a:extLst>
          </p:cNvPr>
          <p:cNvSpPr/>
          <p:nvPr/>
        </p:nvSpPr>
        <p:spPr>
          <a:xfrm>
            <a:off x="252951" y="3379212"/>
            <a:ext cx="3885459" cy="522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PE" sz="2000" dirty="0"/>
              <a:t>Fase Instructora </a:t>
            </a:r>
            <a:endParaRPr lang="es-419" sz="2000" dirty="0"/>
          </a:p>
        </p:txBody>
      </p:sp>
      <p:sp>
        <p:nvSpPr>
          <p:cNvPr id="18" name="CuadroTexto 17">
            <a:extLst>
              <a:ext uri="{FF2B5EF4-FFF2-40B4-BE49-F238E27FC236}">
                <a16:creationId xmlns:a16="http://schemas.microsoft.com/office/drawing/2014/main" id="{93EAF8EC-982D-4944-B0C5-8FDBDC3397C9}"/>
              </a:ext>
            </a:extLst>
          </p:cNvPr>
          <p:cNvSpPr txBox="1"/>
          <p:nvPr/>
        </p:nvSpPr>
        <p:spPr>
          <a:xfrm>
            <a:off x="252951" y="3901879"/>
            <a:ext cx="3885458" cy="489878"/>
          </a:xfrm>
          <a:prstGeom prst="rect">
            <a:avLst/>
          </a:prstGeom>
          <a:noFill/>
          <a:ln>
            <a:solidFill>
              <a:schemeClr val="tx1"/>
            </a:solidFill>
          </a:ln>
        </p:spPr>
        <p:txBody>
          <a:bodyPr wrap="square">
            <a:spAutoFit/>
          </a:bodyPr>
          <a:lstStyle/>
          <a:p>
            <a:pPr marL="12065" marR="5080" algn="just">
              <a:lnSpc>
                <a:spcPts val="1540"/>
              </a:lnSpc>
              <a:spcBef>
                <a:spcPts val="1120"/>
              </a:spcBef>
            </a:pPr>
            <a:r>
              <a:rPr lang="es-ES" sz="1800" spc="-5" dirty="0">
                <a:cs typeface="Carlito"/>
              </a:rPr>
              <a:t>Tiene un plazo de 180 días , prorrogables por 60 días.</a:t>
            </a:r>
            <a:endParaRPr lang="es-ES" sz="1800" dirty="0">
              <a:cs typeface="Carlito"/>
            </a:endParaRPr>
          </a:p>
        </p:txBody>
      </p:sp>
      <p:sp>
        <p:nvSpPr>
          <p:cNvPr id="19" name="Rectángulo 18">
            <a:extLst>
              <a:ext uri="{FF2B5EF4-FFF2-40B4-BE49-F238E27FC236}">
                <a16:creationId xmlns:a16="http://schemas.microsoft.com/office/drawing/2014/main" id="{19987E65-0EA6-4570-84F5-26EEF6441423}"/>
              </a:ext>
            </a:extLst>
          </p:cNvPr>
          <p:cNvSpPr/>
          <p:nvPr/>
        </p:nvSpPr>
        <p:spPr>
          <a:xfrm>
            <a:off x="4762807" y="1538088"/>
            <a:ext cx="3172287" cy="738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Admisión </a:t>
            </a:r>
            <a:endParaRPr lang="es-419" dirty="0"/>
          </a:p>
        </p:txBody>
      </p:sp>
      <p:sp>
        <p:nvSpPr>
          <p:cNvPr id="27" name="Rectángulo 26">
            <a:extLst>
              <a:ext uri="{FF2B5EF4-FFF2-40B4-BE49-F238E27FC236}">
                <a16:creationId xmlns:a16="http://schemas.microsoft.com/office/drawing/2014/main" id="{6E4EB7BD-528E-415F-A83E-053C5B3646D8}"/>
              </a:ext>
            </a:extLst>
          </p:cNvPr>
          <p:cNvSpPr/>
          <p:nvPr/>
        </p:nvSpPr>
        <p:spPr>
          <a:xfrm>
            <a:off x="7935094" y="1538088"/>
            <a:ext cx="3172287" cy="73807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sz="1600" dirty="0">
                <a:solidFill>
                  <a:schemeClr val="tx1"/>
                </a:solidFill>
              </a:rPr>
              <a:t>Recepción </a:t>
            </a:r>
          </a:p>
          <a:p>
            <a:pPr marL="285750" indent="-285750">
              <a:buFont typeface="Arial" panose="020B0604020202020204" pitchFamily="34" charset="0"/>
              <a:buChar char="•"/>
            </a:pPr>
            <a:r>
              <a:rPr lang="es-PE" sz="1600" dirty="0">
                <a:solidFill>
                  <a:schemeClr val="tx1"/>
                </a:solidFill>
              </a:rPr>
              <a:t>Verificación requisitos formales</a:t>
            </a:r>
            <a:endParaRPr lang="es-419" sz="1600" dirty="0">
              <a:solidFill>
                <a:schemeClr val="tx1"/>
              </a:solidFill>
            </a:endParaRPr>
          </a:p>
        </p:txBody>
      </p:sp>
      <p:sp>
        <p:nvSpPr>
          <p:cNvPr id="29" name="Rectángulo 28">
            <a:extLst>
              <a:ext uri="{FF2B5EF4-FFF2-40B4-BE49-F238E27FC236}">
                <a16:creationId xmlns:a16="http://schemas.microsoft.com/office/drawing/2014/main" id="{A354B074-E219-4A72-A7F0-94B799DF6BAF}"/>
              </a:ext>
            </a:extLst>
          </p:cNvPr>
          <p:cNvSpPr/>
          <p:nvPr/>
        </p:nvSpPr>
        <p:spPr>
          <a:xfrm>
            <a:off x="4762807" y="2482836"/>
            <a:ext cx="3172287" cy="738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Programación </a:t>
            </a:r>
            <a:endParaRPr lang="es-419" dirty="0"/>
          </a:p>
        </p:txBody>
      </p:sp>
      <p:sp>
        <p:nvSpPr>
          <p:cNvPr id="31" name="Rectángulo 30">
            <a:extLst>
              <a:ext uri="{FF2B5EF4-FFF2-40B4-BE49-F238E27FC236}">
                <a16:creationId xmlns:a16="http://schemas.microsoft.com/office/drawing/2014/main" id="{840BF769-A6E1-4F49-BFC0-030256742805}"/>
              </a:ext>
            </a:extLst>
          </p:cNvPr>
          <p:cNvSpPr/>
          <p:nvPr/>
        </p:nvSpPr>
        <p:spPr>
          <a:xfrm>
            <a:off x="7935094" y="2482836"/>
            <a:ext cx="3172287" cy="73807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sz="1600" dirty="0">
                <a:solidFill>
                  <a:schemeClr val="tx1"/>
                </a:solidFill>
              </a:rPr>
              <a:t>Distribución </a:t>
            </a:r>
          </a:p>
          <a:p>
            <a:pPr marL="285750" indent="-285750">
              <a:buFont typeface="Arial" panose="020B0604020202020204" pitchFamily="34" charset="0"/>
              <a:buChar char="•"/>
            </a:pPr>
            <a:r>
              <a:rPr lang="es-PE" sz="1600" dirty="0">
                <a:solidFill>
                  <a:schemeClr val="tx1"/>
                </a:solidFill>
              </a:rPr>
              <a:t>Priorización </a:t>
            </a:r>
          </a:p>
          <a:p>
            <a:pPr marL="285750" indent="-285750">
              <a:buFont typeface="Arial" panose="020B0604020202020204" pitchFamily="34" charset="0"/>
              <a:buChar char="•"/>
            </a:pPr>
            <a:r>
              <a:rPr lang="es-PE" sz="1600" dirty="0">
                <a:solidFill>
                  <a:schemeClr val="tx1"/>
                </a:solidFill>
              </a:rPr>
              <a:t>Seguimiento</a:t>
            </a:r>
            <a:endParaRPr lang="es-419" sz="1600" dirty="0">
              <a:solidFill>
                <a:schemeClr val="tx1"/>
              </a:solidFill>
            </a:endParaRPr>
          </a:p>
        </p:txBody>
      </p:sp>
      <p:sp>
        <p:nvSpPr>
          <p:cNvPr id="33" name="Rectángulo 32">
            <a:extLst>
              <a:ext uri="{FF2B5EF4-FFF2-40B4-BE49-F238E27FC236}">
                <a16:creationId xmlns:a16="http://schemas.microsoft.com/office/drawing/2014/main" id="{E8474402-0C79-460B-990D-5E051B7F637F}"/>
              </a:ext>
            </a:extLst>
          </p:cNvPr>
          <p:cNvSpPr/>
          <p:nvPr/>
        </p:nvSpPr>
        <p:spPr>
          <a:xfrm>
            <a:off x="4762807" y="3403137"/>
            <a:ext cx="3172287" cy="738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Procedencia </a:t>
            </a:r>
            <a:endParaRPr lang="es-419" dirty="0"/>
          </a:p>
        </p:txBody>
      </p:sp>
      <p:sp>
        <p:nvSpPr>
          <p:cNvPr id="35" name="Rectángulo 34">
            <a:extLst>
              <a:ext uri="{FF2B5EF4-FFF2-40B4-BE49-F238E27FC236}">
                <a16:creationId xmlns:a16="http://schemas.microsoft.com/office/drawing/2014/main" id="{46857B1E-F01F-45CF-89B7-201A0D7E3CB6}"/>
              </a:ext>
            </a:extLst>
          </p:cNvPr>
          <p:cNvSpPr/>
          <p:nvPr/>
        </p:nvSpPr>
        <p:spPr>
          <a:xfrm>
            <a:off x="7935094" y="3403137"/>
            <a:ext cx="3172287" cy="73807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PE" sz="1600" dirty="0">
                <a:solidFill>
                  <a:schemeClr val="tx1"/>
                </a:solidFill>
              </a:rPr>
              <a:t>Evaluación del informe</a:t>
            </a:r>
          </a:p>
          <a:p>
            <a:pPr marL="285750" indent="-285750" algn="just">
              <a:buFont typeface="Arial" panose="020B0604020202020204" pitchFamily="34" charset="0"/>
              <a:buChar char="•"/>
            </a:pPr>
            <a:r>
              <a:rPr lang="es-PE" sz="1600" dirty="0">
                <a:solidFill>
                  <a:schemeClr val="tx1"/>
                </a:solidFill>
              </a:rPr>
              <a:t>Ejecución de indagaciones previas</a:t>
            </a:r>
          </a:p>
        </p:txBody>
      </p:sp>
      <p:sp>
        <p:nvSpPr>
          <p:cNvPr id="37" name="Rectángulo 36">
            <a:extLst>
              <a:ext uri="{FF2B5EF4-FFF2-40B4-BE49-F238E27FC236}">
                <a16:creationId xmlns:a16="http://schemas.microsoft.com/office/drawing/2014/main" id="{71D71D35-9478-4382-887E-4A80C4B97C27}"/>
              </a:ext>
            </a:extLst>
          </p:cNvPr>
          <p:cNvSpPr/>
          <p:nvPr/>
        </p:nvSpPr>
        <p:spPr>
          <a:xfrm>
            <a:off x="4762807" y="4321253"/>
            <a:ext cx="3172287" cy="738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Inicio Procedimiento</a:t>
            </a:r>
            <a:endParaRPr lang="es-419" dirty="0"/>
          </a:p>
        </p:txBody>
      </p:sp>
      <p:sp>
        <p:nvSpPr>
          <p:cNvPr id="39" name="Rectángulo 38">
            <a:extLst>
              <a:ext uri="{FF2B5EF4-FFF2-40B4-BE49-F238E27FC236}">
                <a16:creationId xmlns:a16="http://schemas.microsoft.com/office/drawing/2014/main" id="{DF6F2D3D-D210-4995-8240-65552C8A9C91}"/>
              </a:ext>
            </a:extLst>
          </p:cNvPr>
          <p:cNvSpPr/>
          <p:nvPr/>
        </p:nvSpPr>
        <p:spPr>
          <a:xfrm>
            <a:off x="7935094" y="4321253"/>
            <a:ext cx="3172287" cy="73807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PE" sz="1200" dirty="0">
                <a:solidFill>
                  <a:schemeClr val="tx1"/>
                </a:solidFill>
              </a:rPr>
              <a:t>Disposición de inhibición de las entidades</a:t>
            </a:r>
          </a:p>
          <a:p>
            <a:pPr marL="285750" indent="-285750" algn="just">
              <a:buFont typeface="Arial" panose="020B0604020202020204" pitchFamily="34" charset="0"/>
              <a:buChar char="•"/>
            </a:pPr>
            <a:r>
              <a:rPr lang="es-PE" sz="1200" dirty="0">
                <a:solidFill>
                  <a:schemeClr val="tx1"/>
                </a:solidFill>
              </a:rPr>
              <a:t>Elaboración y comunicación de cargos</a:t>
            </a:r>
          </a:p>
          <a:p>
            <a:pPr marL="285750" indent="-285750" algn="just">
              <a:buFont typeface="Arial" panose="020B0604020202020204" pitchFamily="34" charset="0"/>
              <a:buChar char="•"/>
            </a:pPr>
            <a:r>
              <a:rPr lang="es-PE" sz="1200" dirty="0">
                <a:solidFill>
                  <a:schemeClr val="tx1"/>
                </a:solidFill>
              </a:rPr>
              <a:t>Recepción de descargos</a:t>
            </a:r>
          </a:p>
        </p:txBody>
      </p:sp>
      <p:sp>
        <p:nvSpPr>
          <p:cNvPr id="41" name="Rectángulo 40">
            <a:extLst>
              <a:ext uri="{FF2B5EF4-FFF2-40B4-BE49-F238E27FC236}">
                <a16:creationId xmlns:a16="http://schemas.microsoft.com/office/drawing/2014/main" id="{54906526-8E0A-4358-AD3A-EA91F5FBFBFE}"/>
              </a:ext>
            </a:extLst>
          </p:cNvPr>
          <p:cNvSpPr/>
          <p:nvPr/>
        </p:nvSpPr>
        <p:spPr>
          <a:xfrm>
            <a:off x="4762807" y="5191256"/>
            <a:ext cx="3172287" cy="738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Desarrollo Procedimiento</a:t>
            </a:r>
            <a:endParaRPr lang="es-419" dirty="0"/>
          </a:p>
        </p:txBody>
      </p:sp>
      <p:sp>
        <p:nvSpPr>
          <p:cNvPr id="43" name="Rectángulo 42">
            <a:extLst>
              <a:ext uri="{FF2B5EF4-FFF2-40B4-BE49-F238E27FC236}">
                <a16:creationId xmlns:a16="http://schemas.microsoft.com/office/drawing/2014/main" id="{25F7CE17-8443-4458-A910-A6220F57E498}"/>
              </a:ext>
            </a:extLst>
          </p:cNvPr>
          <p:cNvSpPr/>
          <p:nvPr/>
        </p:nvSpPr>
        <p:spPr>
          <a:xfrm>
            <a:off x="7935094" y="5200135"/>
            <a:ext cx="3172287" cy="73807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s-PE" sz="1600" dirty="0">
                <a:solidFill>
                  <a:schemeClr val="tx1"/>
                </a:solidFill>
              </a:rPr>
              <a:t>Actuación de pruebas</a:t>
            </a:r>
            <a:endParaRPr lang="es-419" sz="1600" dirty="0">
              <a:solidFill>
                <a:schemeClr val="tx1"/>
              </a:solidFill>
            </a:endParaRPr>
          </a:p>
        </p:txBody>
      </p:sp>
      <p:sp>
        <p:nvSpPr>
          <p:cNvPr id="45" name="Rectángulo 44">
            <a:extLst>
              <a:ext uri="{FF2B5EF4-FFF2-40B4-BE49-F238E27FC236}">
                <a16:creationId xmlns:a16="http://schemas.microsoft.com/office/drawing/2014/main" id="{D9397AC2-AA23-429C-9F10-46820367DF39}"/>
              </a:ext>
            </a:extLst>
          </p:cNvPr>
          <p:cNvSpPr/>
          <p:nvPr/>
        </p:nvSpPr>
        <p:spPr>
          <a:xfrm>
            <a:off x="4762807" y="6070138"/>
            <a:ext cx="3172287" cy="738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Pronunciamiento</a:t>
            </a:r>
            <a:endParaRPr lang="es-419" dirty="0"/>
          </a:p>
        </p:txBody>
      </p:sp>
      <p:sp>
        <p:nvSpPr>
          <p:cNvPr id="47" name="Rectángulo 46">
            <a:extLst>
              <a:ext uri="{FF2B5EF4-FFF2-40B4-BE49-F238E27FC236}">
                <a16:creationId xmlns:a16="http://schemas.microsoft.com/office/drawing/2014/main" id="{2AD71563-50AA-40C3-A312-4A66211E7EF4}"/>
              </a:ext>
            </a:extLst>
          </p:cNvPr>
          <p:cNvSpPr/>
          <p:nvPr/>
        </p:nvSpPr>
        <p:spPr>
          <a:xfrm>
            <a:off x="7935094" y="6070138"/>
            <a:ext cx="3172287" cy="73807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es-PE" sz="1200" dirty="0">
                <a:solidFill>
                  <a:schemeClr val="tx1"/>
                </a:solidFill>
              </a:rPr>
              <a:t>Existencia de infracción y propuesta de sanción </a:t>
            </a:r>
          </a:p>
          <a:p>
            <a:pPr marL="171450" indent="-171450" algn="just">
              <a:buFont typeface="Arial" panose="020B0604020202020204" pitchFamily="34" charset="0"/>
              <a:buChar char="•"/>
            </a:pPr>
            <a:r>
              <a:rPr lang="es-PE" sz="1200" dirty="0">
                <a:solidFill>
                  <a:schemeClr val="tx1"/>
                </a:solidFill>
              </a:rPr>
              <a:t>Inexistencia de infracción y archivo del procedimiento.</a:t>
            </a:r>
            <a:endParaRPr lang="es-419" sz="1200" dirty="0">
              <a:solidFill>
                <a:schemeClr val="tx1"/>
              </a:solidFill>
            </a:endParaRPr>
          </a:p>
        </p:txBody>
      </p:sp>
      <p:cxnSp>
        <p:nvCxnSpPr>
          <p:cNvPr id="53" name="Conector: angular 52">
            <a:extLst>
              <a:ext uri="{FF2B5EF4-FFF2-40B4-BE49-F238E27FC236}">
                <a16:creationId xmlns:a16="http://schemas.microsoft.com/office/drawing/2014/main" id="{5CC21BA9-B13C-4A3D-9ABB-DFD73DEA5C56}"/>
              </a:ext>
            </a:extLst>
          </p:cNvPr>
          <p:cNvCxnSpPr>
            <a:stCxn id="19" idx="1"/>
            <a:endCxn id="29" idx="1"/>
          </p:cNvCxnSpPr>
          <p:nvPr/>
        </p:nvCxnSpPr>
        <p:spPr>
          <a:xfrm rot="10800000" flipV="1">
            <a:off x="4762807" y="1907125"/>
            <a:ext cx="12700" cy="944748"/>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ector: angular 54">
            <a:extLst>
              <a:ext uri="{FF2B5EF4-FFF2-40B4-BE49-F238E27FC236}">
                <a16:creationId xmlns:a16="http://schemas.microsoft.com/office/drawing/2014/main" id="{5CBF3D9E-C1C5-46DC-BD94-524B9D2A4C43}"/>
              </a:ext>
            </a:extLst>
          </p:cNvPr>
          <p:cNvCxnSpPr>
            <a:cxnSpLocks/>
            <a:stCxn id="29" idx="1"/>
            <a:endCxn id="33" idx="1"/>
          </p:cNvCxnSpPr>
          <p:nvPr/>
        </p:nvCxnSpPr>
        <p:spPr>
          <a:xfrm rot="10800000" flipV="1">
            <a:off x="4762807" y="2851872"/>
            <a:ext cx="12700" cy="92030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a:extLst>
              <a:ext uri="{FF2B5EF4-FFF2-40B4-BE49-F238E27FC236}">
                <a16:creationId xmlns:a16="http://schemas.microsoft.com/office/drawing/2014/main" id="{57F2284E-2623-45DD-A611-2DD34F5F10F8}"/>
              </a:ext>
            </a:extLst>
          </p:cNvPr>
          <p:cNvCxnSpPr>
            <a:stCxn id="33" idx="1"/>
            <a:endCxn id="37" idx="1"/>
          </p:cNvCxnSpPr>
          <p:nvPr/>
        </p:nvCxnSpPr>
        <p:spPr>
          <a:xfrm rot="10800000" flipV="1">
            <a:off x="4762807" y="3772174"/>
            <a:ext cx="12700" cy="918116"/>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ctor: angular 59">
            <a:extLst>
              <a:ext uri="{FF2B5EF4-FFF2-40B4-BE49-F238E27FC236}">
                <a16:creationId xmlns:a16="http://schemas.microsoft.com/office/drawing/2014/main" id="{BD357245-17F6-4F34-B93E-1ECD7F93381D}"/>
              </a:ext>
            </a:extLst>
          </p:cNvPr>
          <p:cNvCxnSpPr>
            <a:stCxn id="37" idx="1"/>
            <a:endCxn id="41" idx="1"/>
          </p:cNvCxnSpPr>
          <p:nvPr/>
        </p:nvCxnSpPr>
        <p:spPr>
          <a:xfrm rot="10800000" flipV="1">
            <a:off x="4762807" y="4690289"/>
            <a:ext cx="12700" cy="870003"/>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ector: angular 61">
            <a:extLst>
              <a:ext uri="{FF2B5EF4-FFF2-40B4-BE49-F238E27FC236}">
                <a16:creationId xmlns:a16="http://schemas.microsoft.com/office/drawing/2014/main" id="{3E103347-4DB1-4457-952F-35A3C775AC45}"/>
              </a:ext>
            </a:extLst>
          </p:cNvPr>
          <p:cNvCxnSpPr>
            <a:cxnSpLocks/>
            <a:stCxn id="41" idx="1"/>
            <a:endCxn id="45" idx="1"/>
          </p:cNvCxnSpPr>
          <p:nvPr/>
        </p:nvCxnSpPr>
        <p:spPr>
          <a:xfrm rot="10800000" flipV="1">
            <a:off x="4762807" y="5560293"/>
            <a:ext cx="12700" cy="878882"/>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angular 63">
            <a:extLst>
              <a:ext uri="{FF2B5EF4-FFF2-40B4-BE49-F238E27FC236}">
                <a16:creationId xmlns:a16="http://schemas.microsoft.com/office/drawing/2014/main" id="{1489CE02-2E50-4020-BD36-0426234F294F}"/>
              </a:ext>
            </a:extLst>
          </p:cNvPr>
          <p:cNvCxnSpPr>
            <a:cxnSpLocks/>
            <a:stCxn id="14" idx="0"/>
            <a:endCxn id="19" idx="0"/>
          </p:cNvCxnSpPr>
          <p:nvPr/>
        </p:nvCxnSpPr>
        <p:spPr>
          <a:xfrm rot="5400000" flipH="1" flipV="1">
            <a:off x="3351754" y="382015"/>
            <a:ext cx="1841124" cy="4153270"/>
          </a:xfrm>
          <a:prstGeom prst="bentConnector3">
            <a:avLst>
              <a:gd name="adj1" fmla="val 112416"/>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374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rocedimiento sancionador: qué es, principios y fases del proceso">
            <a:extLst>
              <a:ext uri="{FF2B5EF4-FFF2-40B4-BE49-F238E27FC236}">
                <a16:creationId xmlns:a16="http://schemas.microsoft.com/office/drawing/2014/main" id="{79DA25CA-E99C-4C8F-8755-8BD9ABCED6A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4517" r="10940"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object 2">
            <a:extLst>
              <a:ext uri="{FF2B5EF4-FFF2-40B4-BE49-F238E27FC236}">
                <a16:creationId xmlns:a16="http://schemas.microsoft.com/office/drawing/2014/main" id="{A2756FEA-27C8-4F9F-B5E1-58423C1FE771}"/>
              </a:ext>
            </a:extLst>
          </p:cNvPr>
          <p:cNvSpPr txBox="1">
            <a:spLocks/>
          </p:cNvSpPr>
          <p:nvPr/>
        </p:nvSpPr>
        <p:spPr>
          <a:xfrm>
            <a:off x="804998" y="798445"/>
            <a:ext cx="4803636" cy="13116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spcAft>
                <a:spcPts val="600"/>
              </a:spcAft>
            </a:pPr>
            <a:r>
              <a:rPr lang="en-US" sz="4400" b="1" u="sng" dirty="0">
                <a:solidFill>
                  <a:srgbClr val="000000"/>
                </a:solidFill>
              </a:rPr>
              <a:t>Índice de la Unidad</a:t>
            </a:r>
          </a:p>
        </p:txBody>
      </p:sp>
      <p:sp>
        <p:nvSpPr>
          <p:cNvPr id="7" name="CuadroTexto 6">
            <a:extLst>
              <a:ext uri="{FF2B5EF4-FFF2-40B4-BE49-F238E27FC236}">
                <a16:creationId xmlns:a16="http://schemas.microsoft.com/office/drawing/2014/main" id="{ED5A64E2-F596-4CD5-A290-257B34FAA8F4}"/>
              </a:ext>
            </a:extLst>
          </p:cNvPr>
          <p:cNvSpPr txBox="1"/>
          <p:nvPr/>
        </p:nvSpPr>
        <p:spPr>
          <a:xfrm>
            <a:off x="804997" y="2272143"/>
            <a:ext cx="4706803" cy="3788830"/>
          </a:xfrm>
          <a:prstGeom prst="rect">
            <a:avLst/>
          </a:prstGeom>
        </p:spPr>
        <p:txBody>
          <a:bodyPr vert="horz" lIns="91440" tIns="45720" rIns="91440" bIns="45720" rtlCol="0" anchor="ctr">
            <a:normAutofit lnSpcReduction="10000"/>
          </a:bodyPr>
          <a:lstStyle/>
          <a:p>
            <a:pPr marL="342900" indent="-342900" algn="just">
              <a:lnSpc>
                <a:spcPct val="90000"/>
              </a:lnSpc>
              <a:spcAft>
                <a:spcPts val="800"/>
              </a:spcAft>
              <a:buFont typeface="+mj-lt"/>
              <a:buAutoNum type="arabicPeriod"/>
            </a:pPr>
            <a:r>
              <a:rPr lang="en-US" sz="1400" dirty="0" err="1">
                <a:solidFill>
                  <a:srgbClr val="000000"/>
                </a:solidFill>
              </a:rPr>
              <a:t>Introducción</a:t>
            </a:r>
            <a:endParaRPr lang="en-US" sz="1400" dirty="0">
              <a:solidFill>
                <a:srgbClr val="000000"/>
              </a:solidFill>
            </a:endParaRPr>
          </a:p>
          <a:p>
            <a:pPr marL="342900" indent="-342900" algn="just">
              <a:lnSpc>
                <a:spcPct val="90000"/>
              </a:lnSpc>
              <a:spcAft>
                <a:spcPts val="800"/>
              </a:spcAft>
              <a:buFont typeface="+mj-lt"/>
              <a:buAutoNum type="arabicPeriod"/>
            </a:pPr>
            <a:r>
              <a:rPr lang="en-US" sz="1400" dirty="0" err="1">
                <a:solidFill>
                  <a:srgbClr val="000000"/>
                </a:solidFill>
                <a:effectLst/>
              </a:rPr>
              <a:t>Principios</a:t>
            </a:r>
            <a:r>
              <a:rPr lang="en-US" sz="1400" dirty="0">
                <a:solidFill>
                  <a:srgbClr val="000000"/>
                </a:solidFill>
                <a:effectLst/>
              </a:rPr>
              <a:t> sancionadores </a:t>
            </a:r>
          </a:p>
          <a:p>
            <a:pPr marL="342900" indent="-342900" algn="just">
              <a:lnSpc>
                <a:spcPct val="90000"/>
              </a:lnSpc>
              <a:spcAft>
                <a:spcPts val="800"/>
              </a:spcAft>
              <a:buFont typeface="+mj-lt"/>
              <a:buAutoNum type="arabicPeriod"/>
            </a:pPr>
            <a:r>
              <a:rPr lang="en-US" sz="1400" dirty="0" err="1">
                <a:solidFill>
                  <a:srgbClr val="000000"/>
                </a:solidFill>
                <a:effectLst/>
              </a:rPr>
              <a:t>Procedimiento</a:t>
            </a:r>
            <a:r>
              <a:rPr lang="en-US" sz="1400" dirty="0">
                <a:solidFill>
                  <a:srgbClr val="000000"/>
                </a:solidFill>
                <a:effectLst/>
              </a:rPr>
              <a:t>  sancionador esquema acorde a la ley 27444.</a:t>
            </a:r>
          </a:p>
          <a:p>
            <a:pPr marL="342900" indent="-342900" algn="just">
              <a:lnSpc>
                <a:spcPct val="90000"/>
              </a:lnSpc>
              <a:spcAft>
                <a:spcPts val="800"/>
              </a:spcAft>
              <a:buFont typeface="+mj-lt"/>
              <a:buAutoNum type="arabicPeriod"/>
            </a:pPr>
            <a:r>
              <a:rPr lang="en-US" sz="1400" dirty="0" err="1">
                <a:solidFill>
                  <a:srgbClr val="000000"/>
                </a:solidFill>
                <a:effectLst/>
              </a:rPr>
              <a:t>Recursos</a:t>
            </a:r>
            <a:r>
              <a:rPr lang="en-US" sz="1400" dirty="0">
                <a:solidFill>
                  <a:srgbClr val="000000"/>
                </a:solidFill>
                <a:effectLst/>
              </a:rPr>
              <a:t> de Impugnación.</a:t>
            </a:r>
          </a:p>
          <a:p>
            <a:pPr marL="342900" indent="-342900" algn="just">
              <a:lnSpc>
                <a:spcPct val="90000"/>
              </a:lnSpc>
              <a:spcAft>
                <a:spcPts val="800"/>
              </a:spcAft>
              <a:buFont typeface="+mj-lt"/>
              <a:buAutoNum type="arabicPeriod"/>
            </a:pPr>
            <a:r>
              <a:rPr lang="en-US" sz="1400" dirty="0" err="1">
                <a:solidFill>
                  <a:srgbClr val="000000"/>
                </a:solidFill>
                <a:effectLst/>
              </a:rPr>
              <a:t>Procedimiento</a:t>
            </a:r>
            <a:r>
              <a:rPr lang="en-US" sz="1400" dirty="0">
                <a:solidFill>
                  <a:srgbClr val="000000"/>
                </a:solidFill>
                <a:effectLst/>
              </a:rPr>
              <a:t> Administrativo  ante el Tribunal de Contrataciones con el Estado (TCE) acorde al Procedimiento Administrativo Sancionador  (PAS) de la ley 30225 y su reglamento.</a:t>
            </a:r>
          </a:p>
          <a:p>
            <a:pPr marL="342900" indent="-342900" algn="just">
              <a:lnSpc>
                <a:spcPct val="90000"/>
              </a:lnSpc>
              <a:spcAft>
                <a:spcPts val="800"/>
              </a:spcAft>
              <a:buFont typeface="+mj-lt"/>
              <a:buAutoNum type="arabicPeriod"/>
            </a:pPr>
            <a:r>
              <a:rPr lang="en-US" sz="1400" dirty="0">
                <a:solidFill>
                  <a:srgbClr val="000000"/>
                </a:solidFill>
                <a:effectLst/>
              </a:rPr>
              <a:t>La caducidad</a:t>
            </a:r>
          </a:p>
          <a:p>
            <a:pPr marL="342900" indent="-342900" algn="just">
              <a:lnSpc>
                <a:spcPct val="90000"/>
              </a:lnSpc>
              <a:spcAft>
                <a:spcPts val="800"/>
              </a:spcAft>
              <a:buFont typeface="+mj-lt"/>
              <a:buAutoNum type="arabicPeriod"/>
            </a:pPr>
            <a:r>
              <a:rPr lang="en-US" sz="1400" dirty="0" err="1">
                <a:solidFill>
                  <a:srgbClr val="000000"/>
                </a:solidFill>
                <a:effectLst/>
              </a:rPr>
              <a:t>Infracciones</a:t>
            </a:r>
            <a:r>
              <a:rPr lang="en-US" sz="1400" dirty="0">
                <a:solidFill>
                  <a:srgbClr val="000000"/>
                </a:solidFill>
                <a:effectLst/>
              </a:rPr>
              <a:t> Art. 50  de la ley de contrataciones del Estado.</a:t>
            </a:r>
          </a:p>
          <a:p>
            <a:pPr marL="342900" indent="-342900" algn="just">
              <a:lnSpc>
                <a:spcPct val="90000"/>
              </a:lnSpc>
              <a:spcAft>
                <a:spcPts val="800"/>
              </a:spcAft>
              <a:buFont typeface="+mj-lt"/>
              <a:buAutoNum type="arabicPeriod"/>
            </a:pPr>
            <a:r>
              <a:rPr lang="en-US" sz="1400" dirty="0" err="1">
                <a:solidFill>
                  <a:srgbClr val="000000"/>
                </a:solidFill>
                <a:effectLst/>
              </a:rPr>
              <a:t>Suspensión</a:t>
            </a:r>
            <a:r>
              <a:rPr lang="en-US" sz="1400" dirty="0">
                <a:solidFill>
                  <a:srgbClr val="000000"/>
                </a:solidFill>
                <a:effectLst/>
              </a:rPr>
              <a:t> del proceso sancionador</a:t>
            </a:r>
          </a:p>
          <a:p>
            <a:pPr marL="342900" indent="-342900" algn="just">
              <a:lnSpc>
                <a:spcPct val="90000"/>
              </a:lnSpc>
              <a:spcAft>
                <a:spcPts val="800"/>
              </a:spcAft>
              <a:buFont typeface="+mj-lt"/>
              <a:buAutoNum type="arabicPeriod"/>
            </a:pPr>
            <a:r>
              <a:rPr lang="en-US" sz="1400" dirty="0" err="1">
                <a:solidFill>
                  <a:srgbClr val="000000"/>
                </a:solidFill>
                <a:effectLst/>
              </a:rPr>
              <a:t>Procedimiento</a:t>
            </a:r>
            <a:r>
              <a:rPr lang="en-US" sz="1400" dirty="0">
                <a:solidFill>
                  <a:srgbClr val="000000"/>
                </a:solidFill>
                <a:effectLst/>
              </a:rPr>
              <a:t> Sancionador Disciplinario SERVIR </a:t>
            </a:r>
          </a:p>
          <a:p>
            <a:pPr marL="342900" indent="-342900" algn="just">
              <a:lnSpc>
                <a:spcPct val="90000"/>
              </a:lnSpc>
              <a:spcAft>
                <a:spcPts val="800"/>
              </a:spcAft>
              <a:buFont typeface="+mj-lt"/>
              <a:buAutoNum type="arabicPeriod"/>
            </a:pPr>
            <a:r>
              <a:rPr lang="en-US" sz="1400" dirty="0">
                <a:solidFill>
                  <a:srgbClr val="000000"/>
                </a:solidFill>
                <a:effectLst/>
              </a:rPr>
              <a:t>Infracciones de Funcionarios y </a:t>
            </a:r>
            <a:r>
              <a:rPr lang="en-US" sz="1400" dirty="0" err="1">
                <a:solidFill>
                  <a:srgbClr val="000000"/>
                </a:solidFill>
                <a:effectLst/>
              </a:rPr>
              <a:t>procedimiento</a:t>
            </a:r>
            <a:endParaRPr lang="en-US" sz="1400" dirty="0">
              <a:solidFill>
                <a:srgbClr val="000000"/>
              </a:solidFill>
              <a:effectLst/>
            </a:endParaRPr>
          </a:p>
          <a:p>
            <a:pPr marL="114300" indent="-342900">
              <a:lnSpc>
                <a:spcPct val="90000"/>
              </a:lnSpc>
              <a:buFont typeface="+mj-lt"/>
              <a:buAutoNum type="arabicPeriod"/>
            </a:pPr>
            <a:endParaRPr lang="en-US" sz="1400" dirty="0">
              <a:solidFill>
                <a:srgbClr val="000000"/>
              </a:solidFill>
            </a:endParaRPr>
          </a:p>
          <a:p>
            <a:pPr indent="-228600">
              <a:lnSpc>
                <a:spcPct val="90000"/>
              </a:lnSpc>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15857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63239C7-18B4-4A9E-953D-0E53D09F7D84}"/>
              </a:ext>
            </a:extLst>
          </p:cNvPr>
          <p:cNvSpPr txBox="1"/>
          <p:nvPr/>
        </p:nvSpPr>
        <p:spPr>
          <a:xfrm>
            <a:off x="1149288" y="336572"/>
            <a:ext cx="9918824" cy="146177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100" b="1" u="sng" kern="1200" dirty="0">
                <a:solidFill>
                  <a:schemeClr val="tx1"/>
                </a:solidFill>
                <a:latin typeface="+mj-lt"/>
                <a:ea typeface="+mj-ea"/>
                <a:cs typeface="+mj-cs"/>
              </a:rPr>
              <a:t>PROCEDIMIENTO SANCIONADOR ACORDE A LA LEY 27444</a:t>
            </a:r>
          </a:p>
        </p:txBody>
      </p:sp>
      <p:sp>
        <p:nvSpPr>
          <p:cNvPr id="14" name="Rectángulo 13">
            <a:extLst>
              <a:ext uri="{FF2B5EF4-FFF2-40B4-BE49-F238E27FC236}">
                <a16:creationId xmlns:a16="http://schemas.microsoft.com/office/drawing/2014/main" id="{FBF4D957-EA36-4CCA-AA62-F011D149AEE6}"/>
              </a:ext>
            </a:extLst>
          </p:cNvPr>
          <p:cNvSpPr/>
          <p:nvPr/>
        </p:nvSpPr>
        <p:spPr>
          <a:xfrm>
            <a:off x="430247" y="3848336"/>
            <a:ext cx="3885459" cy="522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0000"/>
              </a:lnSpc>
              <a:spcBef>
                <a:spcPts val="1435"/>
              </a:spcBef>
            </a:pPr>
            <a:r>
              <a:rPr lang="es-ES" sz="2000" spc="-20" dirty="0">
                <a:solidFill>
                  <a:srgbClr val="FFFFFF"/>
                </a:solidFill>
                <a:cs typeface="Carlito"/>
              </a:rPr>
              <a:t>Fase</a:t>
            </a:r>
            <a:r>
              <a:rPr lang="es-ES" sz="2000" spc="-45" dirty="0">
                <a:solidFill>
                  <a:srgbClr val="FFFFFF"/>
                </a:solidFill>
                <a:cs typeface="Carlito"/>
              </a:rPr>
              <a:t> </a:t>
            </a:r>
            <a:r>
              <a:rPr lang="es-ES" sz="2000" spc="-10" dirty="0">
                <a:solidFill>
                  <a:srgbClr val="FFFFFF"/>
                </a:solidFill>
                <a:cs typeface="Carlito"/>
              </a:rPr>
              <a:t>Sancionadora</a:t>
            </a:r>
            <a:endParaRPr lang="es-ES" sz="2000" dirty="0">
              <a:cs typeface="Carlito"/>
            </a:endParaRPr>
          </a:p>
        </p:txBody>
      </p:sp>
      <p:sp>
        <p:nvSpPr>
          <p:cNvPr id="18" name="CuadroTexto 17">
            <a:extLst>
              <a:ext uri="{FF2B5EF4-FFF2-40B4-BE49-F238E27FC236}">
                <a16:creationId xmlns:a16="http://schemas.microsoft.com/office/drawing/2014/main" id="{93EAF8EC-982D-4944-B0C5-8FDBDC3397C9}"/>
              </a:ext>
            </a:extLst>
          </p:cNvPr>
          <p:cNvSpPr txBox="1"/>
          <p:nvPr/>
        </p:nvSpPr>
        <p:spPr>
          <a:xfrm>
            <a:off x="430247" y="4291718"/>
            <a:ext cx="3885458" cy="817275"/>
          </a:xfrm>
          <a:prstGeom prst="rect">
            <a:avLst/>
          </a:prstGeom>
          <a:noFill/>
          <a:ln>
            <a:solidFill>
              <a:schemeClr val="tx1"/>
            </a:solidFill>
          </a:ln>
        </p:spPr>
        <p:txBody>
          <a:bodyPr wrap="square">
            <a:spAutoFit/>
          </a:bodyPr>
          <a:lstStyle/>
          <a:p>
            <a:pPr marL="126364" marR="123825" algn="just">
              <a:lnSpc>
                <a:spcPts val="1540"/>
              </a:lnSpc>
              <a:spcBef>
                <a:spcPts val="1030"/>
              </a:spcBef>
            </a:pPr>
            <a:endParaRPr lang="es-ES" sz="2000" dirty="0">
              <a:cs typeface="Carlito"/>
            </a:endParaRPr>
          </a:p>
          <a:p>
            <a:pPr marL="126364" marR="123825" algn="just">
              <a:lnSpc>
                <a:spcPts val="1540"/>
              </a:lnSpc>
              <a:spcBef>
                <a:spcPts val="1030"/>
              </a:spcBef>
            </a:pPr>
            <a:r>
              <a:rPr lang="es-ES" sz="2000" dirty="0">
                <a:cs typeface="Carlito"/>
              </a:rPr>
              <a:t>Se suspenden 30 días , por actuaciones complementarias.</a:t>
            </a:r>
          </a:p>
        </p:txBody>
      </p:sp>
      <p:sp>
        <p:nvSpPr>
          <p:cNvPr id="19" name="Rectángulo 18">
            <a:extLst>
              <a:ext uri="{FF2B5EF4-FFF2-40B4-BE49-F238E27FC236}">
                <a16:creationId xmlns:a16="http://schemas.microsoft.com/office/drawing/2014/main" id="{19987E65-0EA6-4570-84F5-26EEF6441423}"/>
              </a:ext>
            </a:extLst>
          </p:cNvPr>
          <p:cNvSpPr/>
          <p:nvPr/>
        </p:nvSpPr>
        <p:spPr>
          <a:xfrm>
            <a:off x="4940103" y="2007212"/>
            <a:ext cx="3172287" cy="738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Recepción y Programación de propuesta de sanción  </a:t>
            </a:r>
            <a:endParaRPr lang="es-419" dirty="0"/>
          </a:p>
        </p:txBody>
      </p:sp>
      <p:sp>
        <p:nvSpPr>
          <p:cNvPr id="27" name="Rectángulo 26">
            <a:extLst>
              <a:ext uri="{FF2B5EF4-FFF2-40B4-BE49-F238E27FC236}">
                <a16:creationId xmlns:a16="http://schemas.microsoft.com/office/drawing/2014/main" id="{6E4EB7BD-528E-415F-A83E-053C5B3646D8}"/>
              </a:ext>
            </a:extLst>
          </p:cNvPr>
          <p:cNvSpPr/>
          <p:nvPr/>
        </p:nvSpPr>
        <p:spPr>
          <a:xfrm>
            <a:off x="8112390" y="2007212"/>
            <a:ext cx="3172287" cy="73807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sz="1600" dirty="0">
                <a:solidFill>
                  <a:schemeClr val="tx1"/>
                </a:solidFill>
              </a:rPr>
              <a:t>Distribución </a:t>
            </a:r>
          </a:p>
          <a:p>
            <a:pPr marL="285750" indent="-285750">
              <a:buFont typeface="Arial" panose="020B0604020202020204" pitchFamily="34" charset="0"/>
              <a:buChar char="•"/>
            </a:pPr>
            <a:r>
              <a:rPr lang="es-PE" sz="1600" dirty="0">
                <a:solidFill>
                  <a:schemeClr val="tx1"/>
                </a:solidFill>
              </a:rPr>
              <a:t>Priorización</a:t>
            </a:r>
          </a:p>
          <a:p>
            <a:pPr marL="285750" indent="-285750">
              <a:buFont typeface="Arial" panose="020B0604020202020204" pitchFamily="34" charset="0"/>
              <a:buChar char="•"/>
            </a:pPr>
            <a:r>
              <a:rPr lang="es-PE" sz="1600" dirty="0">
                <a:solidFill>
                  <a:schemeClr val="tx1"/>
                </a:solidFill>
              </a:rPr>
              <a:t>Seguimiento</a:t>
            </a:r>
            <a:endParaRPr lang="es-419" sz="1600" dirty="0">
              <a:solidFill>
                <a:schemeClr val="tx1"/>
              </a:solidFill>
            </a:endParaRPr>
          </a:p>
        </p:txBody>
      </p:sp>
      <p:sp>
        <p:nvSpPr>
          <p:cNvPr id="29" name="Rectángulo 28">
            <a:extLst>
              <a:ext uri="{FF2B5EF4-FFF2-40B4-BE49-F238E27FC236}">
                <a16:creationId xmlns:a16="http://schemas.microsoft.com/office/drawing/2014/main" id="{A354B074-E219-4A72-A7F0-94B799DF6BAF}"/>
              </a:ext>
            </a:extLst>
          </p:cNvPr>
          <p:cNvSpPr/>
          <p:nvPr/>
        </p:nvSpPr>
        <p:spPr>
          <a:xfrm>
            <a:off x="4940103" y="2951960"/>
            <a:ext cx="3172287" cy="738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Evaluación de propuesta de sanción  </a:t>
            </a:r>
            <a:endParaRPr lang="es-419" dirty="0"/>
          </a:p>
        </p:txBody>
      </p:sp>
      <p:sp>
        <p:nvSpPr>
          <p:cNvPr id="31" name="Rectángulo 30">
            <a:extLst>
              <a:ext uri="{FF2B5EF4-FFF2-40B4-BE49-F238E27FC236}">
                <a16:creationId xmlns:a16="http://schemas.microsoft.com/office/drawing/2014/main" id="{840BF769-A6E1-4F49-BFC0-030256742805}"/>
              </a:ext>
            </a:extLst>
          </p:cNvPr>
          <p:cNvSpPr/>
          <p:nvPr/>
        </p:nvSpPr>
        <p:spPr>
          <a:xfrm>
            <a:off x="8112390" y="2951960"/>
            <a:ext cx="3172287" cy="73807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sz="1400" dirty="0">
                <a:solidFill>
                  <a:schemeClr val="tx1"/>
                </a:solidFill>
              </a:rPr>
              <a:t>Actuaciones complementarias</a:t>
            </a:r>
          </a:p>
          <a:p>
            <a:pPr marL="285750" indent="-285750">
              <a:buFont typeface="Arial" panose="020B0604020202020204" pitchFamily="34" charset="0"/>
              <a:buChar char="•"/>
            </a:pPr>
            <a:r>
              <a:rPr lang="es-PE" sz="1400" dirty="0">
                <a:solidFill>
                  <a:schemeClr val="tx1"/>
                </a:solidFill>
              </a:rPr>
              <a:t>Estimación de suficiencia de sanción propuesta</a:t>
            </a:r>
            <a:endParaRPr lang="es-419" sz="1400" dirty="0">
              <a:solidFill>
                <a:schemeClr val="tx1"/>
              </a:solidFill>
            </a:endParaRPr>
          </a:p>
        </p:txBody>
      </p:sp>
      <p:sp>
        <p:nvSpPr>
          <p:cNvPr id="33" name="Rectángulo 32">
            <a:extLst>
              <a:ext uri="{FF2B5EF4-FFF2-40B4-BE49-F238E27FC236}">
                <a16:creationId xmlns:a16="http://schemas.microsoft.com/office/drawing/2014/main" id="{E8474402-0C79-460B-990D-5E051B7F637F}"/>
              </a:ext>
            </a:extLst>
          </p:cNvPr>
          <p:cNvSpPr/>
          <p:nvPr/>
        </p:nvSpPr>
        <p:spPr>
          <a:xfrm>
            <a:off x="4940103" y="3872261"/>
            <a:ext cx="3172287" cy="738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Resolución  </a:t>
            </a:r>
            <a:endParaRPr lang="es-419" dirty="0"/>
          </a:p>
        </p:txBody>
      </p:sp>
      <p:sp>
        <p:nvSpPr>
          <p:cNvPr id="35" name="Rectángulo 34">
            <a:extLst>
              <a:ext uri="{FF2B5EF4-FFF2-40B4-BE49-F238E27FC236}">
                <a16:creationId xmlns:a16="http://schemas.microsoft.com/office/drawing/2014/main" id="{46857B1E-F01F-45CF-89B7-201A0D7E3CB6}"/>
              </a:ext>
            </a:extLst>
          </p:cNvPr>
          <p:cNvSpPr/>
          <p:nvPr/>
        </p:nvSpPr>
        <p:spPr>
          <a:xfrm>
            <a:off x="8112390" y="3872261"/>
            <a:ext cx="3172287" cy="73807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dirty="0">
                <a:solidFill>
                  <a:schemeClr val="tx1"/>
                </a:solidFill>
              </a:rPr>
              <a:t>Imposición de sanción </a:t>
            </a:r>
          </a:p>
          <a:p>
            <a:pPr marL="285750" indent="-285750">
              <a:buFont typeface="Arial" panose="020B0604020202020204" pitchFamily="34" charset="0"/>
              <a:buChar char="•"/>
            </a:pPr>
            <a:r>
              <a:rPr lang="es-PE" dirty="0">
                <a:solidFill>
                  <a:schemeClr val="tx1"/>
                </a:solidFill>
              </a:rPr>
              <a:t>Absolución</a:t>
            </a:r>
          </a:p>
        </p:txBody>
      </p:sp>
      <p:sp>
        <p:nvSpPr>
          <p:cNvPr id="37" name="Rectángulo 36">
            <a:extLst>
              <a:ext uri="{FF2B5EF4-FFF2-40B4-BE49-F238E27FC236}">
                <a16:creationId xmlns:a16="http://schemas.microsoft.com/office/drawing/2014/main" id="{71D71D35-9478-4382-887E-4A80C4B97C27}"/>
              </a:ext>
            </a:extLst>
          </p:cNvPr>
          <p:cNvSpPr/>
          <p:nvPr/>
        </p:nvSpPr>
        <p:spPr>
          <a:xfrm>
            <a:off x="4940103" y="4790377"/>
            <a:ext cx="3172287" cy="7380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Recepción de apelación </a:t>
            </a:r>
            <a:endParaRPr lang="es-419" dirty="0"/>
          </a:p>
        </p:txBody>
      </p:sp>
      <p:sp>
        <p:nvSpPr>
          <p:cNvPr id="39" name="Rectángulo 38">
            <a:extLst>
              <a:ext uri="{FF2B5EF4-FFF2-40B4-BE49-F238E27FC236}">
                <a16:creationId xmlns:a16="http://schemas.microsoft.com/office/drawing/2014/main" id="{DF6F2D3D-D210-4995-8240-65552C8A9C91}"/>
              </a:ext>
            </a:extLst>
          </p:cNvPr>
          <p:cNvSpPr/>
          <p:nvPr/>
        </p:nvSpPr>
        <p:spPr>
          <a:xfrm>
            <a:off x="8112390" y="4790377"/>
            <a:ext cx="3172287" cy="73807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dirty="0">
                <a:solidFill>
                  <a:schemeClr val="tx1"/>
                </a:solidFill>
              </a:rPr>
              <a:t>Calificación </a:t>
            </a:r>
          </a:p>
          <a:p>
            <a:pPr marL="285750" indent="-285750">
              <a:buFont typeface="Arial" panose="020B0604020202020204" pitchFamily="34" charset="0"/>
              <a:buChar char="•"/>
            </a:pPr>
            <a:r>
              <a:rPr lang="es-PE" dirty="0">
                <a:solidFill>
                  <a:schemeClr val="tx1"/>
                </a:solidFill>
              </a:rPr>
              <a:t>Concesión</a:t>
            </a:r>
          </a:p>
        </p:txBody>
      </p:sp>
      <p:cxnSp>
        <p:nvCxnSpPr>
          <p:cNvPr id="53" name="Conector: angular 52">
            <a:extLst>
              <a:ext uri="{FF2B5EF4-FFF2-40B4-BE49-F238E27FC236}">
                <a16:creationId xmlns:a16="http://schemas.microsoft.com/office/drawing/2014/main" id="{5CC21BA9-B13C-4A3D-9ABB-DFD73DEA5C56}"/>
              </a:ext>
            </a:extLst>
          </p:cNvPr>
          <p:cNvCxnSpPr>
            <a:stCxn id="19" idx="1"/>
            <a:endCxn id="29" idx="1"/>
          </p:cNvCxnSpPr>
          <p:nvPr/>
        </p:nvCxnSpPr>
        <p:spPr>
          <a:xfrm rot="10800000" flipV="1">
            <a:off x="4940103" y="2376249"/>
            <a:ext cx="12700" cy="944748"/>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ector: angular 54">
            <a:extLst>
              <a:ext uri="{FF2B5EF4-FFF2-40B4-BE49-F238E27FC236}">
                <a16:creationId xmlns:a16="http://schemas.microsoft.com/office/drawing/2014/main" id="{5CBF3D9E-C1C5-46DC-BD94-524B9D2A4C43}"/>
              </a:ext>
            </a:extLst>
          </p:cNvPr>
          <p:cNvCxnSpPr>
            <a:cxnSpLocks/>
            <a:stCxn id="29" idx="1"/>
            <a:endCxn id="33" idx="1"/>
          </p:cNvCxnSpPr>
          <p:nvPr/>
        </p:nvCxnSpPr>
        <p:spPr>
          <a:xfrm rot="10800000" flipV="1">
            <a:off x="4940103" y="3320996"/>
            <a:ext cx="12700" cy="92030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57">
            <a:extLst>
              <a:ext uri="{FF2B5EF4-FFF2-40B4-BE49-F238E27FC236}">
                <a16:creationId xmlns:a16="http://schemas.microsoft.com/office/drawing/2014/main" id="{57F2284E-2623-45DD-A611-2DD34F5F10F8}"/>
              </a:ext>
            </a:extLst>
          </p:cNvPr>
          <p:cNvCxnSpPr>
            <a:stCxn id="33" idx="1"/>
            <a:endCxn id="37" idx="1"/>
          </p:cNvCxnSpPr>
          <p:nvPr/>
        </p:nvCxnSpPr>
        <p:spPr>
          <a:xfrm rot="10800000" flipV="1">
            <a:off x="4940103" y="4241298"/>
            <a:ext cx="12700" cy="918116"/>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angular 63">
            <a:extLst>
              <a:ext uri="{FF2B5EF4-FFF2-40B4-BE49-F238E27FC236}">
                <a16:creationId xmlns:a16="http://schemas.microsoft.com/office/drawing/2014/main" id="{1489CE02-2E50-4020-BD36-0426234F294F}"/>
              </a:ext>
            </a:extLst>
          </p:cNvPr>
          <p:cNvCxnSpPr>
            <a:cxnSpLocks/>
            <a:stCxn id="14" idx="0"/>
            <a:endCxn id="19" idx="0"/>
          </p:cNvCxnSpPr>
          <p:nvPr/>
        </p:nvCxnSpPr>
        <p:spPr>
          <a:xfrm rot="5400000" flipH="1" flipV="1">
            <a:off x="3529050" y="851139"/>
            <a:ext cx="1841124" cy="4153270"/>
          </a:xfrm>
          <a:prstGeom prst="bentConnector3">
            <a:avLst>
              <a:gd name="adj1" fmla="val 112416"/>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2995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63239C7-18B4-4A9E-953D-0E53D09F7D84}"/>
              </a:ext>
            </a:extLst>
          </p:cNvPr>
          <p:cNvSpPr txBox="1"/>
          <p:nvPr/>
        </p:nvSpPr>
        <p:spPr>
          <a:xfrm>
            <a:off x="2792557" y="174493"/>
            <a:ext cx="8113982" cy="146177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100" b="1" u="sng" kern="1200" dirty="0">
                <a:solidFill>
                  <a:schemeClr val="tx1"/>
                </a:solidFill>
                <a:latin typeface="+mj-lt"/>
                <a:ea typeface="+mj-ea"/>
                <a:cs typeface="+mj-cs"/>
              </a:rPr>
              <a:t>PROCEDIMIENTO SANCIONADOR ACORDE A LA LEY 27444</a:t>
            </a:r>
          </a:p>
        </p:txBody>
      </p:sp>
      <p:sp>
        <p:nvSpPr>
          <p:cNvPr id="14" name="Rectángulo 13">
            <a:extLst>
              <a:ext uri="{FF2B5EF4-FFF2-40B4-BE49-F238E27FC236}">
                <a16:creationId xmlns:a16="http://schemas.microsoft.com/office/drawing/2014/main" id="{FBF4D957-EA36-4CCA-AA62-F011D149AEE6}"/>
              </a:ext>
            </a:extLst>
          </p:cNvPr>
          <p:cNvSpPr/>
          <p:nvPr/>
        </p:nvSpPr>
        <p:spPr>
          <a:xfrm>
            <a:off x="572757" y="3906672"/>
            <a:ext cx="3885459" cy="6809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12065" marR="5080" algn="ctr">
              <a:lnSpc>
                <a:spcPct val="91600"/>
              </a:lnSpc>
              <a:spcBef>
                <a:spcPts val="315"/>
              </a:spcBef>
            </a:pPr>
            <a:r>
              <a:rPr lang="es-419" sz="2000" b="1" spc="-20" dirty="0">
                <a:solidFill>
                  <a:srgbClr val="FFFFFF"/>
                </a:solidFill>
                <a:cs typeface="Carlito"/>
              </a:rPr>
              <a:t>Tribunal </a:t>
            </a:r>
            <a:r>
              <a:rPr lang="es-419" sz="2000" b="1" spc="-5" dirty="0">
                <a:solidFill>
                  <a:srgbClr val="FFFFFF"/>
                </a:solidFill>
                <a:cs typeface="Carlito"/>
              </a:rPr>
              <a:t>Superior  de            </a:t>
            </a:r>
            <a:r>
              <a:rPr lang="es-419" sz="2000" b="1" spc="-45" dirty="0">
                <a:solidFill>
                  <a:srgbClr val="FFFFFF"/>
                </a:solidFill>
                <a:cs typeface="Carlito"/>
              </a:rPr>
              <a:t>R</a:t>
            </a:r>
            <a:r>
              <a:rPr lang="es-419" sz="2000" b="1" spc="-10" dirty="0">
                <a:solidFill>
                  <a:srgbClr val="FFFFFF"/>
                </a:solidFill>
                <a:cs typeface="Carlito"/>
              </a:rPr>
              <a:t>esp</a:t>
            </a:r>
            <a:r>
              <a:rPr lang="es-419" sz="2000" b="1" spc="-15" dirty="0">
                <a:solidFill>
                  <a:srgbClr val="FFFFFF"/>
                </a:solidFill>
                <a:cs typeface="Carlito"/>
              </a:rPr>
              <a:t>o</a:t>
            </a:r>
            <a:r>
              <a:rPr lang="es-419" sz="2000" b="1" spc="-5" dirty="0">
                <a:solidFill>
                  <a:srgbClr val="FFFFFF"/>
                </a:solidFill>
                <a:cs typeface="Carlito"/>
              </a:rPr>
              <a:t>ns</a:t>
            </a:r>
            <a:r>
              <a:rPr lang="es-419" sz="2000" b="1" spc="-15" dirty="0">
                <a:solidFill>
                  <a:srgbClr val="FFFFFF"/>
                </a:solidFill>
                <a:cs typeface="Carlito"/>
              </a:rPr>
              <a:t>a</a:t>
            </a:r>
            <a:r>
              <a:rPr lang="es-419" sz="2000" b="1" spc="-5" dirty="0">
                <a:solidFill>
                  <a:srgbClr val="FFFFFF"/>
                </a:solidFill>
                <a:cs typeface="Carlito"/>
              </a:rPr>
              <a:t>bili</a:t>
            </a:r>
            <a:r>
              <a:rPr lang="es-419" sz="2000" b="1" spc="-15" dirty="0">
                <a:solidFill>
                  <a:srgbClr val="FFFFFF"/>
                </a:solidFill>
                <a:cs typeface="Carlito"/>
              </a:rPr>
              <a:t>d</a:t>
            </a:r>
            <a:r>
              <a:rPr lang="es-419" sz="2000" b="1" spc="-5" dirty="0">
                <a:solidFill>
                  <a:srgbClr val="FFFFFF"/>
                </a:solidFill>
                <a:cs typeface="Carlito"/>
              </a:rPr>
              <a:t>a</a:t>
            </a:r>
            <a:r>
              <a:rPr lang="es-419" sz="2000" b="1" spc="-15" dirty="0">
                <a:solidFill>
                  <a:srgbClr val="FFFFFF"/>
                </a:solidFill>
                <a:cs typeface="Carlito"/>
              </a:rPr>
              <a:t>d</a:t>
            </a:r>
            <a:r>
              <a:rPr lang="es-419" sz="2000" b="1" spc="-10" dirty="0">
                <a:solidFill>
                  <a:srgbClr val="FFFFFF"/>
                </a:solidFill>
                <a:cs typeface="Carlito"/>
              </a:rPr>
              <a:t>es</a:t>
            </a:r>
            <a:endParaRPr lang="es-419" sz="2000" dirty="0">
              <a:cs typeface="Carlito"/>
            </a:endParaRPr>
          </a:p>
        </p:txBody>
      </p:sp>
      <p:sp>
        <p:nvSpPr>
          <p:cNvPr id="18" name="CuadroTexto 17">
            <a:extLst>
              <a:ext uri="{FF2B5EF4-FFF2-40B4-BE49-F238E27FC236}">
                <a16:creationId xmlns:a16="http://schemas.microsoft.com/office/drawing/2014/main" id="{93EAF8EC-982D-4944-B0C5-8FDBDC3397C9}"/>
              </a:ext>
            </a:extLst>
          </p:cNvPr>
          <p:cNvSpPr txBox="1"/>
          <p:nvPr/>
        </p:nvSpPr>
        <p:spPr>
          <a:xfrm>
            <a:off x="572758" y="4587641"/>
            <a:ext cx="3885458" cy="624915"/>
          </a:xfrm>
          <a:prstGeom prst="rect">
            <a:avLst/>
          </a:prstGeom>
          <a:noFill/>
          <a:ln>
            <a:solidFill>
              <a:schemeClr val="tx1"/>
            </a:solidFill>
          </a:ln>
        </p:spPr>
        <p:txBody>
          <a:bodyPr wrap="square">
            <a:spAutoFit/>
          </a:bodyPr>
          <a:lstStyle/>
          <a:p>
            <a:pPr marL="126364" marR="123825" algn="ctr">
              <a:lnSpc>
                <a:spcPts val="1540"/>
              </a:lnSpc>
              <a:spcBef>
                <a:spcPts val="1030"/>
              </a:spcBef>
            </a:pPr>
            <a:endParaRPr lang="es-ES" sz="2000" dirty="0">
              <a:latin typeface="Carlito"/>
              <a:cs typeface="Carlito"/>
            </a:endParaRPr>
          </a:p>
          <a:p>
            <a:pPr marL="126364" marR="123825" algn="ctr">
              <a:lnSpc>
                <a:spcPts val="1540"/>
              </a:lnSpc>
              <a:spcBef>
                <a:spcPts val="1030"/>
              </a:spcBef>
            </a:pPr>
            <a:r>
              <a:rPr lang="es-ES" sz="2000" dirty="0">
                <a:latin typeface="Carlito"/>
                <a:cs typeface="Carlito"/>
              </a:rPr>
              <a:t>Tiene un plazo de 10 días.</a:t>
            </a:r>
          </a:p>
        </p:txBody>
      </p:sp>
      <p:sp>
        <p:nvSpPr>
          <p:cNvPr id="19" name="Rectángulo 18">
            <a:extLst>
              <a:ext uri="{FF2B5EF4-FFF2-40B4-BE49-F238E27FC236}">
                <a16:creationId xmlns:a16="http://schemas.microsoft.com/office/drawing/2014/main" id="{19987E65-0EA6-4570-84F5-26EEF6441423}"/>
              </a:ext>
            </a:extLst>
          </p:cNvPr>
          <p:cNvSpPr/>
          <p:nvPr/>
        </p:nvSpPr>
        <p:spPr>
          <a:xfrm>
            <a:off x="5082614" y="2223850"/>
            <a:ext cx="3172287" cy="11328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Recepción y Programación de consesorio de apelación </a:t>
            </a:r>
            <a:endParaRPr lang="es-419" dirty="0"/>
          </a:p>
        </p:txBody>
      </p:sp>
      <p:sp>
        <p:nvSpPr>
          <p:cNvPr id="27" name="Rectángulo 26">
            <a:extLst>
              <a:ext uri="{FF2B5EF4-FFF2-40B4-BE49-F238E27FC236}">
                <a16:creationId xmlns:a16="http://schemas.microsoft.com/office/drawing/2014/main" id="{6E4EB7BD-528E-415F-A83E-053C5B3646D8}"/>
              </a:ext>
            </a:extLst>
          </p:cNvPr>
          <p:cNvSpPr/>
          <p:nvPr/>
        </p:nvSpPr>
        <p:spPr>
          <a:xfrm>
            <a:off x="8254901" y="2223850"/>
            <a:ext cx="3172287" cy="94474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sz="1600" dirty="0">
                <a:solidFill>
                  <a:schemeClr val="tx1"/>
                </a:solidFill>
              </a:rPr>
              <a:t>Distribución </a:t>
            </a:r>
          </a:p>
          <a:p>
            <a:pPr marL="285750" indent="-285750">
              <a:buFont typeface="Arial" panose="020B0604020202020204" pitchFamily="34" charset="0"/>
              <a:buChar char="•"/>
            </a:pPr>
            <a:r>
              <a:rPr lang="es-PE" sz="1600" dirty="0">
                <a:solidFill>
                  <a:schemeClr val="tx1"/>
                </a:solidFill>
              </a:rPr>
              <a:t>Priorización</a:t>
            </a:r>
          </a:p>
          <a:p>
            <a:pPr marL="285750" indent="-285750">
              <a:buFont typeface="Arial" panose="020B0604020202020204" pitchFamily="34" charset="0"/>
              <a:buChar char="•"/>
            </a:pPr>
            <a:r>
              <a:rPr lang="es-PE" sz="1600" dirty="0">
                <a:solidFill>
                  <a:schemeClr val="tx1"/>
                </a:solidFill>
              </a:rPr>
              <a:t>Seguimiento</a:t>
            </a:r>
            <a:endParaRPr lang="es-419" sz="1600" dirty="0">
              <a:solidFill>
                <a:schemeClr val="tx1"/>
              </a:solidFill>
            </a:endParaRPr>
          </a:p>
        </p:txBody>
      </p:sp>
      <p:sp>
        <p:nvSpPr>
          <p:cNvPr id="29" name="Rectángulo 28">
            <a:extLst>
              <a:ext uri="{FF2B5EF4-FFF2-40B4-BE49-F238E27FC236}">
                <a16:creationId xmlns:a16="http://schemas.microsoft.com/office/drawing/2014/main" id="{A354B074-E219-4A72-A7F0-94B799DF6BAF}"/>
              </a:ext>
            </a:extLst>
          </p:cNvPr>
          <p:cNvSpPr/>
          <p:nvPr/>
        </p:nvSpPr>
        <p:spPr>
          <a:xfrm>
            <a:off x="5082614" y="3168598"/>
            <a:ext cx="3172287" cy="11328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Revisión de resolución impugnada</a:t>
            </a:r>
            <a:endParaRPr lang="es-419" dirty="0"/>
          </a:p>
        </p:txBody>
      </p:sp>
      <p:sp>
        <p:nvSpPr>
          <p:cNvPr id="31" name="Rectángulo 30">
            <a:extLst>
              <a:ext uri="{FF2B5EF4-FFF2-40B4-BE49-F238E27FC236}">
                <a16:creationId xmlns:a16="http://schemas.microsoft.com/office/drawing/2014/main" id="{840BF769-A6E1-4F49-BFC0-030256742805}"/>
              </a:ext>
            </a:extLst>
          </p:cNvPr>
          <p:cNvSpPr/>
          <p:nvPr/>
        </p:nvSpPr>
        <p:spPr>
          <a:xfrm>
            <a:off x="8242201" y="3192479"/>
            <a:ext cx="3172287" cy="871841"/>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sz="1600" dirty="0">
                <a:solidFill>
                  <a:schemeClr val="tx1"/>
                </a:solidFill>
              </a:rPr>
              <a:t>Evaluación de resolución impugnada</a:t>
            </a:r>
          </a:p>
          <a:p>
            <a:pPr marL="285750" indent="-285750">
              <a:buFont typeface="Arial" panose="020B0604020202020204" pitchFamily="34" charset="0"/>
              <a:buChar char="•"/>
            </a:pPr>
            <a:r>
              <a:rPr lang="es-PE" sz="1600" dirty="0">
                <a:solidFill>
                  <a:schemeClr val="tx1"/>
                </a:solidFill>
              </a:rPr>
              <a:t>Actuaciones complementarias </a:t>
            </a:r>
            <a:endParaRPr lang="es-419" sz="1600" dirty="0">
              <a:solidFill>
                <a:schemeClr val="tx1"/>
              </a:solidFill>
            </a:endParaRPr>
          </a:p>
        </p:txBody>
      </p:sp>
      <p:sp>
        <p:nvSpPr>
          <p:cNvPr id="33" name="Rectángulo 32">
            <a:extLst>
              <a:ext uri="{FF2B5EF4-FFF2-40B4-BE49-F238E27FC236}">
                <a16:creationId xmlns:a16="http://schemas.microsoft.com/office/drawing/2014/main" id="{E8474402-0C79-460B-990D-5E051B7F637F}"/>
              </a:ext>
            </a:extLst>
          </p:cNvPr>
          <p:cNvSpPr/>
          <p:nvPr/>
        </p:nvSpPr>
        <p:spPr>
          <a:xfrm>
            <a:off x="5082614" y="4088899"/>
            <a:ext cx="3172287" cy="11328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Resolución  </a:t>
            </a:r>
            <a:endParaRPr lang="es-419" dirty="0"/>
          </a:p>
        </p:txBody>
      </p:sp>
      <p:sp>
        <p:nvSpPr>
          <p:cNvPr id="35" name="Rectángulo 34">
            <a:extLst>
              <a:ext uri="{FF2B5EF4-FFF2-40B4-BE49-F238E27FC236}">
                <a16:creationId xmlns:a16="http://schemas.microsoft.com/office/drawing/2014/main" id="{46857B1E-F01F-45CF-89B7-201A0D7E3CB6}"/>
              </a:ext>
            </a:extLst>
          </p:cNvPr>
          <p:cNvSpPr/>
          <p:nvPr/>
        </p:nvSpPr>
        <p:spPr>
          <a:xfrm>
            <a:off x="8254901" y="4088899"/>
            <a:ext cx="3172287" cy="113283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dirty="0">
                <a:solidFill>
                  <a:schemeClr val="tx1"/>
                </a:solidFill>
              </a:rPr>
              <a:t>Confirmación </a:t>
            </a:r>
          </a:p>
          <a:p>
            <a:pPr marL="285750" indent="-285750">
              <a:buFont typeface="Arial" panose="020B0604020202020204" pitchFamily="34" charset="0"/>
              <a:buChar char="•"/>
            </a:pPr>
            <a:r>
              <a:rPr lang="es-PE" dirty="0">
                <a:solidFill>
                  <a:schemeClr val="tx1"/>
                </a:solidFill>
              </a:rPr>
              <a:t>Modificación</a:t>
            </a:r>
          </a:p>
          <a:p>
            <a:pPr marL="285750" indent="-285750">
              <a:buFont typeface="Arial" panose="020B0604020202020204" pitchFamily="34" charset="0"/>
              <a:buChar char="•"/>
            </a:pPr>
            <a:r>
              <a:rPr lang="es-PE" dirty="0">
                <a:solidFill>
                  <a:schemeClr val="tx1"/>
                </a:solidFill>
              </a:rPr>
              <a:t>Revocación </a:t>
            </a:r>
          </a:p>
          <a:p>
            <a:pPr marL="285750" indent="-285750">
              <a:buFont typeface="Arial" panose="020B0604020202020204" pitchFamily="34" charset="0"/>
              <a:buChar char="•"/>
            </a:pPr>
            <a:r>
              <a:rPr lang="es-PE" dirty="0">
                <a:solidFill>
                  <a:schemeClr val="tx1"/>
                </a:solidFill>
              </a:rPr>
              <a:t>Anulación </a:t>
            </a:r>
          </a:p>
        </p:txBody>
      </p:sp>
      <p:cxnSp>
        <p:nvCxnSpPr>
          <p:cNvPr id="53" name="Conector: angular 52">
            <a:extLst>
              <a:ext uri="{FF2B5EF4-FFF2-40B4-BE49-F238E27FC236}">
                <a16:creationId xmlns:a16="http://schemas.microsoft.com/office/drawing/2014/main" id="{5CC21BA9-B13C-4A3D-9ABB-DFD73DEA5C56}"/>
              </a:ext>
            </a:extLst>
          </p:cNvPr>
          <p:cNvCxnSpPr>
            <a:cxnSpLocks/>
            <a:stCxn id="19" idx="1"/>
            <a:endCxn id="29" idx="1"/>
          </p:cNvCxnSpPr>
          <p:nvPr/>
        </p:nvCxnSpPr>
        <p:spPr>
          <a:xfrm rot="10800000" flipV="1">
            <a:off x="5082614" y="2790265"/>
            <a:ext cx="12700" cy="944748"/>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ector: angular 54">
            <a:extLst>
              <a:ext uri="{FF2B5EF4-FFF2-40B4-BE49-F238E27FC236}">
                <a16:creationId xmlns:a16="http://schemas.microsoft.com/office/drawing/2014/main" id="{5CBF3D9E-C1C5-46DC-BD94-524B9D2A4C43}"/>
              </a:ext>
            </a:extLst>
          </p:cNvPr>
          <p:cNvCxnSpPr>
            <a:cxnSpLocks/>
            <a:stCxn id="29" idx="1"/>
            <a:endCxn id="33" idx="1"/>
          </p:cNvCxnSpPr>
          <p:nvPr/>
        </p:nvCxnSpPr>
        <p:spPr>
          <a:xfrm rot="10800000" flipV="1">
            <a:off x="5082614" y="3735012"/>
            <a:ext cx="12700" cy="920301"/>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angular 63">
            <a:extLst>
              <a:ext uri="{FF2B5EF4-FFF2-40B4-BE49-F238E27FC236}">
                <a16:creationId xmlns:a16="http://schemas.microsoft.com/office/drawing/2014/main" id="{1489CE02-2E50-4020-BD36-0426234F294F}"/>
              </a:ext>
            </a:extLst>
          </p:cNvPr>
          <p:cNvCxnSpPr>
            <a:cxnSpLocks/>
            <a:stCxn id="14" idx="0"/>
            <a:endCxn id="19" idx="0"/>
          </p:cNvCxnSpPr>
          <p:nvPr/>
        </p:nvCxnSpPr>
        <p:spPr>
          <a:xfrm rot="5400000" flipH="1" flipV="1">
            <a:off x="3750711" y="988626"/>
            <a:ext cx="1682822" cy="4153271"/>
          </a:xfrm>
          <a:prstGeom prst="bentConnector3">
            <a:avLst>
              <a:gd name="adj1" fmla="val 113584"/>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652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327886" y="105421"/>
            <a:ext cx="9876925" cy="1325563"/>
          </a:xfrm>
          <a:solidFill>
            <a:srgbClr val="002060"/>
          </a:solidFill>
        </p:spPr>
        <p:style>
          <a:lnRef idx="0">
            <a:schemeClr val="accent6"/>
          </a:lnRef>
          <a:fillRef idx="3">
            <a:schemeClr val="accent6"/>
          </a:fillRef>
          <a:effectRef idx="3">
            <a:schemeClr val="accent6"/>
          </a:effectRef>
          <a:fontRef idx="minor">
            <a:schemeClr val="lt1"/>
          </a:fontRef>
        </p:style>
        <p:txBody>
          <a:bodyPr rtlCol="0">
            <a:noAutofit/>
          </a:bodyPr>
          <a:lstStyle/>
          <a:p>
            <a:pPr algn="ctr">
              <a:defRPr/>
            </a:pPr>
            <a:r>
              <a:rPr lang="es-PE" sz="3600" b="1" dirty="0">
                <a:solidFill>
                  <a:schemeClr val="bg1"/>
                </a:solidFill>
                <a:effectLst>
                  <a:outerShdw blurRad="38100" dist="38100" dir="2700000" algn="tl">
                    <a:srgbClr val="000000">
                      <a:alpha val="43137"/>
                    </a:srgbClr>
                  </a:outerShdw>
                </a:effectLst>
                <a:latin typeface="Gill Sans MT" pitchFamily="34" charset="0"/>
              </a:rPr>
              <a:t>  </a:t>
            </a:r>
            <a:br>
              <a:rPr lang="es-PE" sz="3600" b="1" dirty="0">
                <a:solidFill>
                  <a:schemeClr val="bg1"/>
                </a:solidFill>
                <a:effectLst>
                  <a:outerShdw blurRad="38100" dist="38100" dir="2700000" algn="tl">
                    <a:srgbClr val="000000">
                      <a:alpha val="43137"/>
                    </a:srgbClr>
                  </a:outerShdw>
                </a:effectLst>
                <a:latin typeface="Gill Sans MT" pitchFamily="34" charset="0"/>
              </a:rPr>
            </a:br>
            <a:r>
              <a:rPr lang="es-PE" sz="3600" b="1" dirty="0">
                <a:solidFill>
                  <a:schemeClr val="bg1"/>
                </a:solidFill>
                <a:effectLst>
                  <a:outerShdw blurRad="38100" dist="38100" dir="2700000" algn="tl">
                    <a:srgbClr val="000000">
                      <a:alpha val="43137"/>
                    </a:srgbClr>
                  </a:outerShdw>
                </a:effectLst>
                <a:latin typeface="Gill Sans MT" pitchFamily="34" charset="0"/>
              </a:rPr>
              <a:t>PROCEDIMIENTO SANCIONADOR ACORDE A LA LEY 27444</a:t>
            </a:r>
            <a:br>
              <a:rPr lang="es-PE" sz="3600" b="1" u="sng" dirty="0"/>
            </a:br>
            <a:endParaRPr lang="es-PE" sz="3600" b="1" dirty="0">
              <a:solidFill>
                <a:schemeClr val="bg1"/>
              </a:solidFill>
              <a:effectLst>
                <a:outerShdw blurRad="38100" dist="38100" dir="2700000" algn="tl">
                  <a:srgbClr val="000000">
                    <a:alpha val="43137"/>
                  </a:srgbClr>
                </a:outerShdw>
              </a:effectLst>
              <a:latin typeface="Gill Sans MT" pitchFamily="34" charset="0"/>
            </a:endParaRPr>
          </a:p>
        </p:txBody>
      </p:sp>
      <p:sp>
        <p:nvSpPr>
          <p:cNvPr id="4" name="Rectangle 13"/>
          <p:cNvSpPr>
            <a:spLocks noGrp="1" noChangeArrowheads="1"/>
          </p:cNvSpPr>
          <p:nvPr>
            <p:ph type="sldNum" sz="quarter" idx="4294967295"/>
          </p:nvPr>
        </p:nvSpPr>
        <p:spPr>
          <a:xfrm>
            <a:off x="8610600" y="6310312"/>
            <a:ext cx="2743200" cy="365125"/>
          </a:xfrm>
          <a:prstGeom prst="rect">
            <a:avLst/>
          </a:prstGeom>
        </p:spPr>
        <p:txBody>
          <a:bodyPr/>
          <a:lstStyle/>
          <a:p>
            <a:pPr>
              <a:defRPr/>
            </a:pPr>
            <a:fld id="{6019AA7A-26A4-42AB-8C39-FC25B6AA6982}" type="slidenum">
              <a:rPr lang="es-ES_tradnl"/>
              <a:pPr>
                <a:defRPr/>
              </a:pPr>
              <a:t>22</a:t>
            </a:fld>
            <a:endParaRPr lang="es-ES_tradnl"/>
          </a:p>
        </p:txBody>
      </p:sp>
      <p:sp>
        <p:nvSpPr>
          <p:cNvPr id="2" name="1 Marcador de contenido"/>
          <p:cNvSpPr>
            <a:spLocks noGrp="1"/>
          </p:cNvSpPr>
          <p:nvPr>
            <p:ph idx="4294967295"/>
          </p:nvPr>
        </p:nvSpPr>
        <p:spPr>
          <a:xfrm>
            <a:off x="344532" y="2175901"/>
            <a:ext cx="11502936" cy="4499536"/>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anchor="ctr">
            <a:noAutofit/>
          </a:bodyPr>
          <a:lstStyle/>
          <a:p>
            <a:pPr marL="457200" indent="-457200" algn="just">
              <a:lnSpc>
                <a:spcPct val="110000"/>
              </a:lnSpc>
              <a:spcBef>
                <a:spcPct val="0"/>
              </a:spcBef>
              <a:buFont typeface="+mj-lt"/>
              <a:buAutoNum type="arabicPeriod"/>
              <a:defRPr/>
            </a:pPr>
            <a:r>
              <a:rPr lang="es-ES" sz="2200" i="1" dirty="0">
                <a:solidFill>
                  <a:srgbClr val="000000"/>
                </a:solidFill>
                <a:latin typeface="Gill Sans MT" pitchFamily="34" charset="0"/>
                <a:cs typeface="Arial" panose="020B0604020202020204" pitchFamily="34" charset="0"/>
              </a:rPr>
              <a:t>Las disposiciones del presente Capítulo disciplinan la facultad que se atribuye a cualquiera de las entidades para establecer infracciones administrativas y las consecuentes sanciones a los administrados. </a:t>
            </a:r>
          </a:p>
          <a:p>
            <a:pPr marL="457200" indent="-457200" algn="just">
              <a:lnSpc>
                <a:spcPct val="110000"/>
              </a:lnSpc>
              <a:spcBef>
                <a:spcPct val="0"/>
              </a:spcBef>
              <a:buFont typeface="+mj-lt"/>
              <a:buAutoNum type="arabicPeriod"/>
              <a:defRPr/>
            </a:pPr>
            <a:endParaRPr lang="es-ES" sz="2200" i="1" dirty="0">
              <a:solidFill>
                <a:srgbClr val="000000"/>
              </a:solidFill>
              <a:latin typeface="Gill Sans MT" pitchFamily="34" charset="0"/>
              <a:cs typeface="Arial" panose="020B0604020202020204" pitchFamily="34" charset="0"/>
            </a:endParaRPr>
          </a:p>
          <a:p>
            <a:pPr marL="457200" indent="-457200" algn="just">
              <a:lnSpc>
                <a:spcPct val="110000"/>
              </a:lnSpc>
              <a:spcBef>
                <a:spcPct val="0"/>
              </a:spcBef>
              <a:buFont typeface="+mj-lt"/>
              <a:buAutoNum type="arabicPeriod"/>
              <a:defRPr/>
            </a:pPr>
            <a:r>
              <a:rPr lang="es-ES" sz="2200" i="1" dirty="0">
                <a:solidFill>
                  <a:srgbClr val="000000"/>
                </a:solidFill>
                <a:latin typeface="Gill Sans MT" pitchFamily="34" charset="0"/>
                <a:cs typeface="Arial" panose="020B0604020202020204" pitchFamily="34" charset="0"/>
              </a:rPr>
              <a:t>Las disposiciones contenidas en el presente Capítulo se aplican con carácter supletorio a los procedimientos establecidos en leyes especiales, las que deberán observar necesariamente los principios de la potestad sancionadora administrativa a que se refiere el articulo 230°, así como la estructura y garantías previstas para el procedimiento administrativo sancionador. Los procedimientos especiales no podrán imponer condiciones menos favorables a los administrados, que las previstas en este Capítulo. </a:t>
            </a:r>
          </a:p>
          <a:p>
            <a:pPr marL="457200" indent="-457200" algn="just">
              <a:lnSpc>
                <a:spcPct val="110000"/>
              </a:lnSpc>
              <a:spcBef>
                <a:spcPct val="0"/>
              </a:spcBef>
              <a:buFont typeface="+mj-lt"/>
              <a:buAutoNum type="arabicPeriod"/>
              <a:defRPr/>
            </a:pPr>
            <a:endParaRPr lang="es-ES" sz="2200" i="1" dirty="0">
              <a:solidFill>
                <a:srgbClr val="000000"/>
              </a:solidFill>
              <a:latin typeface="Gill Sans MT" pitchFamily="34" charset="0"/>
              <a:cs typeface="Arial" panose="020B0604020202020204" pitchFamily="34" charset="0"/>
            </a:endParaRPr>
          </a:p>
          <a:p>
            <a:pPr marL="457200" indent="-457200" algn="just">
              <a:lnSpc>
                <a:spcPct val="110000"/>
              </a:lnSpc>
              <a:spcBef>
                <a:spcPct val="0"/>
              </a:spcBef>
              <a:buFont typeface="+mj-lt"/>
              <a:buAutoNum type="arabicPeriod"/>
              <a:defRPr/>
            </a:pPr>
            <a:r>
              <a:rPr lang="es-ES" sz="2200" i="1" dirty="0">
                <a:solidFill>
                  <a:srgbClr val="000000"/>
                </a:solidFill>
                <a:latin typeface="Gill Sans MT" pitchFamily="34" charset="0"/>
                <a:cs typeface="Arial" panose="020B0604020202020204" pitchFamily="34" charset="0"/>
              </a:rPr>
              <a:t>La potestad sancionadora disciplinaria sobre el personal de las entidades se rige por la normativa sobre la materia.</a:t>
            </a:r>
          </a:p>
        </p:txBody>
      </p:sp>
      <p:sp>
        <p:nvSpPr>
          <p:cNvPr id="5" name="4 Rectángulo"/>
          <p:cNvSpPr/>
          <p:nvPr/>
        </p:nvSpPr>
        <p:spPr>
          <a:xfrm>
            <a:off x="562822" y="1837829"/>
            <a:ext cx="6206467"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s-ES" sz="2000" b="1" dirty="0">
                <a:solidFill>
                  <a:schemeClr val="bg1"/>
                </a:solidFill>
                <a:latin typeface="Gill Sans MT" pitchFamily="34" charset="0"/>
              </a:rPr>
              <a:t>Art. 229.- Ámbito de aplicación de este Capítulo </a:t>
            </a:r>
          </a:p>
        </p:txBody>
      </p:sp>
    </p:spTree>
    <p:extLst>
      <p:ext uri="{BB962C8B-B14F-4D97-AF65-F5344CB8AC3E}">
        <p14:creationId xmlns:p14="http://schemas.microsoft.com/office/powerpoint/2010/main" val="3765800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Título">
            <a:extLst>
              <a:ext uri="{FF2B5EF4-FFF2-40B4-BE49-F238E27FC236}">
                <a16:creationId xmlns:a16="http://schemas.microsoft.com/office/drawing/2014/main" id="{01A13BD4-AC7D-4350-965F-2C9FA3D6D63D}"/>
              </a:ext>
            </a:extLst>
          </p:cNvPr>
          <p:cNvSpPr txBox="1">
            <a:spLocks/>
          </p:cNvSpPr>
          <p:nvPr/>
        </p:nvSpPr>
        <p:spPr>
          <a:xfrm>
            <a:off x="1327886" y="105421"/>
            <a:ext cx="9876925" cy="1325563"/>
          </a:xfrm>
          <a:prstGeom prst="rect">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s-PE" sz="3600" b="1" dirty="0">
                <a:solidFill>
                  <a:schemeClr val="bg1"/>
                </a:solidFill>
                <a:effectLst>
                  <a:outerShdw blurRad="38100" dist="38100" dir="2700000" algn="tl">
                    <a:srgbClr val="000000">
                      <a:alpha val="43137"/>
                    </a:srgbClr>
                  </a:outerShdw>
                </a:effectLst>
                <a:latin typeface="Gill Sans MT" pitchFamily="34" charset="0"/>
              </a:rPr>
              <a:t>  PROCEDIMIENTO SANCIONADOR ACORDE A LA LEY 27444</a:t>
            </a:r>
            <a:br>
              <a:rPr lang="es-PE" sz="3600" b="1" u="sng" dirty="0"/>
            </a:br>
            <a:endParaRPr lang="es-PE" sz="3600" b="1" dirty="0">
              <a:solidFill>
                <a:schemeClr val="bg1"/>
              </a:solidFill>
              <a:effectLst>
                <a:outerShdw blurRad="38100" dist="38100" dir="2700000" algn="tl">
                  <a:srgbClr val="000000">
                    <a:alpha val="43137"/>
                  </a:srgbClr>
                </a:outerShdw>
              </a:effectLst>
              <a:latin typeface="Gill Sans MT" pitchFamily="34" charset="0"/>
            </a:endParaRPr>
          </a:p>
        </p:txBody>
      </p:sp>
      <p:sp>
        <p:nvSpPr>
          <p:cNvPr id="3" name="1 Marcador de contenido">
            <a:extLst>
              <a:ext uri="{FF2B5EF4-FFF2-40B4-BE49-F238E27FC236}">
                <a16:creationId xmlns:a16="http://schemas.microsoft.com/office/drawing/2014/main" id="{E4BF8831-05E9-4EAB-B6E0-BAF017C40B72}"/>
              </a:ext>
            </a:extLst>
          </p:cNvPr>
          <p:cNvSpPr txBox="1">
            <a:spLocks/>
          </p:cNvSpPr>
          <p:nvPr/>
        </p:nvSpPr>
        <p:spPr>
          <a:xfrm>
            <a:off x="344532" y="2080204"/>
            <a:ext cx="7629887" cy="4230107"/>
          </a:xfrm>
          <a:prstGeom prst="rect">
            <a:avLst/>
          </a:prstGeom>
          <a:ln w="38100" cap="flat" cmpd="sng" algn="ctr">
            <a:solidFill>
              <a:schemeClr val="tx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57200" algn="just">
              <a:lnSpc>
                <a:spcPct val="110000"/>
              </a:lnSpc>
              <a:spcBef>
                <a:spcPct val="0"/>
              </a:spcBef>
              <a:buFont typeface="+mj-lt"/>
              <a:buAutoNum type="arabicPeriod"/>
              <a:defRPr/>
            </a:pPr>
            <a:r>
              <a:rPr lang="es-ES" sz="2200" i="1">
                <a:solidFill>
                  <a:srgbClr val="000000"/>
                </a:solidFill>
                <a:latin typeface="Gill Sans MT" pitchFamily="34" charset="0"/>
                <a:cs typeface="Arial" panose="020B0604020202020204" pitchFamily="34" charset="0"/>
              </a:rPr>
              <a:t>Las sanciones administrativas que se impongan al administrado son compatibles con la exigencia de la reposición de la situación alterada por el mismo a su estado anterior, así como con la indemnización por los daños y perjuicios ocasionados, los que serán determinados en el proceso judicial correspondiente.</a:t>
            </a:r>
          </a:p>
          <a:p>
            <a:pPr marL="457200" indent="-457200" algn="just">
              <a:lnSpc>
                <a:spcPct val="110000"/>
              </a:lnSpc>
              <a:spcBef>
                <a:spcPct val="0"/>
              </a:spcBef>
              <a:buFont typeface="+mj-lt"/>
              <a:buAutoNum type="arabicPeriod"/>
              <a:defRPr/>
            </a:pPr>
            <a:r>
              <a:rPr lang="es-ES" sz="2200" i="1">
                <a:solidFill>
                  <a:srgbClr val="000000"/>
                </a:solidFill>
                <a:latin typeface="Gill Sans MT" pitchFamily="34" charset="0"/>
                <a:cs typeface="Arial" panose="020B0604020202020204" pitchFamily="34" charset="0"/>
              </a:rPr>
              <a:t>Cuando el cumplimiento de las obligaciones previstas en una disposición </a:t>
            </a:r>
            <a:r>
              <a:rPr lang="es-419" sz="2200" i="1">
                <a:solidFill>
                  <a:srgbClr val="000000"/>
                </a:solidFill>
                <a:latin typeface="Gill Sans MT" pitchFamily="34" charset="0"/>
                <a:cs typeface="Arial" panose="020B0604020202020204" pitchFamily="34" charset="0"/>
              </a:rPr>
              <a:t>legal corresponda a varias personas conjuntamente, responderán en forma solidaria </a:t>
            </a:r>
            <a:r>
              <a:rPr lang="es-ES" sz="2200" i="1">
                <a:solidFill>
                  <a:srgbClr val="000000"/>
                </a:solidFill>
                <a:latin typeface="Gill Sans MT" pitchFamily="34" charset="0"/>
                <a:cs typeface="Arial" panose="020B0604020202020204" pitchFamily="34" charset="0"/>
              </a:rPr>
              <a:t>de las infracciones que, en su caso, se cometan, y de las sanciones que se impongan.// </a:t>
            </a:r>
            <a:endParaRPr lang="es-ES" sz="2200" i="1" dirty="0">
              <a:solidFill>
                <a:srgbClr val="000000"/>
              </a:solidFill>
              <a:latin typeface="Gill Sans MT" pitchFamily="34" charset="0"/>
              <a:cs typeface="Arial" panose="020B0604020202020204" pitchFamily="34" charset="0"/>
            </a:endParaRPr>
          </a:p>
        </p:txBody>
      </p:sp>
      <p:sp>
        <p:nvSpPr>
          <p:cNvPr id="4" name="4 Rectángulo">
            <a:extLst>
              <a:ext uri="{FF2B5EF4-FFF2-40B4-BE49-F238E27FC236}">
                <a16:creationId xmlns:a16="http://schemas.microsoft.com/office/drawing/2014/main" id="{3ED47ADC-F473-4126-9D42-7153054CC542}"/>
              </a:ext>
            </a:extLst>
          </p:cNvPr>
          <p:cNvSpPr/>
          <p:nvPr/>
        </p:nvSpPr>
        <p:spPr>
          <a:xfrm>
            <a:off x="631061" y="1861995"/>
            <a:ext cx="5878921"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s-ES" sz="2000" b="1" dirty="0">
                <a:solidFill>
                  <a:schemeClr val="bg1"/>
                </a:solidFill>
                <a:latin typeface="Gill Sans MT" pitchFamily="34" charset="0"/>
              </a:rPr>
              <a:t>Art. 232.- Determinación de la responsabilidad</a:t>
            </a:r>
          </a:p>
        </p:txBody>
      </p:sp>
      <p:pic>
        <p:nvPicPr>
          <p:cNvPr id="5" name="Picture 4" descr="Importancia de la Ley">
            <a:extLst>
              <a:ext uri="{FF2B5EF4-FFF2-40B4-BE49-F238E27FC236}">
                <a16:creationId xmlns:a16="http://schemas.microsoft.com/office/drawing/2014/main" id="{469936ED-4E81-45A3-BF4B-1734C1334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767" y="2080204"/>
            <a:ext cx="3859453" cy="3358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4761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327886" y="105421"/>
            <a:ext cx="9876925" cy="1325563"/>
          </a:xfrm>
          <a:solidFill>
            <a:srgbClr val="002060"/>
          </a:solidFill>
        </p:spPr>
        <p:style>
          <a:lnRef idx="0">
            <a:schemeClr val="accent6"/>
          </a:lnRef>
          <a:fillRef idx="3">
            <a:schemeClr val="accent6"/>
          </a:fillRef>
          <a:effectRef idx="3">
            <a:schemeClr val="accent6"/>
          </a:effectRef>
          <a:fontRef idx="minor">
            <a:schemeClr val="lt1"/>
          </a:fontRef>
        </p:style>
        <p:txBody>
          <a:bodyPr rtlCol="0">
            <a:noAutofit/>
          </a:bodyPr>
          <a:lstStyle/>
          <a:p>
            <a:pPr algn="ctr">
              <a:defRPr/>
            </a:pPr>
            <a:r>
              <a:rPr lang="es-PE" sz="3600" b="1" dirty="0">
                <a:solidFill>
                  <a:schemeClr val="bg1"/>
                </a:solidFill>
                <a:effectLst>
                  <a:outerShdw blurRad="38100" dist="38100" dir="2700000" algn="tl">
                    <a:srgbClr val="000000">
                      <a:alpha val="43137"/>
                    </a:srgbClr>
                  </a:outerShdw>
                </a:effectLst>
                <a:latin typeface="Gill Sans MT" pitchFamily="34" charset="0"/>
              </a:rPr>
              <a:t>  </a:t>
            </a:r>
            <a:br>
              <a:rPr lang="es-PE" sz="3600" b="1" dirty="0">
                <a:solidFill>
                  <a:schemeClr val="bg1"/>
                </a:solidFill>
                <a:effectLst>
                  <a:outerShdw blurRad="38100" dist="38100" dir="2700000" algn="tl">
                    <a:srgbClr val="000000">
                      <a:alpha val="43137"/>
                    </a:srgbClr>
                  </a:outerShdw>
                </a:effectLst>
                <a:latin typeface="Gill Sans MT" pitchFamily="34" charset="0"/>
              </a:rPr>
            </a:br>
            <a:r>
              <a:rPr lang="es-PE" sz="3600" b="1" dirty="0">
                <a:solidFill>
                  <a:schemeClr val="bg1"/>
                </a:solidFill>
                <a:effectLst>
                  <a:outerShdw blurRad="38100" dist="38100" dir="2700000" algn="tl">
                    <a:srgbClr val="000000">
                      <a:alpha val="43137"/>
                    </a:srgbClr>
                  </a:outerShdw>
                </a:effectLst>
                <a:latin typeface="Gill Sans MT" pitchFamily="34" charset="0"/>
              </a:rPr>
              <a:t>PROCEDIMIENTO SANCIONADOR ACORDE A LA LEY 27444</a:t>
            </a:r>
            <a:br>
              <a:rPr lang="es-PE" sz="3600" b="1" u="sng" dirty="0"/>
            </a:br>
            <a:endParaRPr lang="es-PE" sz="3600" b="1" dirty="0">
              <a:solidFill>
                <a:schemeClr val="bg1"/>
              </a:solidFill>
              <a:effectLst>
                <a:outerShdw blurRad="38100" dist="38100" dir="2700000" algn="tl">
                  <a:srgbClr val="000000">
                    <a:alpha val="43137"/>
                  </a:srgbClr>
                </a:outerShdw>
              </a:effectLst>
              <a:latin typeface="Gill Sans MT" pitchFamily="34" charset="0"/>
            </a:endParaRPr>
          </a:p>
        </p:txBody>
      </p:sp>
      <p:sp>
        <p:nvSpPr>
          <p:cNvPr id="4" name="Rectangle 13"/>
          <p:cNvSpPr>
            <a:spLocks noGrp="1" noChangeArrowheads="1"/>
          </p:cNvSpPr>
          <p:nvPr>
            <p:ph type="sldNum" sz="quarter" idx="4294967295"/>
          </p:nvPr>
        </p:nvSpPr>
        <p:spPr>
          <a:xfrm>
            <a:off x="8610600" y="6310312"/>
            <a:ext cx="2743200" cy="365125"/>
          </a:xfrm>
          <a:prstGeom prst="rect">
            <a:avLst/>
          </a:prstGeom>
        </p:spPr>
        <p:txBody>
          <a:bodyPr/>
          <a:lstStyle/>
          <a:p>
            <a:pPr>
              <a:defRPr/>
            </a:pPr>
            <a:fld id="{6019AA7A-26A4-42AB-8C39-FC25B6AA6982}" type="slidenum">
              <a:rPr lang="es-ES_tradnl"/>
              <a:pPr>
                <a:defRPr/>
              </a:pPr>
              <a:t>24</a:t>
            </a:fld>
            <a:endParaRPr lang="es-ES_tradnl"/>
          </a:p>
        </p:txBody>
      </p:sp>
      <p:sp>
        <p:nvSpPr>
          <p:cNvPr id="2" name="1 Marcador de contenido"/>
          <p:cNvSpPr>
            <a:spLocks noGrp="1"/>
          </p:cNvSpPr>
          <p:nvPr>
            <p:ph idx="4294967295"/>
          </p:nvPr>
        </p:nvSpPr>
        <p:spPr>
          <a:xfrm>
            <a:off x="487796" y="2262105"/>
            <a:ext cx="11216407" cy="4459370"/>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anchor="ctr">
            <a:noAutofit/>
          </a:bodyPr>
          <a:lstStyle/>
          <a:p>
            <a:pPr marL="457200" indent="-457200" algn="just">
              <a:lnSpc>
                <a:spcPct val="110000"/>
              </a:lnSpc>
              <a:spcBef>
                <a:spcPct val="0"/>
              </a:spcBef>
              <a:buFont typeface="+mj-lt"/>
              <a:buAutoNum type="arabicPeriod"/>
              <a:defRPr/>
            </a:pPr>
            <a:endParaRPr lang="es-ES" sz="2200" i="1" dirty="0">
              <a:solidFill>
                <a:srgbClr val="000000"/>
              </a:solidFill>
              <a:latin typeface="Gill Sans MT" pitchFamily="34" charset="0"/>
              <a:cs typeface="Arial" panose="020B0604020202020204" pitchFamily="34" charset="0"/>
            </a:endParaRPr>
          </a:p>
          <a:p>
            <a:pPr marL="457200" indent="-457200" algn="just">
              <a:lnSpc>
                <a:spcPct val="110000"/>
              </a:lnSpc>
              <a:spcBef>
                <a:spcPct val="0"/>
              </a:spcBef>
              <a:buFont typeface="+mj-lt"/>
              <a:buAutoNum type="arabicPeriod"/>
              <a:defRPr/>
            </a:pPr>
            <a:endParaRPr lang="es-ES" sz="2200" i="1" dirty="0">
              <a:solidFill>
                <a:srgbClr val="000000"/>
              </a:solidFill>
              <a:latin typeface="Gill Sans MT" pitchFamily="34" charset="0"/>
              <a:cs typeface="Arial" panose="020B0604020202020204" pitchFamily="34" charset="0"/>
            </a:endParaRPr>
          </a:p>
          <a:p>
            <a:pPr marL="0" indent="0" algn="just">
              <a:lnSpc>
                <a:spcPct val="110000"/>
              </a:lnSpc>
              <a:spcBef>
                <a:spcPct val="0"/>
              </a:spcBef>
              <a:buNone/>
              <a:defRPr/>
            </a:pPr>
            <a:endParaRPr lang="es-ES" sz="2200" i="1" dirty="0">
              <a:solidFill>
                <a:srgbClr val="000000"/>
              </a:solidFill>
              <a:latin typeface="Gill Sans MT" pitchFamily="34" charset="0"/>
              <a:cs typeface="Arial" panose="020B0604020202020204" pitchFamily="34" charset="0"/>
            </a:endParaRPr>
          </a:p>
          <a:p>
            <a:pPr marL="457200" indent="-457200" algn="just">
              <a:lnSpc>
                <a:spcPct val="110000"/>
              </a:lnSpc>
              <a:spcBef>
                <a:spcPct val="0"/>
              </a:spcBef>
              <a:buFont typeface="+mj-lt"/>
              <a:buAutoNum type="arabicPeriod"/>
              <a:defRPr/>
            </a:pPr>
            <a:r>
              <a:rPr lang="es-ES" sz="2200" i="1" dirty="0">
                <a:solidFill>
                  <a:srgbClr val="000000"/>
                </a:solidFill>
                <a:latin typeface="Gill Sans MT" pitchFamily="34" charset="0"/>
                <a:cs typeface="Arial" panose="020B0604020202020204" pitchFamily="34" charset="0"/>
              </a:rPr>
              <a:t>La facultad de la autoridad para determinar la existencia de infracciones administrativas prescribe en el plazo que establezcan las leyes especiales, sin perjuicio de los plazos para la prescripción de las demás responsabilidades que la infracción pudiera ameritar. En caso de no estar determinado, prescribirá en cinco años computados a partir de la fecha en que se cometió la infracción o desde que cesó, si fuera una acción continuada.</a:t>
            </a:r>
          </a:p>
          <a:p>
            <a:pPr marL="457200" indent="-457200" algn="just">
              <a:lnSpc>
                <a:spcPct val="110000"/>
              </a:lnSpc>
              <a:spcBef>
                <a:spcPct val="0"/>
              </a:spcBef>
              <a:buFont typeface="+mj-lt"/>
              <a:buAutoNum type="arabicPeriod"/>
              <a:defRPr/>
            </a:pPr>
            <a:r>
              <a:rPr lang="es-ES" sz="2200" i="1" dirty="0">
                <a:solidFill>
                  <a:srgbClr val="000000"/>
                </a:solidFill>
                <a:latin typeface="Gill Sans MT" pitchFamily="34" charset="0"/>
                <a:cs typeface="Arial" panose="020B0604020202020204" pitchFamily="34" charset="0"/>
              </a:rPr>
              <a:t>El plazo de prescripción sólo se interrumpe con la iniciación del procedimiento sancionador, reanudándose el plazo si el expediente se mantuviera paralizado durante más de un mes por causa no imputable al administrado.</a:t>
            </a:r>
          </a:p>
          <a:p>
            <a:pPr marL="457200" indent="-457200" algn="just">
              <a:lnSpc>
                <a:spcPct val="110000"/>
              </a:lnSpc>
              <a:spcBef>
                <a:spcPct val="0"/>
              </a:spcBef>
              <a:buFont typeface="+mj-lt"/>
              <a:buAutoNum type="arabicPeriod"/>
              <a:defRPr/>
            </a:pPr>
            <a:r>
              <a:rPr lang="es-ES" sz="2200" i="1" dirty="0">
                <a:solidFill>
                  <a:srgbClr val="000000"/>
                </a:solidFill>
                <a:latin typeface="Gill Sans MT" pitchFamily="34" charset="0"/>
                <a:cs typeface="Arial" panose="020B0604020202020204" pitchFamily="34" charset="0"/>
              </a:rPr>
              <a:t>Los administrados plantean la prescripción por vía de defensa y la autoridad debe resolverla sin más trámite que la constatación de los plazos, debiendo en caso de estimarla fundada, disponer el inicio de las acciones de responsabilidad para dilucidar las causas de la inacción administrativa.</a:t>
            </a:r>
          </a:p>
          <a:p>
            <a:pPr marL="457200" indent="-457200" algn="just">
              <a:lnSpc>
                <a:spcPct val="110000"/>
              </a:lnSpc>
              <a:spcBef>
                <a:spcPct val="0"/>
              </a:spcBef>
              <a:buFont typeface="+mj-lt"/>
              <a:buAutoNum type="arabicPeriod"/>
              <a:defRPr/>
            </a:pPr>
            <a:endParaRPr lang="es-ES" sz="2200" i="1" dirty="0">
              <a:solidFill>
                <a:srgbClr val="000000"/>
              </a:solidFill>
              <a:latin typeface="Gill Sans MT" pitchFamily="34" charset="0"/>
              <a:cs typeface="Arial" panose="020B0604020202020204" pitchFamily="34" charset="0"/>
            </a:endParaRPr>
          </a:p>
          <a:p>
            <a:pPr marL="457200" indent="-457200" algn="just">
              <a:lnSpc>
                <a:spcPct val="110000"/>
              </a:lnSpc>
              <a:spcBef>
                <a:spcPct val="0"/>
              </a:spcBef>
              <a:buFont typeface="+mj-lt"/>
              <a:buAutoNum type="arabicPeriod"/>
              <a:defRPr/>
            </a:pPr>
            <a:endParaRPr lang="es-ES" sz="2200" i="1" dirty="0">
              <a:solidFill>
                <a:srgbClr val="000000"/>
              </a:solidFill>
              <a:latin typeface="Gill Sans MT" pitchFamily="34" charset="0"/>
              <a:cs typeface="Arial" panose="020B0604020202020204" pitchFamily="34" charset="0"/>
            </a:endParaRPr>
          </a:p>
          <a:p>
            <a:pPr marL="457200" indent="-457200" algn="just">
              <a:lnSpc>
                <a:spcPct val="110000"/>
              </a:lnSpc>
              <a:spcBef>
                <a:spcPct val="0"/>
              </a:spcBef>
              <a:buFont typeface="+mj-lt"/>
              <a:buAutoNum type="arabicPeriod"/>
              <a:defRPr/>
            </a:pPr>
            <a:endParaRPr lang="es-ES" sz="2200" i="1" dirty="0">
              <a:solidFill>
                <a:srgbClr val="000000"/>
              </a:solidFill>
              <a:latin typeface="Gill Sans MT" pitchFamily="34" charset="0"/>
              <a:cs typeface="Arial" panose="020B0604020202020204" pitchFamily="34" charset="0"/>
            </a:endParaRPr>
          </a:p>
        </p:txBody>
      </p:sp>
      <p:sp>
        <p:nvSpPr>
          <p:cNvPr id="5" name="4 Rectángulo"/>
          <p:cNvSpPr/>
          <p:nvPr/>
        </p:nvSpPr>
        <p:spPr>
          <a:xfrm>
            <a:off x="658357" y="2062050"/>
            <a:ext cx="5878921"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s-419" sz="2000" b="1" dirty="0">
                <a:solidFill>
                  <a:schemeClr val="bg1"/>
                </a:solidFill>
                <a:latin typeface="Gill Sans MT" pitchFamily="34" charset="0"/>
              </a:rPr>
              <a:t>Artículo 233.- Prescripción</a:t>
            </a:r>
          </a:p>
        </p:txBody>
      </p:sp>
    </p:spTree>
    <p:extLst>
      <p:ext uri="{BB962C8B-B14F-4D97-AF65-F5344CB8AC3E}">
        <p14:creationId xmlns:p14="http://schemas.microsoft.com/office/powerpoint/2010/main" val="2051141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21E2FE0-8E7B-4AE9-B619-3C1402DC5248}"/>
              </a:ext>
            </a:extLst>
          </p:cNvPr>
          <p:cNvSpPr txBox="1">
            <a:spLocks/>
          </p:cNvSpPr>
          <p:nvPr/>
        </p:nvSpPr>
        <p:spPr>
          <a:xfrm>
            <a:off x="3273484" y="-274537"/>
            <a:ext cx="7197040" cy="10645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400" b="1" dirty="0"/>
              <a:t> </a:t>
            </a:r>
            <a:r>
              <a:rPr lang="es-PE" sz="4400" b="1" u="sng" dirty="0"/>
              <a:t>RECURSOS DE IMPUGNACIÓN</a:t>
            </a:r>
          </a:p>
        </p:txBody>
      </p:sp>
      <p:sp>
        <p:nvSpPr>
          <p:cNvPr id="6" name="Elipse 5">
            <a:extLst>
              <a:ext uri="{FF2B5EF4-FFF2-40B4-BE49-F238E27FC236}">
                <a16:creationId xmlns:a16="http://schemas.microsoft.com/office/drawing/2014/main" id="{E26EE0AE-636C-4455-9CE3-E435167C130A}"/>
              </a:ext>
            </a:extLst>
          </p:cNvPr>
          <p:cNvSpPr/>
          <p:nvPr/>
        </p:nvSpPr>
        <p:spPr>
          <a:xfrm>
            <a:off x="399496" y="3458600"/>
            <a:ext cx="2281560" cy="7612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es-419" sz="1800" b="0" i="0" u="none" strike="noStrike" baseline="0" dirty="0">
                <a:solidFill>
                  <a:schemeClr val="tx1"/>
                </a:solidFill>
              </a:rPr>
              <a:t>Artículo 227 Impugnación</a:t>
            </a:r>
          </a:p>
        </p:txBody>
      </p:sp>
      <p:sp>
        <p:nvSpPr>
          <p:cNvPr id="7" name="Rectángulo: esquinas redondeadas 6">
            <a:extLst>
              <a:ext uri="{FF2B5EF4-FFF2-40B4-BE49-F238E27FC236}">
                <a16:creationId xmlns:a16="http://schemas.microsoft.com/office/drawing/2014/main" id="{D84C203D-0E5D-45F6-B8B2-B3979E591FC3}"/>
              </a:ext>
            </a:extLst>
          </p:cNvPr>
          <p:cNvSpPr/>
          <p:nvPr/>
        </p:nvSpPr>
        <p:spPr>
          <a:xfrm>
            <a:off x="3598413" y="836512"/>
            <a:ext cx="8194089" cy="1065321"/>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800" b="0" i="0" u="none" strike="noStrike" baseline="0" dirty="0"/>
              <a:t>1. Contra la resolución final recaída en un procedimiento trilateral expedida por una autoridad u órgano sometido a subordinación jerárquica, sólo procede la interposición del recurso de apelación. De no existir superior jerárquico, sólo cabe </a:t>
            </a:r>
            <a:r>
              <a:rPr lang="es-419" sz="1800" b="0" i="0" u="none" strike="noStrike" baseline="0" dirty="0"/>
              <a:t>plantear recurso de reconsideración.</a:t>
            </a:r>
            <a:endParaRPr lang="es-419" dirty="0"/>
          </a:p>
        </p:txBody>
      </p:sp>
      <p:sp>
        <p:nvSpPr>
          <p:cNvPr id="9" name="Rectángulo: esquinas redondeadas 8">
            <a:extLst>
              <a:ext uri="{FF2B5EF4-FFF2-40B4-BE49-F238E27FC236}">
                <a16:creationId xmlns:a16="http://schemas.microsoft.com/office/drawing/2014/main" id="{46F0E8BA-297E-49A3-9D0B-386C7E49CC6F}"/>
              </a:ext>
            </a:extLst>
          </p:cNvPr>
          <p:cNvSpPr/>
          <p:nvPr/>
        </p:nvSpPr>
        <p:spPr>
          <a:xfrm>
            <a:off x="3598415" y="1994748"/>
            <a:ext cx="8194089" cy="1084923"/>
          </a:xfrm>
          <a:prstGeom prst="roundRect">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indent="0" algn="just">
              <a:buNone/>
            </a:pPr>
            <a:r>
              <a:rPr lang="es-ES" sz="1800" b="0" i="0" u="none" strike="noStrike" baseline="0" dirty="0"/>
              <a:t>2. La apelación deberá ser interpuesta ante el órgano que dictó la resolución apelada dentro de los quince (15) días de producida la notificación respectiva. El expediente respectivo deberá elevarse al superior jerárquico en un plazo máximo de dos (2) días contados desde la fecha de la concesión del recurso</a:t>
            </a:r>
            <a:r>
              <a:rPr lang="es-419" sz="1800" b="0" i="0" u="none" strike="noStrike" baseline="0" dirty="0"/>
              <a:t>respectivo.</a:t>
            </a:r>
            <a:endParaRPr lang="es-419" dirty="0"/>
          </a:p>
        </p:txBody>
      </p:sp>
      <p:sp>
        <p:nvSpPr>
          <p:cNvPr id="11" name="Rectángulo: esquinas redondeadas 10">
            <a:extLst>
              <a:ext uri="{FF2B5EF4-FFF2-40B4-BE49-F238E27FC236}">
                <a16:creationId xmlns:a16="http://schemas.microsoft.com/office/drawing/2014/main" id="{2B08A25A-AF31-4D4F-8951-DFBCB68A86D0}"/>
              </a:ext>
            </a:extLst>
          </p:cNvPr>
          <p:cNvSpPr/>
          <p:nvPr/>
        </p:nvSpPr>
        <p:spPr>
          <a:xfrm>
            <a:off x="3598409" y="3190592"/>
            <a:ext cx="8194089" cy="1048912"/>
          </a:xfrm>
          <a:prstGeom prst="roundRect">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indent="0" algn="just">
              <a:buNone/>
            </a:pPr>
            <a:r>
              <a:rPr lang="es-ES" sz="1800" b="0" i="0" u="none" strike="noStrike" baseline="0" dirty="0"/>
              <a:t>3. Dentro de los quince (15) días de recibido el expediente por el superior jerárquico se correrá traslado a la otra parte y se le concederá plazo de quince (15)</a:t>
            </a:r>
          </a:p>
          <a:p>
            <a:pPr marL="0" indent="0" algn="just">
              <a:buNone/>
            </a:pPr>
            <a:r>
              <a:rPr lang="es-ES" sz="1800" b="0" i="0" u="none" strike="noStrike" baseline="0" dirty="0"/>
              <a:t>días para la absolución de la apelación.</a:t>
            </a:r>
            <a:endParaRPr lang="es-419" dirty="0"/>
          </a:p>
        </p:txBody>
      </p:sp>
      <p:sp>
        <p:nvSpPr>
          <p:cNvPr id="12" name="Elipse 11">
            <a:extLst>
              <a:ext uri="{FF2B5EF4-FFF2-40B4-BE49-F238E27FC236}">
                <a16:creationId xmlns:a16="http://schemas.microsoft.com/office/drawing/2014/main" id="{16902752-FA61-4455-AE78-B35CD0E5A556}"/>
              </a:ext>
            </a:extLst>
          </p:cNvPr>
          <p:cNvSpPr/>
          <p:nvPr/>
        </p:nvSpPr>
        <p:spPr>
          <a:xfrm>
            <a:off x="612559" y="2396969"/>
            <a:ext cx="1855433" cy="7612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800" b="0" i="0" u="none" strike="noStrike" baseline="0" dirty="0">
                <a:solidFill>
                  <a:schemeClr val="tx1"/>
                </a:solidFill>
                <a:latin typeface="Arial" panose="020B0604020202020204" pitchFamily="34" charset="0"/>
              </a:rPr>
              <a:t>Ley 27444</a:t>
            </a:r>
            <a:endParaRPr lang="es-419" dirty="0">
              <a:solidFill>
                <a:schemeClr val="tx1"/>
              </a:solidFill>
            </a:endParaRPr>
          </a:p>
        </p:txBody>
      </p:sp>
      <p:cxnSp>
        <p:nvCxnSpPr>
          <p:cNvPr id="14" name="Conector recto de flecha 13">
            <a:extLst>
              <a:ext uri="{FF2B5EF4-FFF2-40B4-BE49-F238E27FC236}">
                <a16:creationId xmlns:a16="http://schemas.microsoft.com/office/drawing/2014/main" id="{7A0DBB12-2B69-4D06-BC6C-9A859BD73C72}"/>
              </a:ext>
            </a:extLst>
          </p:cNvPr>
          <p:cNvCxnSpPr>
            <a:stCxn id="12" idx="4"/>
            <a:endCxn id="6" idx="0"/>
          </p:cNvCxnSpPr>
          <p:nvPr/>
        </p:nvCxnSpPr>
        <p:spPr>
          <a:xfrm>
            <a:off x="1540276" y="3158229"/>
            <a:ext cx="0" cy="3003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a:extLst>
              <a:ext uri="{FF2B5EF4-FFF2-40B4-BE49-F238E27FC236}">
                <a16:creationId xmlns:a16="http://schemas.microsoft.com/office/drawing/2014/main" id="{C3FE1002-2A76-46E8-A18B-D60DBA795CE7}"/>
              </a:ext>
            </a:extLst>
          </p:cNvPr>
          <p:cNvCxnSpPr>
            <a:stCxn id="6" idx="6"/>
            <a:endCxn id="7" idx="1"/>
          </p:cNvCxnSpPr>
          <p:nvPr/>
        </p:nvCxnSpPr>
        <p:spPr>
          <a:xfrm flipV="1">
            <a:off x="2681056" y="1369173"/>
            <a:ext cx="917357" cy="247005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0A3DF097-7196-4E02-A1F2-BA0FA48B474E}"/>
              </a:ext>
            </a:extLst>
          </p:cNvPr>
          <p:cNvCxnSpPr>
            <a:cxnSpLocks/>
          </p:cNvCxnSpPr>
          <p:nvPr/>
        </p:nvCxnSpPr>
        <p:spPr>
          <a:xfrm>
            <a:off x="2681055" y="3839230"/>
            <a:ext cx="917356" cy="1270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ángulo: esquinas redondeadas 28">
            <a:extLst>
              <a:ext uri="{FF2B5EF4-FFF2-40B4-BE49-F238E27FC236}">
                <a16:creationId xmlns:a16="http://schemas.microsoft.com/office/drawing/2014/main" id="{5C3F2689-6BAB-4FBA-B13A-9240CBD5359B}"/>
              </a:ext>
            </a:extLst>
          </p:cNvPr>
          <p:cNvSpPr/>
          <p:nvPr/>
        </p:nvSpPr>
        <p:spPr>
          <a:xfrm>
            <a:off x="3598409" y="4354871"/>
            <a:ext cx="8194089" cy="1438740"/>
          </a:xfrm>
          <a:prstGeom prst="roundRect">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indent="0" algn="just">
              <a:buNone/>
            </a:pPr>
            <a:r>
              <a:rPr lang="es-ES" sz="1800" b="0" i="0" u="none" strike="noStrike" baseline="0" dirty="0"/>
              <a:t>4. Con la absolución de la otra parte o vencido el plazo a que se refiere el artículo precedente, la autoridad que conoce de la apelación podrá señalar día y hora para la vista de la causa que no podrá realizarse en un plazo mayor de diez (10) días contados desde la fecha en que se notifique la absolución de la apelación a quien la </a:t>
            </a:r>
            <a:r>
              <a:rPr lang="es-419" sz="1800" b="0" i="0" u="none" strike="noStrike" baseline="0" dirty="0"/>
              <a:t>interponga.</a:t>
            </a:r>
            <a:endParaRPr lang="es-419" dirty="0"/>
          </a:p>
        </p:txBody>
      </p:sp>
      <p:sp>
        <p:nvSpPr>
          <p:cNvPr id="31" name="Rectángulo: esquinas redondeadas 30">
            <a:extLst>
              <a:ext uri="{FF2B5EF4-FFF2-40B4-BE49-F238E27FC236}">
                <a16:creationId xmlns:a16="http://schemas.microsoft.com/office/drawing/2014/main" id="{130AA19E-7CAA-4600-B336-B2754F1380BF}"/>
              </a:ext>
            </a:extLst>
          </p:cNvPr>
          <p:cNvSpPr/>
          <p:nvPr/>
        </p:nvSpPr>
        <p:spPr>
          <a:xfrm>
            <a:off x="3598409" y="5952530"/>
            <a:ext cx="8194089" cy="698904"/>
          </a:xfrm>
          <a:prstGeom prst="roundRect">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indent="0" algn="l">
              <a:buNone/>
            </a:pPr>
            <a:r>
              <a:rPr lang="es-ES" sz="1800" b="0" i="0" u="none" strike="noStrike" baseline="0" dirty="0"/>
              <a:t>5. La administración deberá emitir resolución dentro de los treinta (30) días siguientes a la fecha de realización de la audiencia.</a:t>
            </a:r>
            <a:endParaRPr lang="es-419" dirty="0"/>
          </a:p>
        </p:txBody>
      </p:sp>
      <p:cxnSp>
        <p:nvCxnSpPr>
          <p:cNvPr id="34" name="Conector: angular 33">
            <a:extLst>
              <a:ext uri="{FF2B5EF4-FFF2-40B4-BE49-F238E27FC236}">
                <a16:creationId xmlns:a16="http://schemas.microsoft.com/office/drawing/2014/main" id="{98F42FAA-A4C0-49A4-A486-847CFA6CB8BA}"/>
              </a:ext>
            </a:extLst>
          </p:cNvPr>
          <p:cNvCxnSpPr>
            <a:cxnSpLocks/>
            <a:stCxn id="6" idx="6"/>
            <a:endCxn id="9" idx="1"/>
          </p:cNvCxnSpPr>
          <p:nvPr/>
        </p:nvCxnSpPr>
        <p:spPr>
          <a:xfrm flipV="1">
            <a:off x="2681056" y="2537210"/>
            <a:ext cx="917359" cy="130202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35">
            <a:extLst>
              <a:ext uri="{FF2B5EF4-FFF2-40B4-BE49-F238E27FC236}">
                <a16:creationId xmlns:a16="http://schemas.microsoft.com/office/drawing/2014/main" id="{D269FE48-1F66-4FC9-B9D0-7CBE68730332}"/>
              </a:ext>
            </a:extLst>
          </p:cNvPr>
          <p:cNvCxnSpPr>
            <a:cxnSpLocks/>
          </p:cNvCxnSpPr>
          <p:nvPr/>
        </p:nvCxnSpPr>
        <p:spPr>
          <a:xfrm>
            <a:off x="2681054" y="3851930"/>
            <a:ext cx="917355" cy="145444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a:extLst>
              <a:ext uri="{FF2B5EF4-FFF2-40B4-BE49-F238E27FC236}">
                <a16:creationId xmlns:a16="http://schemas.microsoft.com/office/drawing/2014/main" id="{F4C0E3B8-D18D-4877-8E90-56FA9D5D9C7A}"/>
              </a:ext>
            </a:extLst>
          </p:cNvPr>
          <p:cNvCxnSpPr>
            <a:cxnSpLocks/>
          </p:cNvCxnSpPr>
          <p:nvPr/>
        </p:nvCxnSpPr>
        <p:spPr>
          <a:xfrm>
            <a:off x="2681055" y="3851930"/>
            <a:ext cx="917354" cy="263279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La impugnación de los acuerdos sociales - HispaColex">
            <a:extLst>
              <a:ext uri="{FF2B5EF4-FFF2-40B4-BE49-F238E27FC236}">
                <a16:creationId xmlns:a16="http://schemas.microsoft.com/office/drawing/2014/main" id="{266FD8E6-3A33-495B-8888-7D8634C81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55" y="4476750"/>
            <a:ext cx="2381250" cy="2381250"/>
          </a:xfrm>
          <a:prstGeom prst="rect">
            <a:avLst/>
          </a:prstGeom>
          <a:ln>
            <a:solidFill>
              <a:schemeClr val="tx1"/>
            </a:solidFill>
            <a:tailEnd type="triangle"/>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19201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9F4294D-DC41-422E-B539-623F823CE83B}"/>
              </a:ext>
            </a:extLst>
          </p:cNvPr>
          <p:cNvSpPr txBox="1">
            <a:spLocks/>
          </p:cNvSpPr>
          <p:nvPr/>
        </p:nvSpPr>
        <p:spPr>
          <a:xfrm>
            <a:off x="838200" y="-35206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400" b="1" dirty="0"/>
              <a:t> </a:t>
            </a:r>
            <a:r>
              <a:rPr lang="es-PE" sz="4400" b="1" u="sng" dirty="0"/>
              <a:t>RECURSOS DE IMPUGNACIÓN</a:t>
            </a:r>
          </a:p>
        </p:txBody>
      </p:sp>
      <p:sp>
        <p:nvSpPr>
          <p:cNvPr id="10" name="Elipse 9">
            <a:extLst>
              <a:ext uri="{FF2B5EF4-FFF2-40B4-BE49-F238E27FC236}">
                <a16:creationId xmlns:a16="http://schemas.microsoft.com/office/drawing/2014/main" id="{707B65E5-761B-4713-893F-EEB0EFA7814E}"/>
              </a:ext>
            </a:extLst>
          </p:cNvPr>
          <p:cNvSpPr/>
          <p:nvPr/>
        </p:nvSpPr>
        <p:spPr>
          <a:xfrm>
            <a:off x="4631276" y="2837525"/>
            <a:ext cx="2929448" cy="118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t>Eliminan antijuricidad de la conducta típica </a:t>
            </a:r>
            <a:endParaRPr lang="es-419" sz="2000" dirty="0"/>
          </a:p>
        </p:txBody>
      </p:sp>
      <p:sp>
        <p:nvSpPr>
          <p:cNvPr id="11" name="Rectángulo: esquinas redondeadas 10">
            <a:extLst>
              <a:ext uri="{FF2B5EF4-FFF2-40B4-BE49-F238E27FC236}">
                <a16:creationId xmlns:a16="http://schemas.microsoft.com/office/drawing/2014/main" id="{B15488CE-B046-4172-A340-35171EB10C0C}"/>
              </a:ext>
            </a:extLst>
          </p:cNvPr>
          <p:cNvSpPr/>
          <p:nvPr/>
        </p:nvSpPr>
        <p:spPr>
          <a:xfrm>
            <a:off x="2209245" y="1441218"/>
            <a:ext cx="2272684" cy="117185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Incapacidad mental.</a:t>
            </a:r>
            <a:endParaRPr lang="es-419" dirty="0"/>
          </a:p>
        </p:txBody>
      </p:sp>
      <p:sp>
        <p:nvSpPr>
          <p:cNvPr id="17" name="Rectángulo: esquinas redondeadas 16">
            <a:extLst>
              <a:ext uri="{FF2B5EF4-FFF2-40B4-BE49-F238E27FC236}">
                <a16:creationId xmlns:a16="http://schemas.microsoft.com/office/drawing/2014/main" id="{FB20479B-4666-411B-9C2F-9119CAE13C50}"/>
              </a:ext>
            </a:extLst>
          </p:cNvPr>
          <p:cNvSpPr/>
          <p:nvPr/>
        </p:nvSpPr>
        <p:spPr>
          <a:xfrm>
            <a:off x="409020" y="3631968"/>
            <a:ext cx="2272684" cy="117185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Caso fortuito o fuerza mayor.</a:t>
            </a:r>
            <a:endParaRPr lang="es-419" dirty="0"/>
          </a:p>
        </p:txBody>
      </p:sp>
      <p:sp>
        <p:nvSpPr>
          <p:cNvPr id="19" name="Rectángulo: esquinas redondeadas 18">
            <a:extLst>
              <a:ext uri="{FF2B5EF4-FFF2-40B4-BE49-F238E27FC236}">
                <a16:creationId xmlns:a16="http://schemas.microsoft.com/office/drawing/2014/main" id="{9610DECD-C9D9-441A-8963-DD1544961C0A}"/>
              </a:ext>
            </a:extLst>
          </p:cNvPr>
          <p:cNvSpPr/>
          <p:nvPr/>
        </p:nvSpPr>
        <p:spPr>
          <a:xfrm>
            <a:off x="7710073" y="1441218"/>
            <a:ext cx="2272684" cy="117185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Ejercicio de deber legal , funcional o cargo.</a:t>
            </a:r>
            <a:endParaRPr lang="es-419" dirty="0"/>
          </a:p>
        </p:txBody>
      </p:sp>
      <p:sp>
        <p:nvSpPr>
          <p:cNvPr id="21" name="Rectángulo: esquinas redondeadas 20">
            <a:extLst>
              <a:ext uri="{FF2B5EF4-FFF2-40B4-BE49-F238E27FC236}">
                <a16:creationId xmlns:a16="http://schemas.microsoft.com/office/drawing/2014/main" id="{F2B397AD-0E94-4C63-A85D-EFB1DDEAFC85}"/>
              </a:ext>
            </a:extLst>
          </p:cNvPr>
          <p:cNvSpPr/>
          <p:nvPr/>
        </p:nvSpPr>
        <p:spPr>
          <a:xfrm>
            <a:off x="9510296" y="3485224"/>
            <a:ext cx="2272684" cy="117185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Ausencia de consecuencia perjudicial.</a:t>
            </a:r>
            <a:endParaRPr lang="es-419" dirty="0"/>
          </a:p>
        </p:txBody>
      </p:sp>
      <p:sp>
        <p:nvSpPr>
          <p:cNvPr id="23" name="Rectángulo: esquinas redondeadas 22">
            <a:extLst>
              <a:ext uri="{FF2B5EF4-FFF2-40B4-BE49-F238E27FC236}">
                <a16:creationId xmlns:a16="http://schemas.microsoft.com/office/drawing/2014/main" id="{2177661C-880F-43E0-BC38-47A7034193EE}"/>
              </a:ext>
            </a:extLst>
          </p:cNvPr>
          <p:cNvSpPr/>
          <p:nvPr/>
        </p:nvSpPr>
        <p:spPr>
          <a:xfrm>
            <a:off x="4959658" y="4803820"/>
            <a:ext cx="2272684" cy="117185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Orden competente , con expresa oposición escrita.</a:t>
            </a:r>
            <a:endParaRPr lang="es-419" dirty="0"/>
          </a:p>
        </p:txBody>
      </p:sp>
      <p:cxnSp>
        <p:nvCxnSpPr>
          <p:cNvPr id="25" name="Conector: angular 24">
            <a:extLst>
              <a:ext uri="{FF2B5EF4-FFF2-40B4-BE49-F238E27FC236}">
                <a16:creationId xmlns:a16="http://schemas.microsoft.com/office/drawing/2014/main" id="{A983C6AB-97D8-4742-A35C-9870CBE26B01}"/>
              </a:ext>
            </a:extLst>
          </p:cNvPr>
          <p:cNvCxnSpPr>
            <a:cxnSpLocks/>
            <a:stCxn id="10" idx="2"/>
            <a:endCxn id="11" idx="2"/>
          </p:cNvCxnSpPr>
          <p:nvPr/>
        </p:nvCxnSpPr>
        <p:spPr>
          <a:xfrm rot="10800000">
            <a:off x="3345588" y="2613070"/>
            <a:ext cx="1285689" cy="8159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a16="http://schemas.microsoft.com/office/drawing/2014/main" id="{823DF1BC-E633-4F9D-A645-CB8C7B9DEA14}"/>
              </a:ext>
            </a:extLst>
          </p:cNvPr>
          <p:cNvCxnSpPr>
            <a:cxnSpLocks/>
            <a:stCxn id="10" idx="2"/>
            <a:endCxn id="17" idx="3"/>
          </p:cNvCxnSpPr>
          <p:nvPr/>
        </p:nvCxnSpPr>
        <p:spPr>
          <a:xfrm rot="10800000" flipV="1">
            <a:off x="2681704" y="3429000"/>
            <a:ext cx="1949572" cy="7888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a:extLst>
              <a:ext uri="{FF2B5EF4-FFF2-40B4-BE49-F238E27FC236}">
                <a16:creationId xmlns:a16="http://schemas.microsoft.com/office/drawing/2014/main" id="{078B1351-A017-49DA-B8AA-D503290C20BD}"/>
              </a:ext>
            </a:extLst>
          </p:cNvPr>
          <p:cNvCxnSpPr>
            <a:cxnSpLocks/>
            <a:stCxn id="10" idx="6"/>
            <a:endCxn id="19" idx="2"/>
          </p:cNvCxnSpPr>
          <p:nvPr/>
        </p:nvCxnSpPr>
        <p:spPr>
          <a:xfrm flipV="1">
            <a:off x="7560724" y="2613070"/>
            <a:ext cx="1285691" cy="81593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2CA0D9A1-5DFE-4C79-AB30-847D31730FCF}"/>
              </a:ext>
            </a:extLst>
          </p:cNvPr>
          <p:cNvCxnSpPr>
            <a:cxnSpLocks/>
            <a:stCxn id="10" idx="6"/>
            <a:endCxn id="21" idx="1"/>
          </p:cNvCxnSpPr>
          <p:nvPr/>
        </p:nvCxnSpPr>
        <p:spPr>
          <a:xfrm>
            <a:off x="7560724" y="3429000"/>
            <a:ext cx="1949572" cy="6421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E1E156FA-E72E-4351-9CBC-5708427DD313}"/>
              </a:ext>
            </a:extLst>
          </p:cNvPr>
          <p:cNvCxnSpPr>
            <a:cxnSpLocks/>
            <a:stCxn id="10" idx="4"/>
            <a:endCxn id="23" idx="0"/>
          </p:cNvCxnSpPr>
          <p:nvPr/>
        </p:nvCxnSpPr>
        <p:spPr>
          <a:xfrm>
            <a:off x="6096000" y="4020474"/>
            <a:ext cx="0" cy="783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Elipse 36">
            <a:extLst>
              <a:ext uri="{FF2B5EF4-FFF2-40B4-BE49-F238E27FC236}">
                <a16:creationId xmlns:a16="http://schemas.microsoft.com/office/drawing/2014/main" id="{749BD5E8-BA18-4044-8768-F58FC9191D95}"/>
              </a:ext>
            </a:extLst>
          </p:cNvPr>
          <p:cNvSpPr/>
          <p:nvPr/>
        </p:nvSpPr>
        <p:spPr>
          <a:xfrm>
            <a:off x="4767771" y="1119784"/>
            <a:ext cx="2630750" cy="118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t>Eximentes</a:t>
            </a:r>
            <a:endParaRPr lang="es-419" sz="2000" dirty="0"/>
          </a:p>
        </p:txBody>
      </p:sp>
      <p:cxnSp>
        <p:nvCxnSpPr>
          <p:cNvPr id="49" name="Conector recto de flecha 48">
            <a:extLst>
              <a:ext uri="{FF2B5EF4-FFF2-40B4-BE49-F238E27FC236}">
                <a16:creationId xmlns:a16="http://schemas.microsoft.com/office/drawing/2014/main" id="{F1D0B498-07F5-4FA5-9A89-39A84FD393F0}"/>
              </a:ext>
            </a:extLst>
          </p:cNvPr>
          <p:cNvCxnSpPr>
            <a:stCxn id="37" idx="4"/>
            <a:endCxn id="10" idx="0"/>
          </p:cNvCxnSpPr>
          <p:nvPr/>
        </p:nvCxnSpPr>
        <p:spPr>
          <a:xfrm>
            <a:off x="6083146" y="2302733"/>
            <a:ext cx="12854" cy="53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973317"/>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9F4294D-DC41-422E-B539-623F823CE83B}"/>
              </a:ext>
            </a:extLst>
          </p:cNvPr>
          <p:cNvSpPr txBox="1">
            <a:spLocks/>
          </p:cNvSpPr>
          <p:nvPr/>
        </p:nvSpPr>
        <p:spPr>
          <a:xfrm>
            <a:off x="838200" y="-35206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400" b="1" dirty="0"/>
              <a:t> </a:t>
            </a:r>
            <a:r>
              <a:rPr lang="es-PE" sz="4400" b="1" u="sng" dirty="0"/>
              <a:t>RECURSOS DE IMPUGNACIÓN</a:t>
            </a:r>
          </a:p>
        </p:txBody>
      </p:sp>
      <p:sp>
        <p:nvSpPr>
          <p:cNvPr id="10" name="Elipse 9">
            <a:extLst>
              <a:ext uri="{FF2B5EF4-FFF2-40B4-BE49-F238E27FC236}">
                <a16:creationId xmlns:a16="http://schemas.microsoft.com/office/drawing/2014/main" id="{707B65E5-761B-4713-893F-EEB0EFA7814E}"/>
              </a:ext>
            </a:extLst>
          </p:cNvPr>
          <p:cNvSpPr/>
          <p:nvPr/>
        </p:nvSpPr>
        <p:spPr>
          <a:xfrm>
            <a:off x="4190768" y="2837525"/>
            <a:ext cx="3784755" cy="118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t>Reducen sanción en la escala o calificación de la infracción. </a:t>
            </a:r>
            <a:endParaRPr lang="es-419" sz="2000" dirty="0"/>
          </a:p>
        </p:txBody>
      </p:sp>
      <p:sp>
        <p:nvSpPr>
          <p:cNvPr id="17" name="Rectángulo: esquinas redondeadas 16">
            <a:extLst>
              <a:ext uri="{FF2B5EF4-FFF2-40B4-BE49-F238E27FC236}">
                <a16:creationId xmlns:a16="http://schemas.microsoft.com/office/drawing/2014/main" id="{FB20479B-4666-411B-9C2F-9119CAE13C50}"/>
              </a:ext>
            </a:extLst>
          </p:cNvPr>
          <p:cNvSpPr/>
          <p:nvPr/>
        </p:nvSpPr>
        <p:spPr>
          <a:xfrm>
            <a:off x="409020" y="3631968"/>
            <a:ext cx="2272684" cy="117185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Actuación en favor de intereses superiores</a:t>
            </a:r>
            <a:endParaRPr lang="es-419" dirty="0"/>
          </a:p>
        </p:txBody>
      </p:sp>
      <p:sp>
        <p:nvSpPr>
          <p:cNvPr id="21" name="Rectángulo: esquinas redondeadas 20">
            <a:extLst>
              <a:ext uri="{FF2B5EF4-FFF2-40B4-BE49-F238E27FC236}">
                <a16:creationId xmlns:a16="http://schemas.microsoft.com/office/drawing/2014/main" id="{F2B397AD-0E94-4C63-A85D-EFB1DDEAFC85}"/>
              </a:ext>
            </a:extLst>
          </p:cNvPr>
          <p:cNvSpPr/>
          <p:nvPr/>
        </p:nvSpPr>
        <p:spPr>
          <a:xfrm>
            <a:off x="9510296" y="3485224"/>
            <a:ext cx="2272684" cy="117185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Subsanación voluntaria </a:t>
            </a:r>
          </a:p>
          <a:p>
            <a:pPr algn="ctr"/>
            <a:r>
              <a:rPr lang="es-PE" dirty="0"/>
              <a:t>(antes del inicio del PAS)</a:t>
            </a:r>
            <a:endParaRPr lang="es-419" dirty="0"/>
          </a:p>
        </p:txBody>
      </p:sp>
      <p:cxnSp>
        <p:nvCxnSpPr>
          <p:cNvPr id="27" name="Conector: angular 26">
            <a:extLst>
              <a:ext uri="{FF2B5EF4-FFF2-40B4-BE49-F238E27FC236}">
                <a16:creationId xmlns:a16="http://schemas.microsoft.com/office/drawing/2014/main" id="{823DF1BC-E633-4F9D-A645-CB8C7B9DEA14}"/>
              </a:ext>
            </a:extLst>
          </p:cNvPr>
          <p:cNvCxnSpPr>
            <a:cxnSpLocks/>
            <a:stCxn id="10" idx="2"/>
            <a:endCxn id="17" idx="3"/>
          </p:cNvCxnSpPr>
          <p:nvPr/>
        </p:nvCxnSpPr>
        <p:spPr>
          <a:xfrm rot="10800000" flipV="1">
            <a:off x="2681704" y="3429000"/>
            <a:ext cx="1509064" cy="7888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2CA0D9A1-5DFE-4C79-AB30-847D31730FCF}"/>
              </a:ext>
            </a:extLst>
          </p:cNvPr>
          <p:cNvCxnSpPr>
            <a:cxnSpLocks/>
            <a:stCxn id="10" idx="6"/>
            <a:endCxn id="21" idx="1"/>
          </p:cNvCxnSpPr>
          <p:nvPr/>
        </p:nvCxnSpPr>
        <p:spPr>
          <a:xfrm>
            <a:off x="7975523" y="3429000"/>
            <a:ext cx="1534773" cy="6421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Elipse 36">
            <a:extLst>
              <a:ext uri="{FF2B5EF4-FFF2-40B4-BE49-F238E27FC236}">
                <a16:creationId xmlns:a16="http://schemas.microsoft.com/office/drawing/2014/main" id="{749BD5E8-BA18-4044-8768-F58FC9191D95}"/>
              </a:ext>
            </a:extLst>
          </p:cNvPr>
          <p:cNvSpPr/>
          <p:nvPr/>
        </p:nvSpPr>
        <p:spPr>
          <a:xfrm>
            <a:off x="4767771" y="1119784"/>
            <a:ext cx="2630750" cy="11829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t>Atenuantes</a:t>
            </a:r>
            <a:endParaRPr lang="es-419" sz="2000" dirty="0"/>
          </a:p>
        </p:txBody>
      </p:sp>
      <p:cxnSp>
        <p:nvCxnSpPr>
          <p:cNvPr id="49" name="Conector recto de flecha 48">
            <a:extLst>
              <a:ext uri="{FF2B5EF4-FFF2-40B4-BE49-F238E27FC236}">
                <a16:creationId xmlns:a16="http://schemas.microsoft.com/office/drawing/2014/main" id="{F1D0B498-07F5-4FA5-9A89-39A84FD393F0}"/>
              </a:ext>
            </a:extLst>
          </p:cNvPr>
          <p:cNvCxnSpPr>
            <a:cxnSpLocks/>
            <a:stCxn id="37" idx="4"/>
            <a:endCxn id="10" idx="0"/>
          </p:cNvCxnSpPr>
          <p:nvPr/>
        </p:nvCxnSpPr>
        <p:spPr>
          <a:xfrm>
            <a:off x="6083146" y="2302733"/>
            <a:ext cx="0" cy="53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724361"/>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0D865689-3F42-4137-9712-5122A138F4A1}"/>
              </a:ext>
            </a:extLst>
          </p:cNvPr>
          <p:cNvSpPr/>
          <p:nvPr/>
        </p:nvSpPr>
        <p:spPr>
          <a:xfrm>
            <a:off x="1772574" y="1639134"/>
            <a:ext cx="8646851" cy="84337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r>
              <a:rPr lang="es-ES" sz="1800" b="0" i="0" u="none" strike="noStrike" baseline="0" dirty="0">
                <a:solidFill>
                  <a:schemeClr val="tx1"/>
                </a:solidFill>
              </a:rPr>
              <a:t>No es posible la impugnación de actos que sean replicas de otros anteriores que hayan quedado firmes, ni la de los confirmatorios de actos consentidos por no haber sido recurridos en tiempo y forma.</a:t>
            </a:r>
            <a:endParaRPr lang="es-419" dirty="0">
              <a:solidFill>
                <a:schemeClr val="tx1"/>
              </a:solidFill>
            </a:endParaRPr>
          </a:p>
        </p:txBody>
      </p:sp>
      <p:sp>
        <p:nvSpPr>
          <p:cNvPr id="14" name="Rectángulo: esquinas redondeadas 13">
            <a:extLst>
              <a:ext uri="{FF2B5EF4-FFF2-40B4-BE49-F238E27FC236}">
                <a16:creationId xmlns:a16="http://schemas.microsoft.com/office/drawing/2014/main" id="{5AF6E3FA-5B1C-4EFC-B677-1FCC3300C8B3}"/>
              </a:ext>
            </a:extLst>
          </p:cNvPr>
          <p:cNvSpPr/>
          <p:nvPr/>
        </p:nvSpPr>
        <p:spPr>
          <a:xfrm>
            <a:off x="1207363" y="3675355"/>
            <a:ext cx="3870664" cy="25212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endParaRPr lang="es-ES" sz="1800" b="0" i="0" u="none" strike="noStrike" baseline="0" dirty="0">
              <a:latin typeface="Arial" panose="020B0604020202020204" pitchFamily="34" charset="0"/>
            </a:endParaRPr>
          </a:p>
          <a:p>
            <a:pPr algn="just"/>
            <a:r>
              <a:rPr lang="es-ES" sz="1800" b="0" i="0" u="none" strike="noStrike" baseline="0" dirty="0">
                <a:solidFill>
                  <a:schemeClr val="tx1"/>
                </a:solidFill>
                <a:latin typeface="Arial" panose="020B0604020202020204" pitchFamily="34" charset="0"/>
              </a:rPr>
              <a:t>Impugnación de la decisión</a:t>
            </a:r>
          </a:p>
          <a:p>
            <a:pPr algn="just"/>
            <a:r>
              <a:rPr lang="es-ES" sz="1800" b="0" i="0" u="none" strike="noStrike" baseline="0" dirty="0">
                <a:solidFill>
                  <a:schemeClr val="tx1"/>
                </a:solidFill>
                <a:latin typeface="Arial" panose="020B0604020202020204" pitchFamily="34" charset="0"/>
              </a:rPr>
              <a:t>La resolución de esta materia no es impugnable en sede administrativa, salvo la posibilidad de alegar la no abstención, como fundamento del recurso administrativo </a:t>
            </a:r>
            <a:r>
              <a:rPr lang="es-419" sz="1800" b="0" i="0" u="none" strike="noStrike" baseline="0" dirty="0">
                <a:solidFill>
                  <a:schemeClr val="tx1"/>
                </a:solidFill>
                <a:latin typeface="Arial" panose="020B0604020202020204" pitchFamily="34" charset="0"/>
              </a:rPr>
              <a:t>contra la resolución final</a:t>
            </a:r>
            <a:r>
              <a:rPr lang="es-ES" sz="1800" b="0" i="0" u="none" strike="noStrike" baseline="0" dirty="0">
                <a:solidFill>
                  <a:schemeClr val="tx1"/>
                </a:solidFill>
                <a:latin typeface="Arial" panose="020B0604020202020204" pitchFamily="34" charset="0"/>
              </a:rPr>
              <a:t> .</a:t>
            </a:r>
            <a:endParaRPr lang="es-419" dirty="0">
              <a:solidFill>
                <a:schemeClr val="tx1"/>
              </a:solidFill>
            </a:endParaRPr>
          </a:p>
        </p:txBody>
      </p:sp>
      <p:sp>
        <p:nvSpPr>
          <p:cNvPr id="16" name="Rectángulo: esquinas redondeadas 15">
            <a:extLst>
              <a:ext uri="{FF2B5EF4-FFF2-40B4-BE49-F238E27FC236}">
                <a16:creationId xmlns:a16="http://schemas.microsoft.com/office/drawing/2014/main" id="{787793D9-BF8A-49D3-9C85-39F23F59C5DB}"/>
              </a:ext>
            </a:extLst>
          </p:cNvPr>
          <p:cNvSpPr/>
          <p:nvPr/>
        </p:nvSpPr>
        <p:spPr>
          <a:xfrm>
            <a:off x="7113973" y="3675354"/>
            <a:ext cx="3870664" cy="252125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endParaRPr lang="es-ES" sz="1800" b="0" i="0" u="none" strike="noStrike" baseline="0" dirty="0">
              <a:latin typeface="Arial" panose="020B0604020202020204" pitchFamily="34" charset="0"/>
            </a:endParaRPr>
          </a:p>
          <a:p>
            <a:pPr algn="just"/>
            <a:r>
              <a:rPr lang="es-ES" sz="1800" b="0" i="0" u="none" strike="noStrike" baseline="0" dirty="0">
                <a:solidFill>
                  <a:schemeClr val="tx1"/>
                </a:solidFill>
                <a:latin typeface="Arial" panose="020B0604020202020204" pitchFamily="34" charset="0"/>
              </a:rPr>
              <a:t>Cuando proceda la impugnación contra actos administrativos emitidos en</a:t>
            </a:r>
          </a:p>
          <a:p>
            <a:pPr algn="just"/>
            <a:r>
              <a:rPr lang="es-ES" sz="1800" b="0" i="0" u="none" strike="noStrike" baseline="0" dirty="0">
                <a:solidFill>
                  <a:schemeClr val="tx1"/>
                </a:solidFill>
                <a:latin typeface="Arial" panose="020B0604020202020204" pitchFamily="34" charset="0"/>
              </a:rPr>
              <a:t>ejercicio de competencia desconcentrada, corresponderá resolver a quien las haya</a:t>
            </a:r>
          </a:p>
          <a:p>
            <a:pPr algn="just"/>
            <a:r>
              <a:rPr lang="es-ES" sz="1800" b="0" i="0" u="none" strike="noStrike" baseline="0" dirty="0">
                <a:solidFill>
                  <a:schemeClr val="tx1"/>
                </a:solidFill>
                <a:latin typeface="Arial" panose="020B0604020202020204" pitchFamily="34" charset="0"/>
              </a:rPr>
              <a:t>transferido, salvo disposición legal distinta.</a:t>
            </a:r>
            <a:endParaRPr lang="es-419" dirty="0">
              <a:solidFill>
                <a:schemeClr val="tx1"/>
              </a:solidFill>
            </a:endParaRPr>
          </a:p>
        </p:txBody>
      </p:sp>
      <p:sp>
        <p:nvSpPr>
          <p:cNvPr id="17" name="Rectángulo 16">
            <a:extLst>
              <a:ext uri="{FF2B5EF4-FFF2-40B4-BE49-F238E27FC236}">
                <a16:creationId xmlns:a16="http://schemas.microsoft.com/office/drawing/2014/main" id="{7586C685-9074-463C-A6F1-16A9BD3AC1DD}"/>
              </a:ext>
            </a:extLst>
          </p:cNvPr>
          <p:cNvSpPr/>
          <p:nvPr/>
        </p:nvSpPr>
        <p:spPr>
          <a:xfrm>
            <a:off x="929195" y="2958483"/>
            <a:ext cx="1686757" cy="941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0" i="0" u="none" strike="noStrike" baseline="0" dirty="0">
                <a:latin typeface="Arial" panose="020B0604020202020204" pitchFamily="34" charset="0"/>
              </a:rPr>
              <a:t>Artículo 93</a:t>
            </a:r>
            <a:endParaRPr lang="es-419" dirty="0"/>
          </a:p>
        </p:txBody>
      </p:sp>
      <p:sp>
        <p:nvSpPr>
          <p:cNvPr id="19" name="Rectángulo 18">
            <a:extLst>
              <a:ext uri="{FF2B5EF4-FFF2-40B4-BE49-F238E27FC236}">
                <a16:creationId xmlns:a16="http://schemas.microsoft.com/office/drawing/2014/main" id="{479E2D1D-64A4-40B5-B67D-63544260B5CB}"/>
              </a:ext>
            </a:extLst>
          </p:cNvPr>
          <p:cNvSpPr/>
          <p:nvPr/>
        </p:nvSpPr>
        <p:spPr>
          <a:xfrm>
            <a:off x="6873536" y="2958482"/>
            <a:ext cx="1686757" cy="941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0" i="0" u="none" strike="noStrike" baseline="0" dirty="0">
                <a:latin typeface="Arial" panose="020B0604020202020204" pitchFamily="34" charset="0"/>
              </a:rPr>
              <a:t>Artículo </a:t>
            </a:r>
            <a:r>
              <a:rPr lang="es-ES" dirty="0">
                <a:latin typeface="Arial" panose="020B0604020202020204" pitchFamily="34" charset="0"/>
              </a:rPr>
              <a:t>74.4</a:t>
            </a:r>
            <a:endParaRPr lang="es-419" dirty="0"/>
          </a:p>
        </p:txBody>
      </p:sp>
      <p:sp>
        <p:nvSpPr>
          <p:cNvPr id="21" name="Título 1">
            <a:extLst>
              <a:ext uri="{FF2B5EF4-FFF2-40B4-BE49-F238E27FC236}">
                <a16:creationId xmlns:a16="http://schemas.microsoft.com/office/drawing/2014/main" id="{B50ACBFC-FF26-4336-98C6-2DC054EAFFF1}"/>
              </a:ext>
            </a:extLst>
          </p:cNvPr>
          <p:cNvSpPr txBox="1">
            <a:spLocks/>
          </p:cNvSpPr>
          <p:nvPr/>
        </p:nvSpPr>
        <p:spPr>
          <a:xfrm>
            <a:off x="2459115" y="2249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400" b="1" dirty="0"/>
              <a:t> </a:t>
            </a:r>
            <a:r>
              <a:rPr lang="es-PE" sz="4400" b="1" u="sng" dirty="0"/>
              <a:t>RECURSOS DE IMPUGNACIÓN</a:t>
            </a:r>
          </a:p>
        </p:txBody>
      </p:sp>
      <p:pic>
        <p:nvPicPr>
          <p:cNvPr id="23" name="Graphic 6" descr="Bombilla">
            <a:extLst>
              <a:ext uri="{FF2B5EF4-FFF2-40B4-BE49-F238E27FC236}">
                <a16:creationId xmlns:a16="http://schemas.microsoft.com/office/drawing/2014/main" id="{CE09BF9F-E7EA-4E0F-A73F-47D49E8C8E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1404" y="66583"/>
            <a:ext cx="2066465" cy="2066465"/>
          </a:xfrm>
          <a:prstGeom prst="rect">
            <a:avLst/>
          </a:prstGeom>
        </p:spPr>
      </p:pic>
    </p:spTree>
    <p:extLst>
      <p:ext uri="{BB962C8B-B14F-4D97-AF65-F5344CB8AC3E}">
        <p14:creationId xmlns:p14="http://schemas.microsoft.com/office/powerpoint/2010/main" val="3051874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D84C203D-0E5D-45F6-B8B2-B3979E591FC3}"/>
              </a:ext>
            </a:extLst>
          </p:cNvPr>
          <p:cNvSpPr/>
          <p:nvPr/>
        </p:nvSpPr>
        <p:spPr>
          <a:xfrm>
            <a:off x="227850" y="2077674"/>
            <a:ext cx="8194089" cy="106532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800" b="0" i="0" u="none" strike="noStrike" baseline="0" dirty="0"/>
              <a:t>126.2 </a:t>
            </a:r>
          </a:p>
          <a:p>
            <a:pPr marL="0" indent="0" algn="just">
              <a:buNone/>
            </a:pPr>
            <a:r>
              <a:rPr lang="es-ES" sz="1800" b="0" i="0" u="none" strike="noStrike" baseline="0" dirty="0"/>
              <a:t>Todos los actos que emita el Tribunal en el trámite del recurso de apelación se notifican a las partes a través del SEACE o del Sistema Informático </a:t>
            </a:r>
            <a:r>
              <a:rPr lang="es-419" sz="1800" b="0" i="0" u="none" strike="noStrike" baseline="0" dirty="0"/>
              <a:t>del Tribunal.</a:t>
            </a:r>
            <a:endParaRPr lang="es-419" dirty="0"/>
          </a:p>
        </p:txBody>
      </p:sp>
      <p:sp>
        <p:nvSpPr>
          <p:cNvPr id="12" name="Elipse 11">
            <a:extLst>
              <a:ext uri="{FF2B5EF4-FFF2-40B4-BE49-F238E27FC236}">
                <a16:creationId xmlns:a16="http://schemas.microsoft.com/office/drawing/2014/main" id="{16902752-FA61-4455-AE78-B35CD0E5A556}"/>
              </a:ext>
            </a:extLst>
          </p:cNvPr>
          <p:cNvSpPr/>
          <p:nvPr/>
        </p:nvSpPr>
        <p:spPr>
          <a:xfrm>
            <a:off x="9365942" y="3734169"/>
            <a:ext cx="1855433" cy="7612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419" dirty="0">
                <a:solidFill>
                  <a:schemeClr val="tx1"/>
                </a:solidFill>
                <a:latin typeface="Helvetica" panose="020B0604020202020204" pitchFamily="34" charset="0"/>
              </a:rPr>
              <a:t>L</a:t>
            </a:r>
            <a:r>
              <a:rPr lang="es-419" sz="1800" b="0" i="0" u="none" strike="noStrike" baseline="0" dirty="0">
                <a:solidFill>
                  <a:schemeClr val="tx1"/>
                </a:solidFill>
                <a:latin typeface="Helvetica" panose="020B0604020202020204" pitchFamily="34" charset="0"/>
              </a:rPr>
              <a:t>ey 30225</a:t>
            </a:r>
            <a:endParaRPr lang="es-419" dirty="0">
              <a:solidFill>
                <a:schemeClr val="tx1"/>
              </a:solidFill>
            </a:endParaRPr>
          </a:p>
        </p:txBody>
      </p:sp>
      <p:sp>
        <p:nvSpPr>
          <p:cNvPr id="29" name="Rectángulo: esquinas redondeadas 28">
            <a:extLst>
              <a:ext uri="{FF2B5EF4-FFF2-40B4-BE49-F238E27FC236}">
                <a16:creationId xmlns:a16="http://schemas.microsoft.com/office/drawing/2014/main" id="{5C3F2689-6BAB-4FBA-B13A-9240CBD5359B}"/>
              </a:ext>
            </a:extLst>
          </p:cNvPr>
          <p:cNvSpPr/>
          <p:nvPr/>
        </p:nvSpPr>
        <p:spPr>
          <a:xfrm>
            <a:off x="227850" y="4495429"/>
            <a:ext cx="8194089" cy="1438740"/>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800" b="0" i="0" u="none" strike="noStrike" baseline="0" dirty="0"/>
              <a:t>126.3 </a:t>
            </a:r>
          </a:p>
          <a:p>
            <a:pPr marL="0" indent="0" algn="just">
              <a:buNone/>
            </a:pPr>
            <a:r>
              <a:rPr lang="es-ES" sz="1800" b="0" i="0" u="none" strike="noStrike" baseline="0" dirty="0"/>
              <a:t>De haberse interpuesto dos (2) o más recursos de apelación respecto de un mismo procedimiento de selección o ítem, el Tribunal los acumula a fin de resolverlos de manera conjunta, siempre que los mismos guarden conexión. La acumulación se efectúa al procedimiento de </a:t>
            </a:r>
            <a:r>
              <a:rPr lang="es-419" sz="1800" b="0" i="0" u="none" strike="noStrike" baseline="0" dirty="0"/>
              <a:t>impugnación más antiguo.</a:t>
            </a:r>
            <a:endParaRPr lang="es-419" dirty="0"/>
          </a:p>
        </p:txBody>
      </p:sp>
      <p:cxnSp>
        <p:nvCxnSpPr>
          <p:cNvPr id="4" name="Conector: angular 3">
            <a:extLst>
              <a:ext uri="{FF2B5EF4-FFF2-40B4-BE49-F238E27FC236}">
                <a16:creationId xmlns:a16="http://schemas.microsoft.com/office/drawing/2014/main" id="{98608789-C88B-49E3-BBC7-49536CD71C35}"/>
              </a:ext>
            </a:extLst>
          </p:cNvPr>
          <p:cNvCxnSpPr>
            <a:cxnSpLocks/>
            <a:stCxn id="12" idx="2"/>
            <a:endCxn id="7" idx="3"/>
          </p:cNvCxnSpPr>
          <p:nvPr/>
        </p:nvCxnSpPr>
        <p:spPr>
          <a:xfrm rot="10800000">
            <a:off x="8421940" y="2610335"/>
            <a:ext cx="944003" cy="15044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a:extLst>
              <a:ext uri="{FF2B5EF4-FFF2-40B4-BE49-F238E27FC236}">
                <a16:creationId xmlns:a16="http://schemas.microsoft.com/office/drawing/2014/main" id="{E9FA256D-9EE3-4451-BF06-16FF414C98B2}"/>
              </a:ext>
            </a:extLst>
          </p:cNvPr>
          <p:cNvCxnSpPr>
            <a:stCxn id="12" idx="2"/>
            <a:endCxn id="29" idx="3"/>
          </p:cNvCxnSpPr>
          <p:nvPr/>
        </p:nvCxnSpPr>
        <p:spPr>
          <a:xfrm rot="10800000" flipV="1">
            <a:off x="8421940" y="4114799"/>
            <a:ext cx="944003" cy="1100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ítulo 1">
            <a:extLst>
              <a:ext uri="{FF2B5EF4-FFF2-40B4-BE49-F238E27FC236}">
                <a16:creationId xmlns:a16="http://schemas.microsoft.com/office/drawing/2014/main" id="{4FE84D62-4151-4BB4-8C02-A3766789A999}"/>
              </a:ext>
            </a:extLst>
          </p:cNvPr>
          <p:cNvSpPr txBox="1">
            <a:spLocks/>
          </p:cNvSpPr>
          <p:nvPr/>
        </p:nvSpPr>
        <p:spPr>
          <a:xfrm>
            <a:off x="2459115" y="2249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400" b="1" dirty="0"/>
              <a:t> </a:t>
            </a:r>
            <a:r>
              <a:rPr lang="es-PE" sz="4400" b="1" u="sng" dirty="0"/>
              <a:t>RECURSOS DE IMPUGNACIÓN</a:t>
            </a:r>
          </a:p>
        </p:txBody>
      </p:sp>
      <p:pic>
        <p:nvPicPr>
          <p:cNvPr id="18" name="Picture 2" descr="Requerimiento de información no atendido |">
            <a:extLst>
              <a:ext uri="{FF2B5EF4-FFF2-40B4-BE49-F238E27FC236}">
                <a16:creationId xmlns:a16="http://schemas.microsoft.com/office/drawing/2014/main" id="{0AE8D314-1345-4A33-BAAE-4B3663898C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19" r="-2" b="-2"/>
          <a:stretch/>
        </p:blipFill>
        <p:spPr bwMode="auto">
          <a:xfrm>
            <a:off x="9465540" y="199334"/>
            <a:ext cx="2726460" cy="3103854"/>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429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C437463-A856-4F1F-9F18-39BCE8A2A64E}"/>
              </a:ext>
            </a:extLst>
          </p:cNvPr>
          <p:cNvSpPr txBox="1">
            <a:spLocks/>
          </p:cNvSpPr>
          <p:nvPr/>
        </p:nvSpPr>
        <p:spPr>
          <a:xfrm>
            <a:off x="3694182" y="0"/>
            <a:ext cx="4803636" cy="13116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spcAft>
                <a:spcPts val="600"/>
              </a:spcAft>
            </a:pPr>
            <a:r>
              <a:rPr lang="en-US" sz="4400" b="1" u="sng" dirty="0">
                <a:solidFill>
                  <a:srgbClr val="000000"/>
                </a:solidFill>
              </a:rPr>
              <a:t>INTRODUCCIÓN </a:t>
            </a:r>
          </a:p>
        </p:txBody>
      </p:sp>
      <p:sp>
        <p:nvSpPr>
          <p:cNvPr id="6" name="Rectángulo 5">
            <a:extLst>
              <a:ext uri="{FF2B5EF4-FFF2-40B4-BE49-F238E27FC236}">
                <a16:creationId xmlns:a16="http://schemas.microsoft.com/office/drawing/2014/main" id="{4C5ED665-DB3C-4EE3-97FD-B8143B59B5B4}"/>
              </a:ext>
            </a:extLst>
          </p:cNvPr>
          <p:cNvSpPr/>
          <p:nvPr/>
        </p:nvSpPr>
        <p:spPr>
          <a:xfrm>
            <a:off x="4388529" y="1055327"/>
            <a:ext cx="3302494" cy="4350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PE" dirty="0"/>
              <a:t>Órganos del PAS</a:t>
            </a:r>
            <a:endParaRPr lang="es-419" dirty="0"/>
          </a:p>
        </p:txBody>
      </p:sp>
      <p:sp>
        <p:nvSpPr>
          <p:cNvPr id="7" name="Rectángulo: esquinas redondeadas 6">
            <a:extLst>
              <a:ext uri="{FF2B5EF4-FFF2-40B4-BE49-F238E27FC236}">
                <a16:creationId xmlns:a16="http://schemas.microsoft.com/office/drawing/2014/main" id="{FDE78B5E-8A83-4351-8444-0A81E950307B}"/>
              </a:ext>
            </a:extLst>
          </p:cNvPr>
          <p:cNvSpPr/>
          <p:nvPr/>
        </p:nvSpPr>
        <p:spPr>
          <a:xfrm>
            <a:off x="133163" y="2798685"/>
            <a:ext cx="2237173" cy="126062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solidFill>
                  <a:schemeClr val="tx1"/>
                </a:solidFill>
              </a:rPr>
              <a:t>Tribunal Superior de Responsabilidades Administrativas</a:t>
            </a:r>
            <a:endParaRPr lang="es-419" dirty="0">
              <a:solidFill>
                <a:schemeClr val="tx1"/>
              </a:solidFill>
            </a:endParaRPr>
          </a:p>
        </p:txBody>
      </p:sp>
      <p:sp>
        <p:nvSpPr>
          <p:cNvPr id="8" name="Rectángulo: esquinas redondeadas 7">
            <a:extLst>
              <a:ext uri="{FF2B5EF4-FFF2-40B4-BE49-F238E27FC236}">
                <a16:creationId xmlns:a16="http://schemas.microsoft.com/office/drawing/2014/main" id="{2A51CA91-B8F3-4FC8-A3E3-C8DEA0A2DE64}"/>
              </a:ext>
            </a:extLst>
          </p:cNvPr>
          <p:cNvSpPr/>
          <p:nvPr/>
        </p:nvSpPr>
        <p:spPr>
          <a:xfrm>
            <a:off x="608119" y="1794399"/>
            <a:ext cx="1287262" cy="559293"/>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Secretaría Técnica</a:t>
            </a:r>
            <a:endParaRPr lang="es-419" dirty="0"/>
          </a:p>
        </p:txBody>
      </p:sp>
      <p:sp>
        <p:nvSpPr>
          <p:cNvPr id="10" name="Rectángulo: esquinas redondeadas 9">
            <a:extLst>
              <a:ext uri="{FF2B5EF4-FFF2-40B4-BE49-F238E27FC236}">
                <a16:creationId xmlns:a16="http://schemas.microsoft.com/office/drawing/2014/main" id="{8CB6F080-E90E-4175-8DE4-CFFE6C0623DA}"/>
              </a:ext>
            </a:extLst>
          </p:cNvPr>
          <p:cNvSpPr/>
          <p:nvPr/>
        </p:nvSpPr>
        <p:spPr>
          <a:xfrm>
            <a:off x="3488924" y="1935332"/>
            <a:ext cx="2015231" cy="106532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PE" dirty="0">
                <a:solidFill>
                  <a:schemeClr val="tx1"/>
                </a:solidFill>
              </a:rPr>
              <a:t>Contralor General de la República</a:t>
            </a:r>
            <a:endParaRPr lang="es-419" dirty="0">
              <a:solidFill>
                <a:schemeClr val="tx1"/>
              </a:solidFill>
            </a:endParaRPr>
          </a:p>
        </p:txBody>
      </p:sp>
      <p:sp>
        <p:nvSpPr>
          <p:cNvPr id="12" name="Rectángulo: esquinas redondeadas 11">
            <a:extLst>
              <a:ext uri="{FF2B5EF4-FFF2-40B4-BE49-F238E27FC236}">
                <a16:creationId xmlns:a16="http://schemas.microsoft.com/office/drawing/2014/main" id="{6E1F4A21-225F-4BFC-ADBE-62C98CCB8723}"/>
              </a:ext>
            </a:extLst>
          </p:cNvPr>
          <p:cNvSpPr/>
          <p:nvPr/>
        </p:nvSpPr>
        <p:spPr>
          <a:xfrm>
            <a:off x="7691023" y="1935332"/>
            <a:ext cx="2015231" cy="106532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PE" dirty="0">
                <a:solidFill>
                  <a:schemeClr val="tx1"/>
                </a:solidFill>
              </a:rPr>
              <a:t>Vicecontralor General</a:t>
            </a:r>
            <a:endParaRPr lang="es-419" dirty="0">
              <a:solidFill>
                <a:schemeClr val="tx1"/>
              </a:solidFill>
            </a:endParaRPr>
          </a:p>
        </p:txBody>
      </p:sp>
      <p:sp>
        <p:nvSpPr>
          <p:cNvPr id="14" name="Rectángulo: esquinas redondeadas 13">
            <a:extLst>
              <a:ext uri="{FF2B5EF4-FFF2-40B4-BE49-F238E27FC236}">
                <a16:creationId xmlns:a16="http://schemas.microsoft.com/office/drawing/2014/main" id="{644B6754-CE5F-476C-A98A-E37BA7D0B9CB}"/>
              </a:ext>
            </a:extLst>
          </p:cNvPr>
          <p:cNvSpPr/>
          <p:nvPr/>
        </p:nvSpPr>
        <p:spPr>
          <a:xfrm>
            <a:off x="9706254" y="3624320"/>
            <a:ext cx="1287262" cy="779004"/>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Macro Región</a:t>
            </a:r>
            <a:endParaRPr lang="es-419" dirty="0"/>
          </a:p>
        </p:txBody>
      </p:sp>
      <p:sp>
        <p:nvSpPr>
          <p:cNvPr id="16" name="Rectángulo: esquinas redondeadas 15">
            <a:extLst>
              <a:ext uri="{FF2B5EF4-FFF2-40B4-BE49-F238E27FC236}">
                <a16:creationId xmlns:a16="http://schemas.microsoft.com/office/drawing/2014/main" id="{004D5812-F597-4FB1-BC90-7E5B1F924984}"/>
              </a:ext>
            </a:extLst>
          </p:cNvPr>
          <p:cNvSpPr/>
          <p:nvPr/>
        </p:nvSpPr>
        <p:spPr>
          <a:xfrm>
            <a:off x="5817834" y="3624320"/>
            <a:ext cx="2237173" cy="779004"/>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Gerencia del Procedimiento Sancionador</a:t>
            </a:r>
            <a:endParaRPr lang="es-419" dirty="0"/>
          </a:p>
        </p:txBody>
      </p:sp>
      <p:sp>
        <p:nvSpPr>
          <p:cNvPr id="18" name="Rectángulo: esquinas redondeadas 17">
            <a:extLst>
              <a:ext uri="{FF2B5EF4-FFF2-40B4-BE49-F238E27FC236}">
                <a16:creationId xmlns:a16="http://schemas.microsoft.com/office/drawing/2014/main" id="{D73B26CC-B4A2-4ED1-9D16-D39F9D30B77B}"/>
              </a:ext>
            </a:extLst>
          </p:cNvPr>
          <p:cNvSpPr/>
          <p:nvPr/>
        </p:nvSpPr>
        <p:spPr>
          <a:xfrm>
            <a:off x="6124114" y="5143881"/>
            <a:ext cx="1287262" cy="559293"/>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Órgano Instructor</a:t>
            </a:r>
            <a:endParaRPr lang="es-419" dirty="0"/>
          </a:p>
        </p:txBody>
      </p:sp>
      <p:sp>
        <p:nvSpPr>
          <p:cNvPr id="20" name="Rectángulo: esquinas redondeadas 19">
            <a:extLst>
              <a:ext uri="{FF2B5EF4-FFF2-40B4-BE49-F238E27FC236}">
                <a16:creationId xmlns:a16="http://schemas.microsoft.com/office/drawing/2014/main" id="{842799F2-C22D-4DF6-A754-131FD1B34B77}"/>
              </a:ext>
            </a:extLst>
          </p:cNvPr>
          <p:cNvSpPr/>
          <p:nvPr/>
        </p:nvSpPr>
        <p:spPr>
          <a:xfrm>
            <a:off x="7691023" y="5134639"/>
            <a:ext cx="1450426" cy="559293"/>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Órgano Sancionador</a:t>
            </a:r>
            <a:endParaRPr lang="es-419" dirty="0"/>
          </a:p>
        </p:txBody>
      </p:sp>
      <p:sp>
        <p:nvSpPr>
          <p:cNvPr id="22" name="Rectángulo: esquinas redondeadas 21">
            <a:extLst>
              <a:ext uri="{FF2B5EF4-FFF2-40B4-BE49-F238E27FC236}">
                <a16:creationId xmlns:a16="http://schemas.microsoft.com/office/drawing/2014/main" id="{73922491-680C-492E-84C9-50122A0832D7}"/>
              </a:ext>
            </a:extLst>
          </p:cNvPr>
          <p:cNvSpPr/>
          <p:nvPr/>
        </p:nvSpPr>
        <p:spPr>
          <a:xfrm>
            <a:off x="9706254" y="5134638"/>
            <a:ext cx="1287262" cy="559293"/>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Órgano Instructor</a:t>
            </a:r>
            <a:endParaRPr lang="es-419" dirty="0"/>
          </a:p>
        </p:txBody>
      </p:sp>
      <p:cxnSp>
        <p:nvCxnSpPr>
          <p:cNvPr id="26" name="Conector: angular 25">
            <a:extLst>
              <a:ext uri="{FF2B5EF4-FFF2-40B4-BE49-F238E27FC236}">
                <a16:creationId xmlns:a16="http://schemas.microsoft.com/office/drawing/2014/main" id="{F94D5485-5FBC-4D5C-B3B7-1AE34CAD6A37}"/>
              </a:ext>
            </a:extLst>
          </p:cNvPr>
          <p:cNvCxnSpPr>
            <a:stCxn id="7" idx="3"/>
            <a:endCxn id="10" idx="1"/>
          </p:cNvCxnSpPr>
          <p:nvPr/>
        </p:nvCxnSpPr>
        <p:spPr>
          <a:xfrm flipV="1">
            <a:off x="2370336" y="2467992"/>
            <a:ext cx="1118588" cy="9610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9137E78-D960-47E9-AD1B-F70E893F3B73}"/>
              </a:ext>
            </a:extLst>
          </p:cNvPr>
          <p:cNvCxnSpPr>
            <a:stCxn id="10" idx="3"/>
            <a:endCxn id="12" idx="1"/>
          </p:cNvCxnSpPr>
          <p:nvPr/>
        </p:nvCxnSpPr>
        <p:spPr>
          <a:xfrm>
            <a:off x="5504155" y="2467992"/>
            <a:ext cx="21868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a:extLst>
              <a:ext uri="{FF2B5EF4-FFF2-40B4-BE49-F238E27FC236}">
                <a16:creationId xmlns:a16="http://schemas.microsoft.com/office/drawing/2014/main" id="{AA3F94E6-B297-44C3-A64A-77B97343D495}"/>
              </a:ext>
            </a:extLst>
          </p:cNvPr>
          <p:cNvCxnSpPr>
            <a:stCxn id="12" idx="2"/>
            <a:endCxn id="16" idx="0"/>
          </p:cNvCxnSpPr>
          <p:nvPr/>
        </p:nvCxnSpPr>
        <p:spPr>
          <a:xfrm rot="5400000">
            <a:off x="7505696" y="2431377"/>
            <a:ext cx="623668" cy="17622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C23A3519-6A44-4298-A858-5D4B4610D395}"/>
              </a:ext>
            </a:extLst>
          </p:cNvPr>
          <p:cNvCxnSpPr>
            <a:stCxn id="16" idx="3"/>
            <a:endCxn id="14" idx="1"/>
          </p:cNvCxnSpPr>
          <p:nvPr/>
        </p:nvCxnSpPr>
        <p:spPr>
          <a:xfrm>
            <a:off x="8055007" y="4013822"/>
            <a:ext cx="165124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35">
            <a:extLst>
              <a:ext uri="{FF2B5EF4-FFF2-40B4-BE49-F238E27FC236}">
                <a16:creationId xmlns:a16="http://schemas.microsoft.com/office/drawing/2014/main" id="{CCD5580E-D441-4FB9-B285-47BE8199F9E9}"/>
              </a:ext>
            </a:extLst>
          </p:cNvPr>
          <p:cNvCxnSpPr>
            <a:stCxn id="16" idx="2"/>
            <a:endCxn id="20" idx="0"/>
          </p:cNvCxnSpPr>
          <p:nvPr/>
        </p:nvCxnSpPr>
        <p:spPr>
          <a:xfrm rot="16200000" flipH="1">
            <a:off x="7310671" y="4029073"/>
            <a:ext cx="731315" cy="14798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a:extLst>
              <a:ext uri="{FF2B5EF4-FFF2-40B4-BE49-F238E27FC236}">
                <a16:creationId xmlns:a16="http://schemas.microsoft.com/office/drawing/2014/main" id="{14F3CA43-2746-47F3-AFE2-05066A775B09}"/>
              </a:ext>
            </a:extLst>
          </p:cNvPr>
          <p:cNvCxnSpPr>
            <a:stCxn id="16" idx="2"/>
            <a:endCxn id="18" idx="0"/>
          </p:cNvCxnSpPr>
          <p:nvPr/>
        </p:nvCxnSpPr>
        <p:spPr>
          <a:xfrm rot="5400000">
            <a:off x="6481805" y="4689264"/>
            <a:ext cx="740557" cy="1686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0BB282AF-9DAC-41ED-87F5-DB2BFFB2C934}"/>
              </a:ext>
            </a:extLst>
          </p:cNvPr>
          <p:cNvCxnSpPr>
            <a:stCxn id="14" idx="2"/>
            <a:endCxn id="22" idx="0"/>
          </p:cNvCxnSpPr>
          <p:nvPr/>
        </p:nvCxnSpPr>
        <p:spPr>
          <a:xfrm>
            <a:off x="10349885" y="4403324"/>
            <a:ext cx="0" cy="731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DAB7F5AC-EAAE-42DB-B9D7-E2D95B32B096}"/>
              </a:ext>
            </a:extLst>
          </p:cNvPr>
          <p:cNvCxnSpPr>
            <a:stCxn id="7" idx="0"/>
            <a:endCxn id="8" idx="2"/>
          </p:cNvCxnSpPr>
          <p:nvPr/>
        </p:nvCxnSpPr>
        <p:spPr>
          <a:xfrm flipV="1">
            <a:off x="1251750" y="2353692"/>
            <a:ext cx="0" cy="444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531989"/>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22FF757-46E1-4DFA-B694-0410A7F82B3B}"/>
              </a:ext>
            </a:extLst>
          </p:cNvPr>
          <p:cNvSpPr txBox="1">
            <a:spLocks/>
          </p:cNvSpPr>
          <p:nvPr/>
        </p:nvSpPr>
        <p:spPr>
          <a:xfrm>
            <a:off x="838200" y="968810"/>
            <a:ext cx="10515600" cy="180990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s-419" sz="4100" b="1" u="sng"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Procedimiento Administrativo  ante el Tribunal de Contrataciones con el Estado (TCE) acorde al Procedimiento Administrativo Sancionador  (PAS) de la ley 30225 y su reglamento.</a:t>
            </a:r>
          </a:p>
          <a:p>
            <a:pPr algn="l"/>
            <a:endParaRPr lang="es-PE" b="1" dirty="0"/>
          </a:p>
        </p:txBody>
      </p:sp>
      <p:sp>
        <p:nvSpPr>
          <p:cNvPr id="9" name="Rectángulo: esquinas redondeadas 8">
            <a:extLst>
              <a:ext uri="{FF2B5EF4-FFF2-40B4-BE49-F238E27FC236}">
                <a16:creationId xmlns:a16="http://schemas.microsoft.com/office/drawing/2014/main" id="{71065971-FB81-4925-B542-4EAEED99B85D}"/>
              </a:ext>
            </a:extLst>
          </p:cNvPr>
          <p:cNvSpPr/>
          <p:nvPr/>
        </p:nvSpPr>
        <p:spPr>
          <a:xfrm>
            <a:off x="1772574" y="2325951"/>
            <a:ext cx="8646851" cy="84337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a:r>
              <a:rPr lang="es-419" sz="1800" b="1" i="0" u="none" strike="noStrike" baseline="0" dirty="0">
                <a:solidFill>
                  <a:schemeClr val="tx1"/>
                </a:solidFill>
              </a:rPr>
              <a:t>Artículo 260. Procedimiento sancionador</a:t>
            </a:r>
          </a:p>
          <a:p>
            <a:pPr algn="l"/>
            <a:r>
              <a:rPr lang="es-ES" sz="1800" b="0" i="0" u="none" strike="noStrike" baseline="0" dirty="0">
                <a:solidFill>
                  <a:schemeClr val="tx1"/>
                </a:solidFill>
              </a:rPr>
              <a:t>El Tribunal tramita los procedimientos sancionadores</a:t>
            </a:r>
            <a:r>
              <a:rPr lang="es-419" sz="1800" b="0" i="0" u="none" strike="noStrike" baseline="0" dirty="0">
                <a:solidFill>
                  <a:schemeClr val="tx1"/>
                </a:solidFill>
              </a:rPr>
              <a:t>bajo las siguientes reglas:</a:t>
            </a:r>
            <a:endParaRPr lang="es-PE" sz="1800" b="0" i="0" u="none" strike="noStrike" baseline="0" dirty="0">
              <a:solidFill>
                <a:schemeClr val="tx1"/>
              </a:solidFill>
              <a:cs typeface="Times New Roman" panose="02020603050405020304" pitchFamily="18" charset="0"/>
            </a:endParaRPr>
          </a:p>
        </p:txBody>
      </p:sp>
      <p:sp>
        <p:nvSpPr>
          <p:cNvPr id="11" name="Rectángulo: esquinas redondeadas 10">
            <a:extLst>
              <a:ext uri="{FF2B5EF4-FFF2-40B4-BE49-F238E27FC236}">
                <a16:creationId xmlns:a16="http://schemas.microsoft.com/office/drawing/2014/main" id="{6B297037-C2AA-4CCE-8AD8-C9E37130FA5D}"/>
              </a:ext>
            </a:extLst>
          </p:cNvPr>
          <p:cNvSpPr/>
          <p:nvPr/>
        </p:nvSpPr>
        <p:spPr>
          <a:xfrm>
            <a:off x="1207363" y="3932808"/>
            <a:ext cx="4634144" cy="2831976"/>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8900000" scaled="1"/>
            <a:tileRect/>
          </a:gradFill>
        </p:spPr>
        <p:style>
          <a:lnRef idx="3">
            <a:schemeClr val="lt1"/>
          </a:lnRef>
          <a:fillRef idx="1">
            <a:schemeClr val="accent5"/>
          </a:fillRef>
          <a:effectRef idx="1">
            <a:schemeClr val="accent5"/>
          </a:effectRef>
          <a:fontRef idx="minor">
            <a:schemeClr val="lt1"/>
          </a:fontRef>
        </p:style>
        <p:txBody>
          <a:bodyPr rtlCol="0" anchor="ctr"/>
          <a:lstStyle/>
          <a:p>
            <a:pPr algn="l"/>
            <a:endParaRPr lang="es-ES" sz="1800" b="0" i="0" u="none" strike="noStrike" baseline="0" dirty="0">
              <a:latin typeface="Arial" panose="020B0604020202020204" pitchFamily="34" charset="0"/>
            </a:endParaRPr>
          </a:p>
          <a:p>
            <a:pPr algn="just"/>
            <a:r>
              <a:rPr lang="es-419" sz="1800" b="0" i="0" u="none" strike="noStrike" baseline="0" dirty="0">
                <a:solidFill>
                  <a:schemeClr val="tx1"/>
                </a:solidFill>
              </a:rPr>
              <a:t>Interpuesta la denuncia o petición motivada o una </a:t>
            </a:r>
            <a:r>
              <a:rPr lang="es-ES" sz="1800" b="0" i="0" u="none" strike="noStrike" baseline="0" dirty="0">
                <a:solidFill>
                  <a:schemeClr val="tx1"/>
                </a:solidFill>
              </a:rPr>
              <a:t>vez abierto el expediente sancionador, el Tribunal tiene un plazo de diez (10) días hábiles para realizar la evaluación </a:t>
            </a:r>
            <a:r>
              <a:rPr lang="es-419" sz="1800" b="0" i="0" u="none" strike="noStrike" baseline="0" dirty="0">
                <a:solidFill>
                  <a:schemeClr val="tx1"/>
                </a:solidFill>
              </a:rPr>
              <a:t>correspondiente. De encontrar indicios suficientes de la </a:t>
            </a:r>
            <a:r>
              <a:rPr lang="es-ES" sz="1800" b="0" i="0" u="none" strike="noStrike" baseline="0" dirty="0">
                <a:solidFill>
                  <a:schemeClr val="tx1"/>
                </a:solidFill>
              </a:rPr>
              <a:t>comisión de la infracción, se emite el decreto de inicio de </a:t>
            </a:r>
            <a:r>
              <a:rPr lang="es-419" sz="1800" b="0" i="0" u="none" strike="noStrike" baseline="0" dirty="0">
                <a:solidFill>
                  <a:schemeClr val="tx1"/>
                </a:solidFill>
              </a:rPr>
              <a:t>procedimiento administrativo sancionador.</a:t>
            </a:r>
          </a:p>
        </p:txBody>
      </p:sp>
      <p:sp>
        <p:nvSpPr>
          <p:cNvPr id="15" name="Rectángulo 14">
            <a:extLst>
              <a:ext uri="{FF2B5EF4-FFF2-40B4-BE49-F238E27FC236}">
                <a16:creationId xmlns:a16="http://schemas.microsoft.com/office/drawing/2014/main" id="{F0B5A258-1063-4B78-B8DD-FA73888907E5}"/>
              </a:ext>
            </a:extLst>
          </p:cNvPr>
          <p:cNvSpPr/>
          <p:nvPr/>
        </p:nvSpPr>
        <p:spPr>
          <a:xfrm>
            <a:off x="976545" y="3799642"/>
            <a:ext cx="639192" cy="43944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A</a:t>
            </a:r>
            <a:endParaRPr lang="es-419" dirty="0"/>
          </a:p>
        </p:txBody>
      </p:sp>
      <p:sp>
        <p:nvSpPr>
          <p:cNvPr id="19" name="Rectángulo: esquinas redondeadas 18">
            <a:extLst>
              <a:ext uri="{FF2B5EF4-FFF2-40B4-BE49-F238E27FC236}">
                <a16:creationId xmlns:a16="http://schemas.microsoft.com/office/drawing/2014/main" id="{D226E589-9336-4EAF-B7B0-08C4DDA36FDD}"/>
              </a:ext>
            </a:extLst>
          </p:cNvPr>
          <p:cNvSpPr/>
          <p:nvPr/>
        </p:nvSpPr>
        <p:spPr>
          <a:xfrm>
            <a:off x="6581310" y="3932808"/>
            <a:ext cx="5030681" cy="2831976"/>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0800000" scaled="1"/>
            <a:tileRect/>
          </a:gradFill>
        </p:spPr>
        <p:style>
          <a:lnRef idx="3">
            <a:schemeClr val="lt1"/>
          </a:lnRef>
          <a:fillRef idx="1">
            <a:schemeClr val="accent5"/>
          </a:fillRef>
          <a:effectRef idx="1">
            <a:schemeClr val="accent5"/>
          </a:effectRef>
          <a:fontRef idx="minor">
            <a:schemeClr val="lt1"/>
          </a:fontRef>
        </p:style>
        <p:txBody>
          <a:bodyPr rtlCol="0" anchor="ctr"/>
          <a:lstStyle/>
          <a:p>
            <a:pPr algn="l"/>
            <a:endParaRPr lang="es-ES" sz="1800" b="0" i="0" u="none" strike="noStrike" baseline="0" dirty="0">
              <a:latin typeface="Arial" panose="020B0604020202020204" pitchFamily="34" charset="0"/>
            </a:endParaRPr>
          </a:p>
          <a:p>
            <a:pPr algn="just"/>
            <a:r>
              <a:rPr lang="es-ES" sz="1800" b="0" i="0" u="none" strike="noStrike" baseline="0" dirty="0">
                <a:solidFill>
                  <a:schemeClr val="tx1"/>
                </a:solidFill>
              </a:rPr>
              <a:t>En el mismo plazo, el Tribunal puede solicitar a la Entidad, información relevante adicional o un </a:t>
            </a:r>
            <a:r>
              <a:rPr lang="es-419" sz="1800" b="0" i="0" u="none" strike="noStrike" baseline="0" dirty="0">
                <a:solidFill>
                  <a:schemeClr val="tx1"/>
                </a:solidFill>
              </a:rPr>
              <a:t>informe técnico legal complementario. Tratándose de procedimientos de oficio, por petición motivada o denuncia </a:t>
            </a:r>
            <a:r>
              <a:rPr lang="es-ES" sz="1800" b="0" i="0" u="none" strike="noStrike" baseline="0" dirty="0">
                <a:solidFill>
                  <a:schemeClr val="tx1"/>
                </a:solidFill>
              </a:rPr>
              <a:t>de tercero, se requiere a la Entidad que corresponda un informe técnico legal así como la información que lo sustente y demás información que pueda considerarse </a:t>
            </a:r>
            <a:r>
              <a:rPr lang="es-419" sz="1800" b="0" i="0" u="none" strike="noStrike" baseline="0" dirty="0">
                <a:solidFill>
                  <a:schemeClr val="tx1"/>
                </a:solidFill>
              </a:rPr>
              <a:t>relevante.</a:t>
            </a:r>
          </a:p>
        </p:txBody>
      </p:sp>
      <p:sp>
        <p:nvSpPr>
          <p:cNvPr id="21" name="Rectángulo 20">
            <a:extLst>
              <a:ext uri="{FF2B5EF4-FFF2-40B4-BE49-F238E27FC236}">
                <a16:creationId xmlns:a16="http://schemas.microsoft.com/office/drawing/2014/main" id="{A3BEF343-2CA4-4626-9C81-8D870E4F7F4A}"/>
              </a:ext>
            </a:extLst>
          </p:cNvPr>
          <p:cNvSpPr/>
          <p:nvPr/>
        </p:nvSpPr>
        <p:spPr>
          <a:xfrm>
            <a:off x="6350493" y="3799642"/>
            <a:ext cx="639192" cy="43944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B</a:t>
            </a:r>
            <a:endParaRPr lang="es-419" dirty="0"/>
          </a:p>
        </p:txBody>
      </p:sp>
    </p:spTree>
    <p:extLst>
      <p:ext uri="{BB962C8B-B14F-4D97-AF65-F5344CB8AC3E}">
        <p14:creationId xmlns:p14="http://schemas.microsoft.com/office/powerpoint/2010/main" val="41971799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6B297037-C2AA-4CCE-8AD8-C9E37130FA5D}"/>
              </a:ext>
            </a:extLst>
          </p:cNvPr>
          <p:cNvSpPr/>
          <p:nvPr/>
        </p:nvSpPr>
        <p:spPr>
          <a:xfrm>
            <a:off x="1207363" y="2796464"/>
            <a:ext cx="4634144" cy="2831976"/>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3500000" scaled="1"/>
            <a:tileRect/>
          </a:gradFill>
        </p:spPr>
        <p:style>
          <a:lnRef idx="3">
            <a:schemeClr val="lt1"/>
          </a:lnRef>
          <a:fillRef idx="1">
            <a:schemeClr val="accent5"/>
          </a:fillRef>
          <a:effectRef idx="1">
            <a:schemeClr val="accent5"/>
          </a:effectRef>
          <a:fontRef idx="minor">
            <a:schemeClr val="lt1"/>
          </a:fontRef>
        </p:style>
        <p:txBody>
          <a:bodyPr rtlCol="0" anchor="ctr"/>
          <a:lstStyle/>
          <a:p>
            <a:pPr algn="l"/>
            <a:endParaRPr lang="es-ES" sz="1800" b="0" i="0" u="none" strike="noStrike" baseline="0" dirty="0">
              <a:solidFill>
                <a:schemeClr val="tx1"/>
              </a:solidFill>
            </a:endParaRPr>
          </a:p>
          <a:p>
            <a:pPr algn="just"/>
            <a:r>
              <a:rPr lang="es-ES" sz="1800" b="0" i="0" u="none" strike="noStrike" baseline="0" dirty="0">
                <a:solidFill>
                  <a:schemeClr val="tx1"/>
                </a:solidFill>
              </a:rPr>
              <a:t>Las Entidades están obligadas a remitir la información adicional que se indica en el literal precedente en un plazo no mayor de diez (10) días hábiles de notificada, bajo responsabilidad y apercibimiento de comunicarse el incumplimiento a los órganos del Sistema Nacional de </a:t>
            </a:r>
            <a:r>
              <a:rPr lang="es-419" sz="1800" b="0" i="0" u="none" strike="noStrike" baseline="0" dirty="0">
                <a:solidFill>
                  <a:schemeClr val="tx1"/>
                </a:solidFill>
              </a:rPr>
              <a:t>Control.</a:t>
            </a:r>
          </a:p>
          <a:p>
            <a:pPr algn="just"/>
            <a:endParaRPr lang="es-419" sz="1800" b="0" i="0" u="none" strike="noStrike" baseline="0" dirty="0">
              <a:solidFill>
                <a:schemeClr val="tx1"/>
              </a:solidFill>
            </a:endParaRPr>
          </a:p>
        </p:txBody>
      </p:sp>
      <p:sp>
        <p:nvSpPr>
          <p:cNvPr id="15" name="Rectángulo 14">
            <a:extLst>
              <a:ext uri="{FF2B5EF4-FFF2-40B4-BE49-F238E27FC236}">
                <a16:creationId xmlns:a16="http://schemas.microsoft.com/office/drawing/2014/main" id="{F0B5A258-1063-4B78-B8DD-FA73888907E5}"/>
              </a:ext>
            </a:extLst>
          </p:cNvPr>
          <p:cNvSpPr/>
          <p:nvPr/>
        </p:nvSpPr>
        <p:spPr>
          <a:xfrm>
            <a:off x="976545" y="2663298"/>
            <a:ext cx="639192" cy="43944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C</a:t>
            </a:r>
            <a:endParaRPr lang="es-419" dirty="0"/>
          </a:p>
        </p:txBody>
      </p:sp>
      <p:sp>
        <p:nvSpPr>
          <p:cNvPr id="19" name="Rectángulo: esquinas redondeadas 18">
            <a:extLst>
              <a:ext uri="{FF2B5EF4-FFF2-40B4-BE49-F238E27FC236}">
                <a16:creationId xmlns:a16="http://schemas.microsoft.com/office/drawing/2014/main" id="{D226E589-9336-4EAF-B7B0-08C4DDA36FDD}"/>
              </a:ext>
            </a:extLst>
          </p:cNvPr>
          <p:cNvSpPr/>
          <p:nvPr/>
        </p:nvSpPr>
        <p:spPr>
          <a:xfrm>
            <a:off x="6577612" y="2778711"/>
            <a:ext cx="5030681" cy="2831976"/>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3500000" scaled="1"/>
            <a:tileRect/>
          </a:gradFill>
        </p:spPr>
        <p:style>
          <a:lnRef idx="3">
            <a:schemeClr val="lt1"/>
          </a:lnRef>
          <a:fillRef idx="1">
            <a:schemeClr val="accent5"/>
          </a:fillRef>
          <a:effectRef idx="1">
            <a:schemeClr val="accent5"/>
          </a:effectRef>
          <a:fontRef idx="minor">
            <a:schemeClr val="lt1"/>
          </a:fontRef>
        </p:style>
        <p:txBody>
          <a:bodyPr rtlCol="0" anchor="ctr"/>
          <a:lstStyle/>
          <a:p>
            <a:pPr algn="l"/>
            <a:endParaRPr lang="es-ES" sz="1800" b="0" i="0" u="none" strike="noStrike" baseline="0" dirty="0">
              <a:solidFill>
                <a:schemeClr val="tx1"/>
              </a:solidFill>
            </a:endParaRPr>
          </a:p>
          <a:p>
            <a:pPr marL="0" indent="0" algn="just">
              <a:buNone/>
            </a:pPr>
            <a:r>
              <a:rPr lang="es-ES" sz="1800" b="0" i="0" u="none" strike="noStrike" baseline="0" dirty="0">
                <a:solidFill>
                  <a:schemeClr val="tx1"/>
                </a:solidFill>
              </a:rPr>
              <a:t>Vencido el plazo otorgado, con contestación o sin ella y siempre que se determine que existen indicios suficientes de la comisión de infracción, se dispone el </a:t>
            </a:r>
            <a:r>
              <a:rPr lang="es-419" sz="1800" b="0" i="0" u="none" strike="noStrike" baseline="0" dirty="0">
                <a:solidFill>
                  <a:schemeClr val="tx1"/>
                </a:solidFill>
              </a:rPr>
              <a:t>inicio del procedimiento administrativo sancionador dentro </a:t>
            </a:r>
            <a:r>
              <a:rPr lang="es-ES" sz="1800" b="0" i="0" u="none" strike="noStrike" baseline="0" dirty="0">
                <a:solidFill>
                  <a:schemeClr val="tx1"/>
                </a:solidFill>
              </a:rPr>
              <a:t>de los diez (10) días hábiles siguientes.</a:t>
            </a:r>
          </a:p>
        </p:txBody>
      </p:sp>
      <p:sp>
        <p:nvSpPr>
          <p:cNvPr id="21" name="Rectángulo 20">
            <a:extLst>
              <a:ext uri="{FF2B5EF4-FFF2-40B4-BE49-F238E27FC236}">
                <a16:creationId xmlns:a16="http://schemas.microsoft.com/office/drawing/2014/main" id="{A3BEF343-2CA4-4626-9C81-8D870E4F7F4A}"/>
              </a:ext>
            </a:extLst>
          </p:cNvPr>
          <p:cNvSpPr/>
          <p:nvPr/>
        </p:nvSpPr>
        <p:spPr>
          <a:xfrm>
            <a:off x="6350493" y="2663298"/>
            <a:ext cx="639192" cy="43944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D</a:t>
            </a:r>
            <a:endParaRPr lang="es-419" dirty="0"/>
          </a:p>
        </p:txBody>
      </p:sp>
      <p:sp>
        <p:nvSpPr>
          <p:cNvPr id="2" name="Título 1">
            <a:extLst>
              <a:ext uri="{FF2B5EF4-FFF2-40B4-BE49-F238E27FC236}">
                <a16:creationId xmlns:a16="http://schemas.microsoft.com/office/drawing/2014/main" id="{D0C6DD57-B624-4E62-AF67-E58A648DB17A}"/>
              </a:ext>
            </a:extLst>
          </p:cNvPr>
          <p:cNvSpPr txBox="1">
            <a:spLocks/>
          </p:cNvSpPr>
          <p:nvPr/>
        </p:nvSpPr>
        <p:spPr>
          <a:xfrm>
            <a:off x="838200" y="968810"/>
            <a:ext cx="10515600" cy="180990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s-419" sz="4100" b="1" u="sng"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Procedimiento Administrativo  ante el Tribunal de Contrataciones con el Estado (TCE) acorde al Procedimiento Administrativo Sancionador  (PAS) de la ley 30225 y su reglamento.</a:t>
            </a:r>
          </a:p>
          <a:p>
            <a:pPr algn="l"/>
            <a:endParaRPr lang="es-PE" b="1" dirty="0"/>
          </a:p>
        </p:txBody>
      </p:sp>
    </p:spTree>
    <p:extLst>
      <p:ext uri="{BB962C8B-B14F-4D97-AF65-F5344CB8AC3E}">
        <p14:creationId xmlns:p14="http://schemas.microsoft.com/office/powerpoint/2010/main" val="22321666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6B297037-C2AA-4CCE-8AD8-C9E37130FA5D}"/>
              </a:ext>
            </a:extLst>
          </p:cNvPr>
          <p:cNvSpPr/>
          <p:nvPr/>
        </p:nvSpPr>
        <p:spPr>
          <a:xfrm>
            <a:off x="1207363" y="2796464"/>
            <a:ext cx="4634144" cy="2831976"/>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0" scaled="1"/>
            <a:tileRect/>
          </a:gradFill>
        </p:spPr>
        <p:style>
          <a:lnRef idx="3">
            <a:schemeClr val="lt1"/>
          </a:lnRef>
          <a:fillRef idx="1">
            <a:schemeClr val="accent5"/>
          </a:fillRef>
          <a:effectRef idx="1">
            <a:schemeClr val="accent5"/>
          </a:effectRef>
          <a:fontRef idx="minor">
            <a:schemeClr val="lt1"/>
          </a:fontRef>
        </p:style>
        <p:txBody>
          <a:bodyPr rtlCol="0" anchor="ctr"/>
          <a:lstStyle/>
          <a:p>
            <a:pPr algn="l"/>
            <a:endParaRPr lang="es-ES" sz="1800" b="0" i="0" u="none" strike="noStrike" baseline="0" dirty="0">
              <a:solidFill>
                <a:schemeClr val="tx1"/>
              </a:solidFill>
            </a:endParaRPr>
          </a:p>
          <a:p>
            <a:pPr marL="0" indent="0" algn="l">
              <a:buNone/>
            </a:pPr>
            <a:endParaRPr lang="es-419" sz="1800" b="0" i="0" u="none" strike="noStrike" baseline="0" dirty="0">
              <a:solidFill>
                <a:schemeClr val="tx1"/>
              </a:solidFill>
            </a:endParaRPr>
          </a:p>
          <a:p>
            <a:pPr marL="0" indent="0" algn="just">
              <a:buNone/>
            </a:pPr>
            <a:r>
              <a:rPr lang="es-419" sz="1800" b="0" i="0" u="none" strike="noStrike" baseline="0" dirty="0">
                <a:solidFill>
                  <a:schemeClr val="tx1"/>
                </a:solidFill>
              </a:rPr>
              <a:t>Cuando se advierta que no existen indicios </a:t>
            </a:r>
            <a:r>
              <a:rPr lang="es-ES" sz="1800" b="0" i="0" u="none" strike="noStrike" baseline="0" dirty="0">
                <a:solidFill>
                  <a:schemeClr val="tx1"/>
                </a:solidFill>
              </a:rPr>
              <a:t>suficientes para el inicio de un procedimiento administrativo </a:t>
            </a:r>
            <a:r>
              <a:rPr lang="es-419" sz="1800" b="0" i="0" u="none" strike="noStrike" baseline="0" dirty="0">
                <a:solidFill>
                  <a:schemeClr val="tx1"/>
                </a:solidFill>
              </a:rPr>
              <a:t>sancionador, o la denuncia esté dirigida contra una persona </a:t>
            </a:r>
            <a:r>
              <a:rPr lang="es-ES" sz="1800" b="0" i="0" u="none" strike="noStrike" baseline="0" dirty="0">
                <a:solidFill>
                  <a:schemeClr val="tx1"/>
                </a:solidFill>
              </a:rPr>
              <a:t>natural o jurídica con inhabilitación definitiva, dispone el archivo del expediente, sin perjuicio de comunicar al Ministerio Público y/o a los órganos del Sistema Nacional </a:t>
            </a:r>
            <a:r>
              <a:rPr lang="es-419" sz="1800" b="0" i="0" u="none" strike="noStrike" baseline="0" dirty="0">
                <a:solidFill>
                  <a:schemeClr val="tx1"/>
                </a:solidFill>
              </a:rPr>
              <a:t>de Control, cuando corresponda.</a:t>
            </a:r>
          </a:p>
          <a:p>
            <a:pPr algn="just"/>
            <a:endParaRPr lang="es-419" sz="1800" b="0" i="0" u="none" strike="noStrike" baseline="0" dirty="0">
              <a:solidFill>
                <a:schemeClr val="tx1"/>
              </a:solidFill>
            </a:endParaRPr>
          </a:p>
        </p:txBody>
      </p:sp>
      <p:sp>
        <p:nvSpPr>
          <p:cNvPr id="15" name="Rectángulo 14">
            <a:extLst>
              <a:ext uri="{FF2B5EF4-FFF2-40B4-BE49-F238E27FC236}">
                <a16:creationId xmlns:a16="http://schemas.microsoft.com/office/drawing/2014/main" id="{F0B5A258-1063-4B78-B8DD-FA73888907E5}"/>
              </a:ext>
            </a:extLst>
          </p:cNvPr>
          <p:cNvSpPr/>
          <p:nvPr/>
        </p:nvSpPr>
        <p:spPr>
          <a:xfrm>
            <a:off x="976545" y="2663298"/>
            <a:ext cx="639192" cy="43944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E</a:t>
            </a:r>
            <a:endParaRPr lang="es-419" dirty="0"/>
          </a:p>
        </p:txBody>
      </p:sp>
      <p:sp>
        <p:nvSpPr>
          <p:cNvPr id="19" name="Rectángulo: esquinas redondeadas 18">
            <a:extLst>
              <a:ext uri="{FF2B5EF4-FFF2-40B4-BE49-F238E27FC236}">
                <a16:creationId xmlns:a16="http://schemas.microsoft.com/office/drawing/2014/main" id="{D226E589-9336-4EAF-B7B0-08C4DDA36FDD}"/>
              </a:ext>
            </a:extLst>
          </p:cNvPr>
          <p:cNvSpPr/>
          <p:nvPr/>
        </p:nvSpPr>
        <p:spPr>
          <a:xfrm>
            <a:off x="6581310" y="2796464"/>
            <a:ext cx="5030681" cy="2831976"/>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3500000" scaled="1"/>
            <a:tileRect/>
          </a:gradFill>
        </p:spPr>
        <p:style>
          <a:lnRef idx="3">
            <a:schemeClr val="lt1"/>
          </a:lnRef>
          <a:fillRef idx="1">
            <a:schemeClr val="accent5"/>
          </a:fillRef>
          <a:effectRef idx="1">
            <a:schemeClr val="accent5"/>
          </a:effectRef>
          <a:fontRef idx="minor">
            <a:schemeClr val="lt1"/>
          </a:fontRef>
        </p:style>
        <p:txBody>
          <a:bodyPr rtlCol="0" anchor="ctr"/>
          <a:lstStyle/>
          <a:p>
            <a:pPr algn="l"/>
            <a:endParaRPr lang="es-ES" sz="1800" b="0" i="0" u="none" strike="noStrike" baseline="0" dirty="0">
              <a:solidFill>
                <a:schemeClr val="tx1"/>
              </a:solidFill>
            </a:endParaRPr>
          </a:p>
          <a:p>
            <a:pPr marL="0" indent="0" algn="just">
              <a:buNone/>
            </a:pPr>
            <a:r>
              <a:rPr lang="es-ES" sz="1800" b="0" i="0" u="none" strike="noStrike" baseline="0" dirty="0">
                <a:solidFill>
                  <a:schemeClr val="tx1"/>
                </a:solidFill>
              </a:rPr>
              <a:t>Iniciado el procedimiento sancionador, el Tribunal notifica al proveedor, para que ejerza su derecho de defensa dentro de los diez (10) días hábiles siguientes de la notificación, bajo apercibimiento de resolverse con la documentación contenida en el expediente. En este acto, el emplazado puede solicitar el uso de la palabra en </a:t>
            </a:r>
            <a:r>
              <a:rPr lang="es-419" sz="1800" b="0" i="0" u="none" strike="noStrike" baseline="0" dirty="0">
                <a:solidFill>
                  <a:schemeClr val="tx1"/>
                </a:solidFill>
              </a:rPr>
              <a:t>audiencia pública.</a:t>
            </a:r>
          </a:p>
        </p:txBody>
      </p:sp>
      <p:sp>
        <p:nvSpPr>
          <p:cNvPr id="21" name="Rectángulo 20">
            <a:extLst>
              <a:ext uri="{FF2B5EF4-FFF2-40B4-BE49-F238E27FC236}">
                <a16:creationId xmlns:a16="http://schemas.microsoft.com/office/drawing/2014/main" id="{A3BEF343-2CA4-4626-9C81-8D870E4F7F4A}"/>
              </a:ext>
            </a:extLst>
          </p:cNvPr>
          <p:cNvSpPr/>
          <p:nvPr/>
        </p:nvSpPr>
        <p:spPr>
          <a:xfrm>
            <a:off x="6350493" y="2663298"/>
            <a:ext cx="639192" cy="43944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F</a:t>
            </a:r>
            <a:endParaRPr lang="es-419" dirty="0"/>
          </a:p>
        </p:txBody>
      </p:sp>
      <p:sp>
        <p:nvSpPr>
          <p:cNvPr id="2" name="Título 1">
            <a:extLst>
              <a:ext uri="{FF2B5EF4-FFF2-40B4-BE49-F238E27FC236}">
                <a16:creationId xmlns:a16="http://schemas.microsoft.com/office/drawing/2014/main" id="{C74AF0A5-2EB9-48B3-85AB-E2470AA60EBD}"/>
              </a:ext>
            </a:extLst>
          </p:cNvPr>
          <p:cNvSpPr txBox="1">
            <a:spLocks/>
          </p:cNvSpPr>
          <p:nvPr/>
        </p:nvSpPr>
        <p:spPr>
          <a:xfrm>
            <a:off x="838200" y="968810"/>
            <a:ext cx="10515600" cy="180990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s-419" sz="4100" b="1" u="sng"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Procedimiento Administrativo  ante el Tribunal de Contrataciones con el Estado (TCE) acorde al Procedimiento Administrativo Sancionador  (PAS) de la ley 30225 y su reglamento.</a:t>
            </a:r>
          </a:p>
          <a:p>
            <a:pPr algn="l"/>
            <a:endParaRPr lang="es-PE" b="1" dirty="0"/>
          </a:p>
        </p:txBody>
      </p:sp>
    </p:spTree>
    <p:extLst>
      <p:ext uri="{BB962C8B-B14F-4D97-AF65-F5344CB8AC3E}">
        <p14:creationId xmlns:p14="http://schemas.microsoft.com/office/powerpoint/2010/main" val="8624643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6B297037-C2AA-4CCE-8AD8-C9E37130FA5D}"/>
              </a:ext>
            </a:extLst>
          </p:cNvPr>
          <p:cNvSpPr/>
          <p:nvPr/>
        </p:nvSpPr>
        <p:spPr>
          <a:xfrm>
            <a:off x="1207363" y="2796463"/>
            <a:ext cx="4634144" cy="3440563"/>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p:spPr>
        <p:style>
          <a:lnRef idx="3">
            <a:schemeClr val="lt1"/>
          </a:lnRef>
          <a:fillRef idx="1">
            <a:schemeClr val="accent5"/>
          </a:fillRef>
          <a:effectRef idx="1">
            <a:schemeClr val="accent5"/>
          </a:effectRef>
          <a:fontRef idx="minor">
            <a:schemeClr val="lt1"/>
          </a:fontRef>
        </p:style>
        <p:txBody>
          <a:bodyPr rtlCol="0" anchor="ctr"/>
          <a:lstStyle/>
          <a:p>
            <a:pPr algn="l"/>
            <a:endParaRPr lang="es-ES" sz="1800" b="0" i="0" u="none" strike="noStrike" baseline="0" dirty="0">
              <a:solidFill>
                <a:schemeClr val="tx1"/>
              </a:solidFill>
            </a:endParaRPr>
          </a:p>
          <a:p>
            <a:pPr marL="0" indent="0" algn="just">
              <a:buNone/>
            </a:pPr>
            <a:endParaRPr lang="es-419" sz="1800" b="0" i="0" u="none" strike="noStrike" baseline="0" dirty="0">
              <a:solidFill>
                <a:schemeClr val="tx1"/>
              </a:solidFill>
            </a:endParaRPr>
          </a:p>
          <a:p>
            <a:pPr marL="0" indent="0" algn="just">
              <a:buNone/>
            </a:pPr>
            <a:r>
              <a:rPr lang="es-ES" sz="1800" b="0" i="0" u="none" strike="noStrike" baseline="0" dirty="0">
                <a:solidFill>
                  <a:schemeClr val="tx1"/>
                </a:solidFill>
              </a:rPr>
              <a:t>Vencido el indicado plazo, y con el respectivo descargo o sin este, el expediente se remite a la Sala correspondiente del Tribunal, en un plazo no mayor de diez (10) días hábiles. La Sala puede realizar de oficio todas las actuaciones necesarias para el examen de los hechos, recabando la información que sea relevante para, de ser el caso, determinar la existencia de responsabilidad </a:t>
            </a:r>
            <a:r>
              <a:rPr lang="es-419" sz="1800" b="0" i="0" u="none" strike="noStrike" baseline="0" dirty="0">
                <a:solidFill>
                  <a:schemeClr val="tx1"/>
                </a:solidFill>
              </a:rPr>
              <a:t>susceptible de sanción.</a:t>
            </a:r>
          </a:p>
          <a:p>
            <a:pPr algn="just"/>
            <a:endParaRPr lang="es-419" sz="1800" b="0" i="0" u="none" strike="noStrike" baseline="0" dirty="0">
              <a:solidFill>
                <a:schemeClr val="tx1"/>
              </a:solidFill>
            </a:endParaRPr>
          </a:p>
        </p:txBody>
      </p:sp>
      <p:sp>
        <p:nvSpPr>
          <p:cNvPr id="15" name="Rectángulo 14">
            <a:extLst>
              <a:ext uri="{FF2B5EF4-FFF2-40B4-BE49-F238E27FC236}">
                <a16:creationId xmlns:a16="http://schemas.microsoft.com/office/drawing/2014/main" id="{F0B5A258-1063-4B78-B8DD-FA73888907E5}"/>
              </a:ext>
            </a:extLst>
          </p:cNvPr>
          <p:cNvSpPr/>
          <p:nvPr/>
        </p:nvSpPr>
        <p:spPr>
          <a:xfrm>
            <a:off x="976545" y="2663298"/>
            <a:ext cx="639192" cy="43944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G</a:t>
            </a:r>
            <a:endParaRPr lang="es-419" dirty="0"/>
          </a:p>
        </p:txBody>
      </p:sp>
      <p:sp>
        <p:nvSpPr>
          <p:cNvPr id="19" name="Rectángulo: esquinas redondeadas 18">
            <a:extLst>
              <a:ext uri="{FF2B5EF4-FFF2-40B4-BE49-F238E27FC236}">
                <a16:creationId xmlns:a16="http://schemas.microsoft.com/office/drawing/2014/main" id="{D226E589-9336-4EAF-B7B0-08C4DDA36FDD}"/>
              </a:ext>
            </a:extLst>
          </p:cNvPr>
          <p:cNvSpPr/>
          <p:nvPr/>
        </p:nvSpPr>
        <p:spPr>
          <a:xfrm>
            <a:off x="6581310" y="2796464"/>
            <a:ext cx="5030681" cy="3275862"/>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3500000" scaled="1"/>
            <a:tileRect/>
          </a:gradFill>
        </p:spPr>
        <p:style>
          <a:lnRef idx="3">
            <a:schemeClr val="lt1"/>
          </a:lnRef>
          <a:fillRef idx="1">
            <a:schemeClr val="accent5"/>
          </a:fillRef>
          <a:effectRef idx="1">
            <a:schemeClr val="accent5"/>
          </a:effectRef>
          <a:fontRef idx="minor">
            <a:schemeClr val="lt1"/>
          </a:fontRef>
        </p:style>
        <p:txBody>
          <a:bodyPr rtlCol="0" anchor="ctr"/>
          <a:lstStyle/>
          <a:p>
            <a:pPr algn="just"/>
            <a:endParaRPr lang="es-ES" sz="2000" b="0" i="0" u="none" strike="noStrike" baseline="0" dirty="0">
              <a:solidFill>
                <a:schemeClr val="tx1"/>
              </a:solidFill>
            </a:endParaRPr>
          </a:p>
          <a:p>
            <a:pPr marL="0" indent="0" algn="just">
              <a:buNone/>
            </a:pPr>
            <a:r>
              <a:rPr lang="es-419" sz="2000" b="0" i="0" u="none" strike="noStrike" baseline="0" dirty="0">
                <a:solidFill>
                  <a:schemeClr val="tx1"/>
                </a:solidFill>
              </a:rPr>
              <a:t>La Sala correspondiente del Tribunal emite </a:t>
            </a:r>
            <a:r>
              <a:rPr lang="es-ES" sz="2000" b="0" i="0" u="none" strike="noStrike" baseline="0" dirty="0">
                <a:solidFill>
                  <a:schemeClr val="tx1"/>
                </a:solidFill>
              </a:rPr>
              <a:t>su resolución, determinando la existencia o no de responsabilidad administrativa, dentro de los tres (3) meses de recibido el expediente. Dicho plazo se amplía por tres (3) meses adicionales desde la recepción del expediente por la sala correspondiente, cuando se haya dispuesto la ampliación de cargos.</a:t>
            </a:r>
          </a:p>
        </p:txBody>
      </p:sp>
      <p:sp>
        <p:nvSpPr>
          <p:cNvPr id="21" name="Rectángulo 20">
            <a:extLst>
              <a:ext uri="{FF2B5EF4-FFF2-40B4-BE49-F238E27FC236}">
                <a16:creationId xmlns:a16="http://schemas.microsoft.com/office/drawing/2014/main" id="{A3BEF343-2CA4-4626-9C81-8D870E4F7F4A}"/>
              </a:ext>
            </a:extLst>
          </p:cNvPr>
          <p:cNvSpPr/>
          <p:nvPr/>
        </p:nvSpPr>
        <p:spPr>
          <a:xfrm>
            <a:off x="6350493" y="2663298"/>
            <a:ext cx="639192" cy="43944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H</a:t>
            </a:r>
            <a:endParaRPr lang="es-419" dirty="0"/>
          </a:p>
        </p:txBody>
      </p:sp>
      <p:sp>
        <p:nvSpPr>
          <p:cNvPr id="2" name="Título 1">
            <a:extLst>
              <a:ext uri="{FF2B5EF4-FFF2-40B4-BE49-F238E27FC236}">
                <a16:creationId xmlns:a16="http://schemas.microsoft.com/office/drawing/2014/main" id="{1D79A979-1C8F-4986-AE52-109F370767B4}"/>
              </a:ext>
            </a:extLst>
          </p:cNvPr>
          <p:cNvSpPr txBox="1">
            <a:spLocks/>
          </p:cNvSpPr>
          <p:nvPr/>
        </p:nvSpPr>
        <p:spPr>
          <a:xfrm>
            <a:off x="838200" y="968810"/>
            <a:ext cx="10515600" cy="180990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s-419" sz="4100" b="1" u="sng"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Procedimiento Administrativo  ante el Tribunal de Contrataciones con el Estado (TCE) acorde al Procedimiento Administrativo Sancionador  (PAS) de la ley 30225 y su reglamento.</a:t>
            </a:r>
          </a:p>
          <a:p>
            <a:pPr algn="l"/>
            <a:endParaRPr lang="es-PE" b="1" dirty="0"/>
          </a:p>
        </p:txBody>
      </p:sp>
    </p:spTree>
    <p:extLst>
      <p:ext uri="{BB962C8B-B14F-4D97-AF65-F5344CB8AC3E}">
        <p14:creationId xmlns:p14="http://schemas.microsoft.com/office/powerpoint/2010/main" val="16545582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6B297037-C2AA-4CCE-8AD8-C9E37130FA5D}"/>
              </a:ext>
            </a:extLst>
          </p:cNvPr>
          <p:cNvSpPr/>
          <p:nvPr/>
        </p:nvSpPr>
        <p:spPr>
          <a:xfrm>
            <a:off x="3778928" y="2874941"/>
            <a:ext cx="4634144" cy="3275862"/>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p:spPr>
        <p:style>
          <a:lnRef idx="3">
            <a:schemeClr val="lt1"/>
          </a:lnRef>
          <a:fillRef idx="1">
            <a:schemeClr val="accent5"/>
          </a:fillRef>
          <a:effectRef idx="1">
            <a:schemeClr val="accent5"/>
          </a:effectRef>
          <a:fontRef idx="minor">
            <a:schemeClr val="lt1"/>
          </a:fontRef>
        </p:style>
        <p:txBody>
          <a:bodyPr rtlCol="0" anchor="ctr"/>
          <a:lstStyle/>
          <a:p>
            <a:pPr algn="just"/>
            <a:endParaRPr lang="es-ES" sz="1800" b="0" i="0" u="none" strike="noStrike" baseline="0" dirty="0">
              <a:solidFill>
                <a:schemeClr val="tx1"/>
              </a:solidFill>
            </a:endParaRPr>
          </a:p>
          <a:p>
            <a:pPr marL="0" indent="0" algn="just">
              <a:buNone/>
            </a:pPr>
            <a:endParaRPr lang="es-419" sz="1800" b="0" i="0" u="none" strike="noStrike" baseline="0" dirty="0">
              <a:solidFill>
                <a:schemeClr val="tx1"/>
              </a:solidFill>
            </a:endParaRPr>
          </a:p>
          <a:p>
            <a:pPr marL="0" indent="0" algn="just">
              <a:buNone/>
            </a:pPr>
            <a:r>
              <a:rPr lang="es-ES" sz="2400" b="0" i="0" u="none" strike="noStrike" baseline="0" dirty="0">
                <a:solidFill>
                  <a:schemeClr val="tx1"/>
                </a:solidFill>
              </a:rPr>
              <a:t>De no emitirse la resolución dentro del plazo establecido en el numeral precedente, la Sala mantiene la obligación de pronunciarse, sin perjuicio de las </a:t>
            </a:r>
            <a:r>
              <a:rPr lang="es-419" sz="2400" b="0" i="0" u="none" strike="noStrike" baseline="0" dirty="0">
                <a:solidFill>
                  <a:schemeClr val="tx1"/>
                </a:solidFill>
              </a:rPr>
              <a:t>responsabilidades que le corresponda, de ser el caso.</a:t>
            </a:r>
            <a:endParaRPr lang="es-419" sz="2400" dirty="0">
              <a:solidFill>
                <a:schemeClr val="tx1"/>
              </a:solidFill>
              <a:ea typeface="Calibri" panose="020F0502020204030204" pitchFamily="34" charset="0"/>
              <a:cs typeface="Times New Roman" panose="02020603050405020304" pitchFamily="18" charset="0"/>
            </a:endParaRPr>
          </a:p>
          <a:p>
            <a:pPr algn="just"/>
            <a:endParaRPr lang="es-419" sz="1800" b="0" i="0" u="none" strike="noStrike" baseline="0" dirty="0">
              <a:solidFill>
                <a:schemeClr val="tx1"/>
              </a:solidFill>
            </a:endParaRPr>
          </a:p>
        </p:txBody>
      </p:sp>
      <p:sp>
        <p:nvSpPr>
          <p:cNvPr id="15" name="Rectángulo 14">
            <a:extLst>
              <a:ext uri="{FF2B5EF4-FFF2-40B4-BE49-F238E27FC236}">
                <a16:creationId xmlns:a16="http://schemas.microsoft.com/office/drawing/2014/main" id="{F0B5A258-1063-4B78-B8DD-FA73888907E5}"/>
              </a:ext>
            </a:extLst>
          </p:cNvPr>
          <p:cNvSpPr/>
          <p:nvPr/>
        </p:nvSpPr>
        <p:spPr>
          <a:xfrm>
            <a:off x="3589054" y="2778711"/>
            <a:ext cx="639192" cy="43944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I</a:t>
            </a:r>
            <a:endParaRPr lang="es-419" dirty="0"/>
          </a:p>
        </p:txBody>
      </p:sp>
      <p:sp>
        <p:nvSpPr>
          <p:cNvPr id="2" name="Título 1">
            <a:extLst>
              <a:ext uri="{FF2B5EF4-FFF2-40B4-BE49-F238E27FC236}">
                <a16:creationId xmlns:a16="http://schemas.microsoft.com/office/drawing/2014/main" id="{C5A60237-3951-45C9-B32B-97C8F8933680}"/>
              </a:ext>
            </a:extLst>
          </p:cNvPr>
          <p:cNvSpPr txBox="1">
            <a:spLocks/>
          </p:cNvSpPr>
          <p:nvPr/>
        </p:nvSpPr>
        <p:spPr>
          <a:xfrm>
            <a:off x="838200" y="968810"/>
            <a:ext cx="10515600" cy="180990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s-419" sz="4000" b="1" u="sng" dirty="0">
                <a:latin typeface="+mn-lt"/>
                <a:ea typeface="+mn-ea"/>
                <a:cs typeface="+mn-cs"/>
              </a:rPr>
              <a:t>Procedimiento Administrativo  ante el Tribunal de Contrataciones con el Estado (TCE) acorde al Procedimiento Administrativo Sancionador  (PAS) de la ley 30225 y su reglamento</a:t>
            </a:r>
            <a:r>
              <a:rPr lang="es-419" sz="4100" b="1" u="sng" dirty="0">
                <a:effectLst>
                  <a:outerShdw blurRad="38100" dist="38100" dir="2700000" algn="tl">
                    <a:srgbClr val="000000">
                      <a:alpha val="43137"/>
                    </a:srgbClr>
                  </a:outerShdw>
                </a:effectLst>
                <a:ea typeface="Calibri" panose="020F0502020204030204" pitchFamily="34" charset="0"/>
                <a:cs typeface="Arial" panose="020B0604020202020204" pitchFamily="34" charset="0"/>
              </a:rPr>
              <a:t>.</a:t>
            </a:r>
          </a:p>
          <a:p>
            <a:pPr algn="l"/>
            <a:endParaRPr lang="es-PE" b="1" dirty="0"/>
          </a:p>
        </p:txBody>
      </p:sp>
      <p:pic>
        <p:nvPicPr>
          <p:cNvPr id="3" name="Picture 2" descr="Lista de chequeo auditoria planificacion ISO 9001 - 2015">
            <a:extLst>
              <a:ext uri="{FF2B5EF4-FFF2-40B4-BE49-F238E27FC236}">
                <a16:creationId xmlns:a16="http://schemas.microsoft.com/office/drawing/2014/main" id="{2B88137E-1A6A-4052-8428-4431742DB6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7426"/>
          <a:stretch/>
        </p:blipFill>
        <p:spPr bwMode="auto">
          <a:xfrm>
            <a:off x="8413072" y="3429000"/>
            <a:ext cx="3778928" cy="347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274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4275" y="261589"/>
            <a:ext cx="4139945" cy="443711"/>
          </a:xfrm>
          <a:prstGeom prst="rect">
            <a:avLst/>
          </a:prstGeom>
        </p:spPr>
        <p:txBody>
          <a:bodyPr vert="horz" wrap="square" lIns="0" tIns="12700" rIns="0" bIns="0" rtlCol="0" anchor="ctr">
            <a:spAutoFit/>
          </a:bodyPr>
          <a:lstStyle/>
          <a:p>
            <a:pPr marL="12700">
              <a:lnSpc>
                <a:spcPct val="100000"/>
              </a:lnSpc>
              <a:spcBef>
                <a:spcPts val="100"/>
              </a:spcBef>
            </a:pPr>
            <a:r>
              <a:rPr sz="2800" b="1" u="sng" dirty="0">
                <a:latin typeface="+mn-lt"/>
                <a:ea typeface="+mn-ea"/>
                <a:cs typeface="+mn-cs"/>
              </a:rPr>
              <a:t>FASES DEL PAS</a:t>
            </a:r>
          </a:p>
        </p:txBody>
      </p:sp>
      <p:sp>
        <p:nvSpPr>
          <p:cNvPr id="5" name="object 5"/>
          <p:cNvSpPr/>
          <p:nvPr/>
        </p:nvSpPr>
        <p:spPr>
          <a:xfrm>
            <a:off x="2414015" y="909827"/>
            <a:ext cx="7225285" cy="5618988"/>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2046731" y="2574035"/>
            <a:ext cx="2636520" cy="2333244"/>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p:spPr>
        <p:txBody>
          <a:bodyPr wrap="square" lIns="0" tIns="0" rIns="0" bIns="0" rtlCol="0"/>
          <a:lstStyle/>
          <a:p>
            <a:endParaRPr/>
          </a:p>
        </p:txBody>
      </p:sp>
      <p:sp>
        <p:nvSpPr>
          <p:cNvPr id="7" name="object 7"/>
          <p:cNvSpPr txBox="1"/>
          <p:nvPr/>
        </p:nvSpPr>
        <p:spPr>
          <a:xfrm>
            <a:off x="2315973" y="2884612"/>
            <a:ext cx="2097405" cy="1126490"/>
          </a:xfrm>
          <a:prstGeom prst="rect">
            <a:avLst/>
          </a:prstGeom>
        </p:spPr>
        <p:txBody>
          <a:bodyPr vert="horz" wrap="square" lIns="0" tIns="218440" rIns="0" bIns="0" rtlCol="0">
            <a:spAutoFit/>
          </a:bodyPr>
          <a:lstStyle/>
          <a:p>
            <a:pPr marL="1905" algn="ctr">
              <a:spcBef>
                <a:spcPts val="1720"/>
              </a:spcBef>
            </a:pPr>
            <a:r>
              <a:rPr sz="2400" b="1" spc="-15" dirty="0">
                <a:latin typeface="Calibri"/>
                <a:cs typeface="Calibri"/>
              </a:rPr>
              <a:t>Fase</a:t>
            </a:r>
            <a:r>
              <a:rPr sz="2400" b="1" spc="-50" dirty="0">
                <a:latin typeface="Calibri"/>
                <a:cs typeface="Calibri"/>
              </a:rPr>
              <a:t> </a:t>
            </a:r>
            <a:r>
              <a:rPr sz="2400" b="1" spc="-15" dirty="0">
                <a:latin typeface="Calibri"/>
                <a:cs typeface="Calibri"/>
              </a:rPr>
              <a:t>Instructora</a:t>
            </a:r>
            <a:endParaRPr sz="2400" dirty="0">
              <a:latin typeface="Calibri"/>
              <a:cs typeface="Calibri"/>
            </a:endParaRPr>
          </a:p>
          <a:p>
            <a:pPr marL="12065" marR="5080" algn="ctr">
              <a:lnSpc>
                <a:spcPts val="1540"/>
              </a:lnSpc>
              <a:spcBef>
                <a:spcPts val="1120"/>
              </a:spcBef>
            </a:pPr>
            <a:r>
              <a:rPr sz="1400" b="1" spc="-5" dirty="0">
                <a:latin typeface="Calibri"/>
                <a:cs typeface="Calibri"/>
              </a:rPr>
              <a:t>Plazo: 180 </a:t>
            </a:r>
            <a:r>
              <a:rPr sz="1400" b="1" dirty="0">
                <a:latin typeface="Calibri"/>
                <a:cs typeface="Calibri"/>
              </a:rPr>
              <a:t>días</a:t>
            </a:r>
            <a:r>
              <a:rPr sz="1400" b="1" spc="-95" dirty="0">
                <a:latin typeface="Calibri"/>
                <a:cs typeface="Calibri"/>
              </a:rPr>
              <a:t> </a:t>
            </a:r>
            <a:r>
              <a:rPr sz="1400" b="1" spc="-5" dirty="0">
                <a:latin typeface="Calibri"/>
                <a:cs typeface="Calibri"/>
              </a:rPr>
              <a:t>prorrogables  </a:t>
            </a:r>
            <a:r>
              <a:rPr sz="1400" b="1" dirty="0">
                <a:latin typeface="Calibri"/>
                <a:cs typeface="Calibri"/>
              </a:rPr>
              <a:t>por 60</a:t>
            </a:r>
            <a:r>
              <a:rPr sz="1400" b="1" spc="-25" dirty="0">
                <a:latin typeface="Calibri"/>
                <a:cs typeface="Calibri"/>
              </a:rPr>
              <a:t> </a:t>
            </a:r>
            <a:r>
              <a:rPr sz="1400" b="1" dirty="0">
                <a:latin typeface="Calibri"/>
                <a:cs typeface="Calibri"/>
              </a:rPr>
              <a:t>días</a:t>
            </a:r>
            <a:endParaRPr sz="1400" dirty="0">
              <a:latin typeface="Calibri"/>
              <a:cs typeface="Calibri"/>
            </a:endParaRPr>
          </a:p>
        </p:txBody>
      </p:sp>
      <p:sp>
        <p:nvSpPr>
          <p:cNvPr id="8" name="object 8"/>
          <p:cNvSpPr/>
          <p:nvPr/>
        </p:nvSpPr>
        <p:spPr>
          <a:xfrm>
            <a:off x="4706111" y="2572511"/>
            <a:ext cx="2667000" cy="2334768"/>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p:spPr>
        <p:txBody>
          <a:bodyPr wrap="square" lIns="0" tIns="0" rIns="0" bIns="0" rtlCol="0"/>
          <a:lstStyle/>
          <a:p>
            <a:endParaRPr/>
          </a:p>
        </p:txBody>
      </p:sp>
      <p:sp>
        <p:nvSpPr>
          <p:cNvPr id="9" name="object 9"/>
          <p:cNvSpPr txBox="1"/>
          <p:nvPr/>
        </p:nvSpPr>
        <p:spPr>
          <a:xfrm>
            <a:off x="4940047" y="2981564"/>
            <a:ext cx="2171065" cy="1243965"/>
          </a:xfrm>
          <a:prstGeom prst="rect">
            <a:avLst/>
          </a:prstGeom>
        </p:spPr>
        <p:txBody>
          <a:bodyPr vert="horz" wrap="square" lIns="0" tIns="182245" rIns="0" bIns="0" rtlCol="0">
            <a:spAutoFit/>
          </a:bodyPr>
          <a:lstStyle/>
          <a:p>
            <a:pPr algn="ctr">
              <a:spcBef>
                <a:spcPts val="1435"/>
              </a:spcBef>
            </a:pPr>
            <a:r>
              <a:rPr sz="2200" b="1" spc="-20" dirty="0">
                <a:latin typeface="Calibri"/>
                <a:cs typeface="Calibri"/>
              </a:rPr>
              <a:t>Fase</a:t>
            </a:r>
            <a:r>
              <a:rPr sz="2200" b="1" spc="-45" dirty="0">
                <a:latin typeface="Calibri"/>
                <a:cs typeface="Calibri"/>
              </a:rPr>
              <a:t> </a:t>
            </a:r>
            <a:r>
              <a:rPr sz="2200" b="1" spc="-10" dirty="0">
                <a:latin typeface="Calibri"/>
                <a:cs typeface="Calibri"/>
              </a:rPr>
              <a:t>Sancionadora</a:t>
            </a:r>
            <a:endParaRPr sz="2200" dirty="0">
              <a:latin typeface="Calibri"/>
              <a:cs typeface="Calibri"/>
            </a:endParaRPr>
          </a:p>
          <a:p>
            <a:pPr marL="126364" marR="123825" algn="ctr">
              <a:lnSpc>
                <a:spcPts val="1540"/>
              </a:lnSpc>
              <a:spcBef>
                <a:spcPts val="1030"/>
              </a:spcBef>
            </a:pPr>
            <a:r>
              <a:rPr sz="1400" b="1" dirty="0">
                <a:latin typeface="Calibri"/>
                <a:cs typeface="Calibri"/>
              </a:rPr>
              <a:t>30 días. Se suspenden</a:t>
            </a:r>
            <a:r>
              <a:rPr sz="1400" b="1" spc="-150" dirty="0">
                <a:latin typeface="Calibri"/>
                <a:cs typeface="Calibri"/>
              </a:rPr>
              <a:t> </a:t>
            </a:r>
            <a:r>
              <a:rPr sz="1400" b="1" dirty="0">
                <a:latin typeface="Calibri"/>
                <a:cs typeface="Calibri"/>
              </a:rPr>
              <a:t>por  actuaciones  </a:t>
            </a:r>
            <a:r>
              <a:rPr sz="1400" b="1" spc="-5" dirty="0">
                <a:latin typeface="Calibri"/>
                <a:cs typeface="Calibri"/>
              </a:rPr>
              <a:t>complementarias</a:t>
            </a:r>
            <a:endParaRPr sz="1400" dirty="0">
              <a:latin typeface="Calibri"/>
              <a:cs typeface="Calibri"/>
            </a:endParaRPr>
          </a:p>
        </p:txBody>
      </p:sp>
      <p:sp>
        <p:nvSpPr>
          <p:cNvPr id="10" name="object 10"/>
          <p:cNvSpPr/>
          <p:nvPr/>
        </p:nvSpPr>
        <p:spPr>
          <a:xfrm>
            <a:off x="7679435" y="2572511"/>
            <a:ext cx="2667000" cy="2334768"/>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8100000" scaled="1"/>
            <a:tileRect/>
          </a:gradFill>
        </p:spPr>
        <p:txBody>
          <a:bodyPr wrap="square" lIns="0" tIns="0" rIns="0" bIns="0" rtlCol="0"/>
          <a:lstStyle/>
          <a:p>
            <a:endParaRPr/>
          </a:p>
        </p:txBody>
      </p:sp>
      <p:sp>
        <p:nvSpPr>
          <p:cNvPr id="11" name="object 11"/>
          <p:cNvSpPr txBox="1"/>
          <p:nvPr/>
        </p:nvSpPr>
        <p:spPr>
          <a:xfrm>
            <a:off x="7914513" y="3040126"/>
            <a:ext cx="2167890" cy="1296035"/>
          </a:xfrm>
          <a:prstGeom prst="rect">
            <a:avLst/>
          </a:prstGeom>
        </p:spPr>
        <p:txBody>
          <a:bodyPr vert="horz" wrap="square" lIns="0" tIns="40005" rIns="0" bIns="0" rtlCol="0">
            <a:spAutoFit/>
          </a:bodyPr>
          <a:lstStyle/>
          <a:p>
            <a:pPr marL="12065" marR="5080" algn="ctr">
              <a:lnSpc>
                <a:spcPct val="91600"/>
              </a:lnSpc>
              <a:spcBef>
                <a:spcPts val="315"/>
              </a:spcBef>
            </a:pPr>
            <a:r>
              <a:rPr sz="2200" b="1" spc="-20" dirty="0">
                <a:latin typeface="Calibri"/>
                <a:cs typeface="Calibri"/>
              </a:rPr>
              <a:t>Tribunal </a:t>
            </a:r>
            <a:r>
              <a:rPr sz="2200" b="1" spc="-5" dirty="0">
                <a:latin typeface="Calibri"/>
                <a:cs typeface="Calibri"/>
              </a:rPr>
              <a:t>Superior  de            </a:t>
            </a:r>
            <a:r>
              <a:rPr sz="2200" b="1" spc="-45" dirty="0">
                <a:latin typeface="Calibri"/>
                <a:cs typeface="Calibri"/>
              </a:rPr>
              <a:t>R</a:t>
            </a:r>
            <a:r>
              <a:rPr sz="2200" b="1" spc="-10" dirty="0">
                <a:latin typeface="Calibri"/>
                <a:cs typeface="Calibri"/>
              </a:rPr>
              <a:t>esp</a:t>
            </a:r>
            <a:r>
              <a:rPr sz="2200" b="1" spc="-15" dirty="0">
                <a:latin typeface="Calibri"/>
                <a:cs typeface="Calibri"/>
              </a:rPr>
              <a:t>o</a:t>
            </a:r>
            <a:r>
              <a:rPr sz="2200" b="1" spc="-5" dirty="0">
                <a:latin typeface="Calibri"/>
                <a:cs typeface="Calibri"/>
              </a:rPr>
              <a:t>ns</a:t>
            </a:r>
            <a:r>
              <a:rPr sz="2200" b="1" spc="-15" dirty="0">
                <a:latin typeface="Calibri"/>
                <a:cs typeface="Calibri"/>
              </a:rPr>
              <a:t>a</a:t>
            </a:r>
            <a:r>
              <a:rPr sz="2200" b="1" spc="-5" dirty="0">
                <a:latin typeface="Calibri"/>
                <a:cs typeface="Calibri"/>
              </a:rPr>
              <a:t>bili</a:t>
            </a:r>
            <a:r>
              <a:rPr sz="2200" b="1" spc="-15" dirty="0">
                <a:latin typeface="Calibri"/>
                <a:cs typeface="Calibri"/>
              </a:rPr>
              <a:t>d</a:t>
            </a:r>
            <a:r>
              <a:rPr sz="2200" b="1" spc="-5" dirty="0">
                <a:latin typeface="Calibri"/>
                <a:cs typeface="Calibri"/>
              </a:rPr>
              <a:t>a</a:t>
            </a:r>
            <a:r>
              <a:rPr sz="2200" b="1" spc="-15" dirty="0">
                <a:latin typeface="Calibri"/>
                <a:cs typeface="Calibri"/>
              </a:rPr>
              <a:t>d</a:t>
            </a:r>
            <a:r>
              <a:rPr sz="2200" b="1" spc="-10" dirty="0">
                <a:latin typeface="Calibri"/>
                <a:cs typeface="Calibri"/>
              </a:rPr>
              <a:t>es</a:t>
            </a:r>
            <a:endParaRPr sz="2200" dirty="0">
              <a:latin typeface="Calibri"/>
              <a:cs typeface="Calibri"/>
            </a:endParaRPr>
          </a:p>
          <a:p>
            <a:pPr marL="1270" algn="ctr">
              <a:spcBef>
                <a:spcPts val="850"/>
              </a:spcBef>
            </a:pPr>
            <a:r>
              <a:rPr sz="1400" spc="-5" dirty="0">
                <a:latin typeface="Calibri"/>
                <a:cs typeface="Calibri"/>
              </a:rPr>
              <a:t>10 </a:t>
            </a:r>
            <a:r>
              <a:rPr sz="1400" dirty="0">
                <a:latin typeface="Calibri"/>
                <a:cs typeface="Calibri"/>
              </a:rPr>
              <a:t>días</a:t>
            </a:r>
          </a:p>
        </p:txBody>
      </p:sp>
      <p:sp>
        <p:nvSpPr>
          <p:cNvPr id="12" name="object 12"/>
          <p:cNvSpPr txBox="1"/>
          <p:nvPr/>
        </p:nvSpPr>
        <p:spPr>
          <a:xfrm>
            <a:off x="4460875" y="2016378"/>
            <a:ext cx="533400" cy="299720"/>
          </a:xfrm>
          <a:prstGeom prst="rect">
            <a:avLst/>
          </a:prstGeom>
        </p:spPr>
        <p:txBody>
          <a:bodyPr vert="horz" wrap="square" lIns="0" tIns="12700" rIns="0" bIns="0" rtlCol="0">
            <a:spAutoFit/>
          </a:bodyPr>
          <a:lstStyle/>
          <a:p>
            <a:pPr marL="12700">
              <a:spcBef>
                <a:spcPts val="100"/>
              </a:spcBef>
            </a:pPr>
            <a:r>
              <a:rPr b="1" spc="-5" dirty="0">
                <a:latin typeface="Arial"/>
                <a:cs typeface="Arial"/>
              </a:rPr>
              <a:t>CGR</a:t>
            </a:r>
            <a:endParaRPr>
              <a:latin typeface="Arial"/>
              <a:cs typeface="Arial"/>
            </a:endParaRPr>
          </a:p>
        </p:txBody>
      </p:sp>
      <p:sp>
        <p:nvSpPr>
          <p:cNvPr id="13" name="object 13"/>
          <p:cNvSpPr txBox="1"/>
          <p:nvPr/>
        </p:nvSpPr>
        <p:spPr>
          <a:xfrm>
            <a:off x="2214473" y="5977839"/>
            <a:ext cx="1062990" cy="228268"/>
          </a:xfrm>
          <a:prstGeom prst="rect">
            <a:avLst/>
          </a:prstGeom>
        </p:spPr>
        <p:txBody>
          <a:bodyPr vert="horz" wrap="square" lIns="0" tIns="12700" rIns="0" bIns="0" rtlCol="0">
            <a:spAutoFit/>
          </a:bodyPr>
          <a:lstStyle/>
          <a:p>
            <a:pPr marL="12700">
              <a:spcBef>
                <a:spcPts val="100"/>
              </a:spcBef>
            </a:pPr>
            <a:r>
              <a:rPr sz="1400" b="1" spc="-5" dirty="0">
                <a:latin typeface="Arial"/>
                <a:cs typeface="Arial"/>
              </a:rPr>
              <a:t>Días</a:t>
            </a:r>
            <a:r>
              <a:rPr sz="1400" b="1" spc="-65" dirty="0">
                <a:latin typeface="Arial"/>
                <a:cs typeface="Arial"/>
              </a:rPr>
              <a:t> </a:t>
            </a:r>
            <a:r>
              <a:rPr sz="1400" b="1" spc="-5" dirty="0">
                <a:latin typeface="Arial"/>
                <a:cs typeface="Arial"/>
              </a:rPr>
              <a:t>hábiles</a:t>
            </a:r>
            <a:endParaRPr sz="14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575806" y="1914173"/>
            <a:ext cx="967775" cy="138838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718271" y="2467144"/>
            <a:ext cx="677545" cy="189796"/>
          </a:xfrm>
          <a:prstGeom prst="rect">
            <a:avLst/>
          </a:prstGeom>
        </p:spPr>
        <p:txBody>
          <a:bodyPr vert="horz" wrap="square" lIns="0" tIns="12700" rIns="0" bIns="0" rtlCol="0">
            <a:spAutoFit/>
          </a:bodyPr>
          <a:lstStyle/>
          <a:p>
            <a:pPr marL="12700">
              <a:spcBef>
                <a:spcPts val="100"/>
              </a:spcBef>
            </a:pPr>
            <a:r>
              <a:rPr sz="1150" b="1" spc="-5" dirty="0">
                <a:latin typeface="Calibri"/>
                <a:cs typeface="Calibri"/>
              </a:rPr>
              <a:t>ADMISIÓN</a:t>
            </a:r>
            <a:endParaRPr sz="1150">
              <a:latin typeface="Calibri"/>
              <a:cs typeface="Calibri"/>
            </a:endParaRPr>
          </a:p>
        </p:txBody>
      </p:sp>
      <p:sp>
        <p:nvSpPr>
          <p:cNvPr id="7" name="object 7"/>
          <p:cNvSpPr/>
          <p:nvPr/>
        </p:nvSpPr>
        <p:spPr>
          <a:xfrm>
            <a:off x="2569316" y="2478195"/>
            <a:ext cx="248282" cy="26517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595015" y="2465875"/>
            <a:ext cx="186169" cy="22110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823983" y="1897409"/>
            <a:ext cx="1380743" cy="1388383"/>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2974096" y="2450380"/>
            <a:ext cx="1076960" cy="189796"/>
          </a:xfrm>
          <a:prstGeom prst="rect">
            <a:avLst/>
          </a:prstGeom>
        </p:spPr>
        <p:txBody>
          <a:bodyPr vert="horz" wrap="square" lIns="0" tIns="12700" rIns="0" bIns="0" rtlCol="0">
            <a:spAutoFit/>
          </a:bodyPr>
          <a:lstStyle/>
          <a:p>
            <a:pPr marL="12700">
              <a:spcBef>
                <a:spcPts val="100"/>
              </a:spcBef>
            </a:pPr>
            <a:r>
              <a:rPr sz="1150" b="1" spc="-5" dirty="0">
                <a:latin typeface="Calibri"/>
                <a:cs typeface="Calibri"/>
              </a:rPr>
              <a:t>PROGRAMACIÓN</a:t>
            </a:r>
            <a:endParaRPr sz="1150">
              <a:latin typeface="Calibri"/>
              <a:cs typeface="Calibri"/>
            </a:endParaRPr>
          </a:p>
        </p:txBody>
      </p:sp>
      <p:sp>
        <p:nvSpPr>
          <p:cNvPr id="11" name="object 11"/>
          <p:cNvSpPr/>
          <p:nvPr/>
        </p:nvSpPr>
        <p:spPr>
          <a:xfrm>
            <a:off x="4230426" y="2461429"/>
            <a:ext cx="256031" cy="269748"/>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4256797" y="2453683"/>
            <a:ext cx="192786" cy="221107"/>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4494276" y="1891327"/>
            <a:ext cx="1214661" cy="1389888"/>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4633098" y="2440094"/>
            <a:ext cx="934085" cy="197490"/>
          </a:xfrm>
          <a:prstGeom prst="rect">
            <a:avLst/>
          </a:prstGeom>
        </p:spPr>
        <p:txBody>
          <a:bodyPr vert="horz" wrap="square" lIns="0" tIns="12700" rIns="0" bIns="0" rtlCol="0">
            <a:spAutoFit/>
          </a:bodyPr>
          <a:lstStyle/>
          <a:p>
            <a:pPr marL="12700">
              <a:spcBef>
                <a:spcPts val="100"/>
              </a:spcBef>
            </a:pPr>
            <a:r>
              <a:rPr sz="1200" b="1" spc="-5" dirty="0">
                <a:latin typeface="Calibri"/>
                <a:cs typeface="Calibri"/>
              </a:rPr>
              <a:t>PROCEDENCIA</a:t>
            </a:r>
            <a:endParaRPr sz="1200">
              <a:latin typeface="Calibri"/>
              <a:cs typeface="Calibri"/>
            </a:endParaRPr>
          </a:p>
        </p:txBody>
      </p:sp>
      <p:sp>
        <p:nvSpPr>
          <p:cNvPr id="15" name="object 15"/>
          <p:cNvSpPr/>
          <p:nvPr/>
        </p:nvSpPr>
        <p:spPr>
          <a:xfrm>
            <a:off x="5705868" y="2427775"/>
            <a:ext cx="245363" cy="307848"/>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5755440" y="2463463"/>
            <a:ext cx="160400" cy="221107"/>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5923799" y="1877610"/>
            <a:ext cx="1344168" cy="1408176"/>
          </a:xfrm>
          <a:prstGeom prst="rect">
            <a:avLst/>
          </a:prstGeom>
          <a:blipFill>
            <a:blip r:embed="rId11" cstate="print"/>
            <a:stretch>
              <a:fillRect/>
            </a:stretch>
          </a:blipFill>
        </p:spPr>
        <p:txBody>
          <a:bodyPr wrap="square" lIns="0" tIns="0" rIns="0" bIns="0" rtlCol="0"/>
          <a:lstStyle/>
          <a:p>
            <a:endParaRPr/>
          </a:p>
        </p:txBody>
      </p:sp>
      <p:sp>
        <p:nvSpPr>
          <p:cNvPr id="18" name="object 18"/>
          <p:cNvSpPr txBox="1"/>
          <p:nvPr/>
        </p:nvSpPr>
        <p:spPr>
          <a:xfrm>
            <a:off x="6044322" y="2364783"/>
            <a:ext cx="1070610" cy="361315"/>
          </a:xfrm>
          <a:prstGeom prst="rect">
            <a:avLst/>
          </a:prstGeom>
        </p:spPr>
        <p:txBody>
          <a:bodyPr vert="horz" wrap="square" lIns="0" tIns="30480" rIns="0" bIns="0" rtlCol="0">
            <a:spAutoFit/>
          </a:bodyPr>
          <a:lstStyle/>
          <a:p>
            <a:pPr marL="12700" marR="5080" indent="325755">
              <a:lnSpc>
                <a:spcPts val="1260"/>
              </a:lnSpc>
              <a:spcBef>
                <a:spcPts val="240"/>
              </a:spcBef>
            </a:pPr>
            <a:r>
              <a:rPr sz="1150" b="1" dirty="0">
                <a:latin typeface="Calibri"/>
                <a:cs typeface="Calibri"/>
              </a:rPr>
              <a:t>INICIO  </a:t>
            </a:r>
            <a:r>
              <a:rPr sz="1150" b="1" spc="-5" dirty="0">
                <a:latin typeface="Calibri"/>
                <a:cs typeface="Calibri"/>
              </a:rPr>
              <a:t>PROC</a:t>
            </a:r>
            <a:r>
              <a:rPr sz="1150" b="1" dirty="0">
                <a:latin typeface="Calibri"/>
                <a:cs typeface="Calibri"/>
              </a:rPr>
              <a:t>EDIMIE</a:t>
            </a:r>
            <a:r>
              <a:rPr sz="1150" b="1" spc="-15" dirty="0">
                <a:latin typeface="Calibri"/>
                <a:cs typeface="Calibri"/>
              </a:rPr>
              <a:t>N</a:t>
            </a:r>
            <a:r>
              <a:rPr sz="1150" b="1" spc="-10" dirty="0">
                <a:latin typeface="Calibri"/>
                <a:cs typeface="Calibri"/>
              </a:rPr>
              <a:t>T</a:t>
            </a:r>
            <a:r>
              <a:rPr sz="1150" b="1" dirty="0">
                <a:latin typeface="Calibri"/>
                <a:cs typeface="Calibri"/>
              </a:rPr>
              <a:t>O</a:t>
            </a:r>
            <a:endParaRPr sz="1150">
              <a:latin typeface="Calibri"/>
              <a:cs typeface="Calibri"/>
            </a:endParaRPr>
          </a:p>
        </p:txBody>
      </p:sp>
      <p:sp>
        <p:nvSpPr>
          <p:cNvPr id="19" name="object 19"/>
          <p:cNvSpPr/>
          <p:nvPr/>
        </p:nvSpPr>
        <p:spPr>
          <a:xfrm>
            <a:off x="7234228" y="2440094"/>
            <a:ext cx="274320" cy="307848"/>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7269745" y="2451144"/>
            <a:ext cx="188975" cy="221107"/>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7493519" y="1877610"/>
            <a:ext cx="1350263" cy="1408176"/>
          </a:xfrm>
          <a:prstGeom prst="rect">
            <a:avLst/>
          </a:prstGeom>
          <a:blipFill>
            <a:blip r:embed="rId14" cstate="print"/>
            <a:stretch>
              <a:fillRect/>
            </a:stretch>
          </a:blipFill>
        </p:spPr>
        <p:txBody>
          <a:bodyPr wrap="square" lIns="0" tIns="0" rIns="0" bIns="0" rtlCol="0"/>
          <a:lstStyle/>
          <a:p>
            <a:endParaRPr/>
          </a:p>
        </p:txBody>
      </p:sp>
      <p:sp>
        <p:nvSpPr>
          <p:cNvPr id="22" name="object 22"/>
          <p:cNvSpPr txBox="1"/>
          <p:nvPr/>
        </p:nvSpPr>
        <p:spPr>
          <a:xfrm>
            <a:off x="7616455" y="2364783"/>
            <a:ext cx="1073150" cy="361315"/>
          </a:xfrm>
          <a:prstGeom prst="rect">
            <a:avLst/>
          </a:prstGeom>
        </p:spPr>
        <p:txBody>
          <a:bodyPr vert="horz" wrap="square" lIns="0" tIns="30480" rIns="0" bIns="0" rtlCol="0">
            <a:spAutoFit/>
          </a:bodyPr>
          <a:lstStyle/>
          <a:p>
            <a:pPr marL="12700" marR="5080" indent="120014">
              <a:lnSpc>
                <a:spcPts val="1260"/>
              </a:lnSpc>
              <a:spcBef>
                <a:spcPts val="240"/>
              </a:spcBef>
            </a:pPr>
            <a:r>
              <a:rPr sz="1150" b="1" dirty="0">
                <a:latin typeface="Calibri"/>
                <a:cs typeface="Calibri"/>
              </a:rPr>
              <a:t>DESARROLLO  </a:t>
            </a:r>
            <a:r>
              <a:rPr sz="1150" b="1" spc="-5" dirty="0">
                <a:latin typeface="Calibri"/>
                <a:cs typeface="Calibri"/>
              </a:rPr>
              <a:t>PROC</a:t>
            </a:r>
            <a:r>
              <a:rPr sz="1150" b="1" dirty="0">
                <a:latin typeface="Calibri"/>
                <a:cs typeface="Calibri"/>
              </a:rPr>
              <a:t>EDIMIENTO</a:t>
            </a:r>
            <a:endParaRPr sz="1150">
              <a:latin typeface="Calibri"/>
              <a:cs typeface="Calibri"/>
            </a:endParaRPr>
          </a:p>
        </p:txBody>
      </p:sp>
      <p:sp>
        <p:nvSpPr>
          <p:cNvPr id="23" name="object 23"/>
          <p:cNvSpPr/>
          <p:nvPr/>
        </p:nvSpPr>
        <p:spPr>
          <a:xfrm>
            <a:off x="8822237" y="2440094"/>
            <a:ext cx="274320" cy="307848"/>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8858135" y="2451144"/>
            <a:ext cx="188975" cy="221107"/>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9081527" y="1862372"/>
            <a:ext cx="1565148" cy="1438655"/>
          </a:xfrm>
          <a:prstGeom prst="rect">
            <a:avLst/>
          </a:prstGeom>
          <a:blipFill>
            <a:blip r:embed="rId17" cstate="print"/>
            <a:stretch>
              <a:fillRect/>
            </a:stretch>
          </a:blipFill>
        </p:spPr>
        <p:txBody>
          <a:bodyPr wrap="square" lIns="0" tIns="0" rIns="0" bIns="0" rtlCol="0"/>
          <a:lstStyle/>
          <a:p>
            <a:endParaRPr/>
          </a:p>
        </p:txBody>
      </p:sp>
      <p:sp>
        <p:nvSpPr>
          <p:cNvPr id="26" name="object 26"/>
          <p:cNvSpPr txBox="1"/>
          <p:nvPr/>
        </p:nvSpPr>
        <p:spPr>
          <a:xfrm>
            <a:off x="9206876" y="2445300"/>
            <a:ext cx="1285240" cy="189796"/>
          </a:xfrm>
          <a:prstGeom prst="rect">
            <a:avLst/>
          </a:prstGeom>
        </p:spPr>
        <p:txBody>
          <a:bodyPr vert="horz" wrap="square" lIns="0" tIns="12700" rIns="0" bIns="0" rtlCol="0">
            <a:spAutoFit/>
          </a:bodyPr>
          <a:lstStyle/>
          <a:p>
            <a:pPr marL="12700">
              <a:spcBef>
                <a:spcPts val="100"/>
              </a:spcBef>
            </a:pPr>
            <a:r>
              <a:rPr sz="1150" b="1" spc="-5" dirty="0">
                <a:latin typeface="Calibri"/>
                <a:cs typeface="Calibri"/>
              </a:rPr>
              <a:t>PRONUNCIAMIENTO</a:t>
            </a:r>
            <a:endParaRPr sz="1150">
              <a:latin typeface="Calibri"/>
              <a:cs typeface="Calibri"/>
            </a:endParaRPr>
          </a:p>
        </p:txBody>
      </p:sp>
      <p:sp>
        <p:nvSpPr>
          <p:cNvPr id="32" name="object 32"/>
          <p:cNvSpPr txBox="1"/>
          <p:nvPr/>
        </p:nvSpPr>
        <p:spPr>
          <a:xfrm>
            <a:off x="1439174" y="3617510"/>
            <a:ext cx="1145540" cy="852156"/>
          </a:xfrm>
          <a:prstGeom prst="rect">
            <a:avLst/>
          </a:prstGeom>
        </p:spPr>
        <p:txBody>
          <a:bodyPr vert="horz" wrap="square" lIns="0" tIns="13335" rIns="0" bIns="0" rtlCol="0">
            <a:spAutoFit/>
          </a:bodyPr>
          <a:lstStyle/>
          <a:p>
            <a:pPr marL="184785" indent="-172720">
              <a:spcBef>
                <a:spcPts val="105"/>
              </a:spcBef>
              <a:buFont typeface="Arial"/>
              <a:buChar char="•"/>
              <a:tabLst>
                <a:tab pos="185420" algn="l"/>
              </a:tabLst>
            </a:pPr>
            <a:r>
              <a:rPr sz="1350" b="1" spc="-5" dirty="0">
                <a:latin typeface="Calibri"/>
                <a:cs typeface="Calibri"/>
              </a:rPr>
              <a:t>Recepción</a:t>
            </a:r>
            <a:endParaRPr sz="1350" dirty="0">
              <a:latin typeface="Calibri"/>
              <a:cs typeface="Calibri"/>
            </a:endParaRPr>
          </a:p>
          <a:p>
            <a:pPr marL="184785" marR="5080" indent="-172720">
              <a:buFont typeface="Arial"/>
              <a:buChar char="•"/>
              <a:tabLst>
                <a:tab pos="185420" algn="l"/>
              </a:tabLst>
            </a:pPr>
            <a:r>
              <a:rPr sz="1400" b="1" spc="-10" dirty="0">
                <a:latin typeface="Calibri"/>
                <a:cs typeface="Calibri"/>
              </a:rPr>
              <a:t>Verificación</a:t>
            </a:r>
            <a:r>
              <a:rPr sz="1350" b="1" dirty="0">
                <a:latin typeface="Calibri"/>
                <a:cs typeface="Calibri"/>
              </a:rPr>
              <a:t>  </a:t>
            </a:r>
            <a:r>
              <a:rPr sz="1350" b="1" spc="-5" dirty="0">
                <a:latin typeface="Calibri"/>
                <a:cs typeface="Calibri"/>
              </a:rPr>
              <a:t>requisitos  </a:t>
            </a:r>
            <a:r>
              <a:rPr sz="1350" b="1" dirty="0">
                <a:latin typeface="Calibri"/>
                <a:cs typeface="Calibri"/>
              </a:rPr>
              <a:t>formales</a:t>
            </a:r>
            <a:endParaRPr sz="1350" dirty="0">
              <a:latin typeface="Calibri"/>
              <a:cs typeface="Calibri"/>
            </a:endParaRPr>
          </a:p>
        </p:txBody>
      </p:sp>
      <p:sp>
        <p:nvSpPr>
          <p:cNvPr id="33" name="object 33"/>
          <p:cNvSpPr txBox="1"/>
          <p:nvPr/>
        </p:nvSpPr>
        <p:spPr>
          <a:xfrm>
            <a:off x="2919741" y="3588809"/>
            <a:ext cx="1092835" cy="644525"/>
          </a:xfrm>
          <a:prstGeom prst="rect">
            <a:avLst/>
          </a:prstGeom>
        </p:spPr>
        <p:txBody>
          <a:bodyPr vert="horz" wrap="square" lIns="0" tIns="13335" rIns="0" bIns="0" rtlCol="0">
            <a:spAutoFit/>
          </a:bodyPr>
          <a:lstStyle/>
          <a:p>
            <a:pPr marL="184785" indent="-172720">
              <a:spcBef>
                <a:spcPts val="105"/>
              </a:spcBef>
              <a:buFont typeface="Arial"/>
              <a:buChar char="•"/>
              <a:tabLst>
                <a:tab pos="185420" algn="l"/>
              </a:tabLst>
            </a:pPr>
            <a:r>
              <a:rPr sz="1400" b="1" spc="-10" dirty="0">
                <a:latin typeface="Calibri"/>
                <a:cs typeface="Calibri"/>
              </a:rPr>
              <a:t>Distribución</a:t>
            </a:r>
          </a:p>
          <a:p>
            <a:pPr marL="184785" indent="-172720">
              <a:buFont typeface="Arial"/>
              <a:buChar char="•"/>
              <a:tabLst>
                <a:tab pos="185420" algn="l"/>
              </a:tabLst>
            </a:pPr>
            <a:r>
              <a:rPr sz="1350" b="1" spc="-5" dirty="0">
                <a:latin typeface="Calibri"/>
                <a:cs typeface="Calibri"/>
              </a:rPr>
              <a:t>Priorización</a:t>
            </a:r>
            <a:endParaRPr sz="1350" dirty="0">
              <a:latin typeface="Calibri"/>
              <a:cs typeface="Calibri"/>
            </a:endParaRPr>
          </a:p>
          <a:p>
            <a:pPr marL="184785" indent="-172720">
              <a:buFont typeface="Arial"/>
              <a:buChar char="•"/>
              <a:tabLst>
                <a:tab pos="185420" algn="l"/>
              </a:tabLst>
            </a:pPr>
            <a:r>
              <a:rPr sz="1350" b="1" spc="-5" dirty="0">
                <a:latin typeface="Calibri"/>
                <a:cs typeface="Calibri"/>
              </a:rPr>
              <a:t>Seguimiento</a:t>
            </a:r>
            <a:endParaRPr sz="1350" dirty="0">
              <a:latin typeface="Calibri"/>
              <a:cs typeface="Calibri"/>
            </a:endParaRPr>
          </a:p>
        </p:txBody>
      </p:sp>
      <p:sp>
        <p:nvSpPr>
          <p:cNvPr id="34" name="object 34"/>
          <p:cNvSpPr txBox="1"/>
          <p:nvPr/>
        </p:nvSpPr>
        <p:spPr>
          <a:xfrm>
            <a:off x="4504193" y="3579411"/>
            <a:ext cx="1214660" cy="2598788"/>
          </a:xfrm>
          <a:prstGeom prst="rect">
            <a:avLst/>
          </a:prstGeom>
        </p:spPr>
        <p:txBody>
          <a:bodyPr vert="horz" wrap="square" lIns="0" tIns="13335" rIns="0" bIns="0" rtlCol="0">
            <a:spAutoFit/>
          </a:bodyPr>
          <a:lstStyle/>
          <a:p>
            <a:pPr marL="184785" marR="5080" indent="-172720" algn="just">
              <a:spcBef>
                <a:spcPts val="105"/>
              </a:spcBef>
              <a:buFont typeface="Arial"/>
              <a:buChar char="•"/>
              <a:tabLst>
                <a:tab pos="185420" algn="l"/>
              </a:tabLst>
            </a:pPr>
            <a:r>
              <a:rPr sz="1400" b="1" spc="-10" dirty="0">
                <a:latin typeface="Calibri"/>
                <a:cs typeface="Calibri"/>
              </a:rPr>
              <a:t>Evaluación  </a:t>
            </a:r>
            <a:r>
              <a:rPr sz="1400" b="1" dirty="0">
                <a:latin typeface="Calibri"/>
                <a:cs typeface="Calibri"/>
              </a:rPr>
              <a:t>del </a:t>
            </a:r>
            <a:r>
              <a:rPr sz="1400" b="1" spc="-5" dirty="0">
                <a:latin typeface="Calibri"/>
                <a:cs typeface="Calibri"/>
              </a:rPr>
              <a:t>Informe:  competencia  material,  hechos  acreditados</a:t>
            </a:r>
            <a:r>
              <a:rPr sz="1400" b="1" spc="-114" dirty="0">
                <a:latin typeface="Calibri"/>
                <a:cs typeface="Calibri"/>
              </a:rPr>
              <a:t> </a:t>
            </a:r>
            <a:r>
              <a:rPr sz="1400" b="1" dirty="0">
                <a:latin typeface="Calibri"/>
                <a:cs typeface="Calibri"/>
              </a:rPr>
              <a:t>y  </a:t>
            </a:r>
            <a:r>
              <a:rPr sz="1400" b="1" spc="-10" dirty="0">
                <a:latin typeface="Calibri"/>
                <a:cs typeface="Calibri"/>
              </a:rPr>
              <a:t>generan  </a:t>
            </a:r>
            <a:r>
              <a:rPr sz="1400" b="1" spc="-5" dirty="0">
                <a:latin typeface="Calibri"/>
                <a:cs typeface="Calibri"/>
              </a:rPr>
              <a:t>convicción  razonable</a:t>
            </a:r>
            <a:endParaRPr sz="1400" dirty="0">
              <a:latin typeface="Calibri"/>
              <a:cs typeface="Calibri"/>
            </a:endParaRPr>
          </a:p>
          <a:p>
            <a:pPr marL="184785" marR="21590" indent="-172720" algn="just">
              <a:spcBef>
                <a:spcPts val="5"/>
              </a:spcBef>
              <a:buFont typeface="Arial"/>
              <a:buChar char="•"/>
              <a:tabLst>
                <a:tab pos="185420" algn="l"/>
              </a:tabLst>
            </a:pPr>
            <a:r>
              <a:rPr sz="1400" b="1" dirty="0">
                <a:latin typeface="Calibri"/>
                <a:cs typeface="Calibri"/>
              </a:rPr>
              <a:t>Ejecución de  i</a:t>
            </a:r>
            <a:r>
              <a:rPr sz="1400" b="1" spc="5" dirty="0">
                <a:latin typeface="Calibri"/>
                <a:cs typeface="Calibri"/>
              </a:rPr>
              <a:t>n</a:t>
            </a:r>
            <a:r>
              <a:rPr sz="1400" b="1" dirty="0">
                <a:latin typeface="Calibri"/>
                <a:cs typeface="Calibri"/>
              </a:rPr>
              <a:t>da</a:t>
            </a:r>
            <a:r>
              <a:rPr sz="1400" b="1" spc="-20" dirty="0">
                <a:latin typeface="Calibri"/>
                <a:cs typeface="Calibri"/>
              </a:rPr>
              <a:t>g</a:t>
            </a:r>
            <a:r>
              <a:rPr sz="1400" b="1" dirty="0">
                <a:latin typeface="Calibri"/>
                <a:cs typeface="Calibri"/>
              </a:rPr>
              <a:t>a</a:t>
            </a:r>
            <a:r>
              <a:rPr sz="1400" b="1" spc="-15" dirty="0">
                <a:latin typeface="Calibri"/>
                <a:cs typeface="Calibri"/>
              </a:rPr>
              <a:t>c</a:t>
            </a:r>
            <a:r>
              <a:rPr sz="1400" b="1" dirty="0">
                <a:latin typeface="Calibri"/>
                <a:cs typeface="Calibri"/>
              </a:rPr>
              <a:t>io</a:t>
            </a:r>
            <a:r>
              <a:rPr sz="1400" b="1" spc="-10" dirty="0">
                <a:latin typeface="Calibri"/>
                <a:cs typeface="Calibri"/>
              </a:rPr>
              <a:t>n</a:t>
            </a:r>
            <a:r>
              <a:rPr sz="1400" b="1" spc="-5" dirty="0">
                <a:latin typeface="Calibri"/>
                <a:cs typeface="Calibri"/>
              </a:rPr>
              <a:t>es  previas</a:t>
            </a:r>
            <a:endParaRPr sz="1400" dirty="0">
              <a:latin typeface="Calibri"/>
              <a:cs typeface="Calibri"/>
            </a:endParaRPr>
          </a:p>
        </p:txBody>
      </p:sp>
      <p:sp>
        <p:nvSpPr>
          <p:cNvPr id="35" name="object 35"/>
          <p:cNvSpPr txBox="1"/>
          <p:nvPr/>
        </p:nvSpPr>
        <p:spPr>
          <a:xfrm>
            <a:off x="6016000" y="3546137"/>
            <a:ext cx="1184910" cy="1878330"/>
          </a:xfrm>
          <a:prstGeom prst="rect">
            <a:avLst/>
          </a:prstGeom>
        </p:spPr>
        <p:txBody>
          <a:bodyPr vert="horz" wrap="square" lIns="0" tIns="13335" rIns="0" bIns="0" rtlCol="0">
            <a:spAutoFit/>
          </a:bodyPr>
          <a:lstStyle/>
          <a:p>
            <a:pPr marL="184785" marR="69850" indent="-172720" algn="just">
              <a:spcBef>
                <a:spcPts val="105"/>
              </a:spcBef>
              <a:buFont typeface="Arial"/>
              <a:buChar char="•"/>
              <a:tabLst>
                <a:tab pos="185420" algn="l"/>
              </a:tabLst>
            </a:pPr>
            <a:r>
              <a:rPr sz="1350" b="1" dirty="0">
                <a:latin typeface="Calibri"/>
                <a:cs typeface="Calibri"/>
              </a:rPr>
              <a:t>Disposición  de</a:t>
            </a:r>
            <a:r>
              <a:rPr sz="1350" b="1" spc="-85" dirty="0">
                <a:latin typeface="Calibri"/>
                <a:cs typeface="Calibri"/>
              </a:rPr>
              <a:t> </a:t>
            </a:r>
            <a:r>
              <a:rPr sz="1350" b="1" dirty="0">
                <a:latin typeface="Calibri"/>
                <a:cs typeface="Calibri"/>
              </a:rPr>
              <a:t>inhibición  de las  </a:t>
            </a:r>
            <a:r>
              <a:rPr sz="1350" b="1" spc="-5" dirty="0">
                <a:latin typeface="Calibri"/>
                <a:cs typeface="Calibri"/>
              </a:rPr>
              <a:t>entidades</a:t>
            </a:r>
            <a:endParaRPr sz="1350" dirty="0">
              <a:latin typeface="Calibri"/>
              <a:cs typeface="Calibri"/>
            </a:endParaRPr>
          </a:p>
          <a:p>
            <a:pPr marL="184785" marR="5080" indent="-172720" algn="just">
              <a:buFont typeface="Arial"/>
              <a:buChar char="•"/>
              <a:tabLst>
                <a:tab pos="185420" algn="l"/>
              </a:tabLst>
            </a:pPr>
            <a:r>
              <a:rPr sz="1350" b="1" spc="-5" dirty="0">
                <a:latin typeface="Calibri"/>
                <a:cs typeface="Calibri"/>
              </a:rPr>
              <a:t>Elaboración </a:t>
            </a:r>
            <a:r>
              <a:rPr sz="1350" b="1" dirty="0">
                <a:latin typeface="Calibri"/>
                <a:cs typeface="Calibri"/>
              </a:rPr>
              <a:t>y  </a:t>
            </a:r>
            <a:r>
              <a:rPr sz="1350" b="1" spc="-20" dirty="0">
                <a:latin typeface="Calibri"/>
                <a:cs typeface="Calibri"/>
              </a:rPr>
              <a:t>c</a:t>
            </a:r>
            <a:r>
              <a:rPr sz="1350" b="1" dirty="0">
                <a:latin typeface="Calibri"/>
                <a:cs typeface="Calibri"/>
              </a:rPr>
              <a:t>om</a:t>
            </a:r>
            <a:r>
              <a:rPr sz="1350" b="1" spc="5" dirty="0">
                <a:latin typeface="Calibri"/>
                <a:cs typeface="Calibri"/>
              </a:rPr>
              <a:t>u</a:t>
            </a:r>
            <a:r>
              <a:rPr sz="1350" b="1" dirty="0">
                <a:latin typeface="Calibri"/>
                <a:cs typeface="Calibri"/>
              </a:rPr>
              <a:t>n</a:t>
            </a:r>
            <a:r>
              <a:rPr sz="1350" b="1" spc="5" dirty="0">
                <a:latin typeface="Calibri"/>
                <a:cs typeface="Calibri"/>
              </a:rPr>
              <a:t>i</a:t>
            </a:r>
            <a:r>
              <a:rPr sz="1350" b="1" spc="-20" dirty="0">
                <a:latin typeface="Calibri"/>
                <a:cs typeface="Calibri"/>
              </a:rPr>
              <a:t>c</a:t>
            </a:r>
            <a:r>
              <a:rPr sz="1350" b="1" dirty="0">
                <a:latin typeface="Calibri"/>
                <a:cs typeface="Calibri"/>
              </a:rPr>
              <a:t>ación  de</a:t>
            </a:r>
            <a:r>
              <a:rPr sz="1350" b="1" spc="-25" dirty="0">
                <a:latin typeface="Calibri"/>
                <a:cs typeface="Calibri"/>
              </a:rPr>
              <a:t> </a:t>
            </a:r>
            <a:r>
              <a:rPr sz="1350" b="1" spc="-5" dirty="0">
                <a:latin typeface="Calibri"/>
                <a:cs typeface="Calibri"/>
              </a:rPr>
              <a:t>cargos</a:t>
            </a:r>
            <a:endParaRPr sz="1350" dirty="0">
              <a:latin typeface="Calibri"/>
              <a:cs typeface="Calibri"/>
            </a:endParaRPr>
          </a:p>
          <a:p>
            <a:pPr marL="184785" marR="47625" indent="-172720" algn="just">
              <a:spcBef>
                <a:spcPts val="5"/>
              </a:spcBef>
              <a:buFont typeface="Arial"/>
              <a:buChar char="•"/>
              <a:tabLst>
                <a:tab pos="185420" algn="l"/>
              </a:tabLst>
            </a:pPr>
            <a:r>
              <a:rPr sz="1350" b="1" spc="-5" dirty="0">
                <a:latin typeface="Calibri"/>
                <a:cs typeface="Calibri"/>
              </a:rPr>
              <a:t>Recepción</a:t>
            </a:r>
            <a:r>
              <a:rPr sz="1350" b="1" spc="-114" dirty="0">
                <a:latin typeface="Calibri"/>
                <a:cs typeface="Calibri"/>
              </a:rPr>
              <a:t> </a:t>
            </a:r>
            <a:r>
              <a:rPr sz="1350" b="1" dirty="0">
                <a:latin typeface="Calibri"/>
                <a:cs typeface="Calibri"/>
              </a:rPr>
              <a:t>de  </a:t>
            </a:r>
            <a:r>
              <a:rPr sz="1350" b="1" spc="-5" dirty="0">
                <a:latin typeface="Calibri"/>
                <a:cs typeface="Calibri"/>
              </a:rPr>
              <a:t>descargos</a:t>
            </a:r>
            <a:endParaRPr sz="1350" dirty="0">
              <a:latin typeface="Calibri"/>
              <a:cs typeface="Calibri"/>
            </a:endParaRPr>
          </a:p>
        </p:txBody>
      </p:sp>
      <p:sp>
        <p:nvSpPr>
          <p:cNvPr id="36" name="object 36"/>
          <p:cNvSpPr txBox="1"/>
          <p:nvPr/>
        </p:nvSpPr>
        <p:spPr>
          <a:xfrm>
            <a:off x="7600325" y="3546137"/>
            <a:ext cx="1122680" cy="438150"/>
          </a:xfrm>
          <a:prstGeom prst="rect">
            <a:avLst/>
          </a:prstGeom>
        </p:spPr>
        <p:txBody>
          <a:bodyPr vert="horz" wrap="square" lIns="0" tIns="13335" rIns="0" bIns="0" rtlCol="0">
            <a:spAutoFit/>
          </a:bodyPr>
          <a:lstStyle/>
          <a:p>
            <a:pPr marL="184785" marR="5080" indent="-172720">
              <a:spcBef>
                <a:spcPts val="105"/>
              </a:spcBef>
              <a:buFont typeface="Arial"/>
              <a:buChar char="•"/>
              <a:tabLst>
                <a:tab pos="185420" algn="l"/>
              </a:tabLst>
            </a:pPr>
            <a:r>
              <a:rPr sz="1350" b="1" spc="-5" dirty="0">
                <a:latin typeface="Calibri"/>
                <a:cs typeface="Calibri"/>
              </a:rPr>
              <a:t>Actuación</a:t>
            </a:r>
            <a:r>
              <a:rPr sz="1350" b="1" spc="-95" dirty="0">
                <a:latin typeface="Calibri"/>
                <a:cs typeface="Calibri"/>
              </a:rPr>
              <a:t> </a:t>
            </a:r>
            <a:r>
              <a:rPr sz="1350" b="1" dirty="0">
                <a:latin typeface="Calibri"/>
                <a:cs typeface="Calibri"/>
              </a:rPr>
              <a:t>de  pruebas</a:t>
            </a:r>
            <a:endParaRPr sz="1350">
              <a:latin typeface="Calibri"/>
              <a:cs typeface="Calibri"/>
            </a:endParaRPr>
          </a:p>
        </p:txBody>
      </p:sp>
      <p:sp>
        <p:nvSpPr>
          <p:cNvPr id="37" name="object 37"/>
          <p:cNvSpPr txBox="1"/>
          <p:nvPr/>
        </p:nvSpPr>
        <p:spPr>
          <a:xfrm>
            <a:off x="9184904" y="3546138"/>
            <a:ext cx="1257300" cy="1673225"/>
          </a:xfrm>
          <a:prstGeom prst="rect">
            <a:avLst/>
          </a:prstGeom>
        </p:spPr>
        <p:txBody>
          <a:bodyPr vert="horz" wrap="square" lIns="0" tIns="13335" rIns="0" bIns="0" rtlCol="0">
            <a:spAutoFit/>
          </a:bodyPr>
          <a:lstStyle/>
          <a:p>
            <a:pPr marL="184785" marR="127000" indent="-172720" algn="just">
              <a:spcBef>
                <a:spcPts val="105"/>
              </a:spcBef>
              <a:buFont typeface="Arial"/>
              <a:buChar char="•"/>
              <a:tabLst>
                <a:tab pos="185420" algn="l"/>
              </a:tabLst>
            </a:pPr>
            <a:r>
              <a:rPr sz="1350" b="1" spc="-5" dirty="0">
                <a:latin typeface="Calibri"/>
                <a:cs typeface="Calibri"/>
              </a:rPr>
              <a:t>Existencia </a:t>
            </a:r>
            <a:r>
              <a:rPr sz="1350" b="1" dirty="0">
                <a:latin typeface="Calibri"/>
                <a:cs typeface="Calibri"/>
              </a:rPr>
              <a:t>de  </a:t>
            </a:r>
            <a:r>
              <a:rPr sz="1350" b="1" spc="-5" dirty="0">
                <a:latin typeface="Calibri"/>
                <a:cs typeface="Calibri"/>
              </a:rPr>
              <a:t>infracción </a:t>
            </a:r>
            <a:r>
              <a:rPr sz="1350" b="1" dirty="0">
                <a:latin typeface="Calibri"/>
                <a:cs typeface="Calibri"/>
              </a:rPr>
              <a:t>y  </a:t>
            </a:r>
            <a:r>
              <a:rPr sz="1350" b="1" spc="-5" dirty="0">
                <a:latin typeface="Calibri"/>
                <a:cs typeface="Calibri"/>
              </a:rPr>
              <a:t>propuesta</a:t>
            </a:r>
            <a:r>
              <a:rPr sz="1350" b="1" spc="-125" dirty="0">
                <a:latin typeface="Calibri"/>
                <a:cs typeface="Calibri"/>
              </a:rPr>
              <a:t> </a:t>
            </a:r>
            <a:r>
              <a:rPr sz="1350" b="1" dirty="0">
                <a:latin typeface="Calibri"/>
                <a:cs typeface="Calibri"/>
              </a:rPr>
              <a:t>de  </a:t>
            </a:r>
            <a:r>
              <a:rPr sz="1350" b="1" spc="-5" dirty="0">
                <a:latin typeface="Calibri"/>
                <a:cs typeface="Calibri"/>
              </a:rPr>
              <a:t>sanción</a:t>
            </a:r>
            <a:endParaRPr sz="1350" dirty="0">
              <a:latin typeface="Calibri"/>
              <a:cs typeface="Calibri"/>
            </a:endParaRPr>
          </a:p>
          <a:p>
            <a:pPr marL="184785" marR="5080" indent="-172720" algn="just">
              <a:buFont typeface="Arial"/>
              <a:buChar char="•"/>
              <a:tabLst>
                <a:tab pos="185420" algn="l"/>
              </a:tabLst>
            </a:pPr>
            <a:r>
              <a:rPr sz="1350" b="1" spc="-5" dirty="0">
                <a:latin typeface="Calibri"/>
                <a:cs typeface="Calibri"/>
              </a:rPr>
              <a:t>Inexistencia</a:t>
            </a:r>
            <a:r>
              <a:rPr sz="1350" b="1" spc="-125" dirty="0">
                <a:latin typeface="Calibri"/>
                <a:cs typeface="Calibri"/>
              </a:rPr>
              <a:t> </a:t>
            </a:r>
            <a:r>
              <a:rPr sz="1350" b="1" dirty="0">
                <a:latin typeface="Calibri"/>
                <a:cs typeface="Calibri"/>
              </a:rPr>
              <a:t>de  </a:t>
            </a:r>
            <a:r>
              <a:rPr sz="1350" b="1" spc="-5" dirty="0">
                <a:latin typeface="Calibri"/>
                <a:cs typeface="Calibri"/>
              </a:rPr>
              <a:t>infracción </a:t>
            </a:r>
            <a:r>
              <a:rPr sz="1350" b="1" dirty="0">
                <a:latin typeface="Calibri"/>
                <a:cs typeface="Calibri"/>
              </a:rPr>
              <a:t>y  </a:t>
            </a:r>
            <a:r>
              <a:rPr sz="1350" b="1" spc="-10" dirty="0">
                <a:latin typeface="Calibri"/>
                <a:cs typeface="Calibri"/>
              </a:rPr>
              <a:t>archivo </a:t>
            </a:r>
            <a:r>
              <a:rPr sz="1350" b="1" dirty="0">
                <a:latin typeface="Calibri"/>
                <a:cs typeface="Calibri"/>
              </a:rPr>
              <a:t>del  </a:t>
            </a:r>
            <a:r>
              <a:rPr sz="1350" b="1" spc="-5" dirty="0">
                <a:latin typeface="Calibri"/>
                <a:cs typeface="Calibri"/>
              </a:rPr>
              <a:t>procedimiento</a:t>
            </a:r>
            <a:endParaRPr sz="1350" dirty="0">
              <a:latin typeface="Calibri"/>
              <a:cs typeface="Calibri"/>
            </a:endParaRPr>
          </a:p>
        </p:txBody>
      </p:sp>
      <p:sp>
        <p:nvSpPr>
          <p:cNvPr id="38" name="object 38"/>
          <p:cNvSpPr txBox="1"/>
          <p:nvPr/>
        </p:nvSpPr>
        <p:spPr>
          <a:xfrm>
            <a:off x="3953510" y="563505"/>
            <a:ext cx="5789408" cy="1011174"/>
          </a:xfrm>
          <a:prstGeom prst="rect">
            <a:avLst/>
          </a:prstGeom>
        </p:spPr>
        <p:txBody>
          <a:bodyPr vert="horz" wrap="square" lIns="0" tIns="13335" rIns="0" bIns="0" rtlCol="0">
            <a:spAutoFit/>
          </a:bodyPr>
          <a:lstStyle/>
          <a:p>
            <a:pPr marL="12700">
              <a:spcBef>
                <a:spcPts val="105"/>
              </a:spcBef>
            </a:pPr>
            <a:r>
              <a:rPr lang="es-ES" sz="3200" b="1" u="sng" spc="-5" dirty="0">
                <a:cs typeface="Calibri"/>
              </a:rPr>
              <a:t>INFORME DE</a:t>
            </a:r>
            <a:r>
              <a:rPr lang="es-ES" sz="3200" b="1" u="sng" spc="-80" dirty="0">
                <a:cs typeface="Calibri"/>
              </a:rPr>
              <a:t> </a:t>
            </a:r>
            <a:r>
              <a:rPr lang="es-ES" sz="3200" b="1" u="sng" spc="-10" dirty="0">
                <a:cs typeface="Calibri"/>
              </a:rPr>
              <a:t>CONTROL</a:t>
            </a:r>
            <a:endParaRPr lang="es-ES" sz="3200" u="sng" dirty="0">
              <a:cs typeface="Calibri"/>
            </a:endParaRPr>
          </a:p>
          <a:p>
            <a:pPr marL="12700">
              <a:spcBef>
                <a:spcPts val="105"/>
              </a:spcBef>
            </a:pPr>
            <a:endParaRPr sz="32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7DBA5983-61B2-42BC-B93D-1EC4FDC595BC}"/>
              </a:ext>
            </a:extLst>
          </p:cNvPr>
          <p:cNvSpPr/>
          <p:nvPr/>
        </p:nvSpPr>
        <p:spPr>
          <a:xfrm>
            <a:off x="2103109" y="1485875"/>
            <a:ext cx="3814590" cy="826048"/>
          </a:xfrm>
          <a:prstGeom prst="rect">
            <a:avLst/>
          </a:prstGeom>
          <a:blipFill>
            <a:blip r:embed="rId2" cstate="print"/>
            <a:stretch>
              <a:fillRect/>
            </a:stretch>
          </a:blipFill>
        </p:spPr>
        <p:txBody>
          <a:bodyPr wrap="square" lIns="0" tIns="0" rIns="0" bIns="0" rtlCol="0"/>
          <a:lstStyle/>
          <a:p>
            <a:endParaRPr/>
          </a:p>
        </p:txBody>
      </p:sp>
      <p:sp>
        <p:nvSpPr>
          <p:cNvPr id="4" name="object 6">
            <a:extLst>
              <a:ext uri="{FF2B5EF4-FFF2-40B4-BE49-F238E27FC236}">
                <a16:creationId xmlns:a16="http://schemas.microsoft.com/office/drawing/2014/main" id="{0EF64292-F43D-494F-A24D-BE038936689B}"/>
              </a:ext>
            </a:extLst>
          </p:cNvPr>
          <p:cNvSpPr txBox="1"/>
          <p:nvPr/>
        </p:nvSpPr>
        <p:spPr>
          <a:xfrm>
            <a:off x="2331517" y="1677671"/>
            <a:ext cx="3351529" cy="330835"/>
          </a:xfrm>
          <a:prstGeom prst="rect">
            <a:avLst/>
          </a:prstGeom>
        </p:spPr>
        <p:txBody>
          <a:bodyPr vert="horz" wrap="square" lIns="0" tIns="13335" rIns="0" bIns="0" rtlCol="0">
            <a:spAutoFit/>
          </a:bodyPr>
          <a:lstStyle/>
          <a:p>
            <a:pPr marL="12700">
              <a:spcBef>
                <a:spcPts val="105"/>
              </a:spcBef>
            </a:pPr>
            <a:r>
              <a:rPr sz="2000" b="1" spc="-5" dirty="0">
                <a:solidFill>
                  <a:srgbClr val="FFFFFF"/>
                </a:solidFill>
                <a:latin typeface="Calibri"/>
                <a:cs typeface="Calibri"/>
              </a:rPr>
              <a:t>Principales requisitos </a:t>
            </a:r>
            <a:r>
              <a:rPr sz="2000" b="1" dirty="0">
                <a:solidFill>
                  <a:srgbClr val="FFFFFF"/>
                </a:solidFill>
                <a:latin typeface="Calibri"/>
                <a:cs typeface="Calibri"/>
              </a:rPr>
              <a:t>de</a:t>
            </a:r>
            <a:r>
              <a:rPr sz="2000" b="1" spc="-90" dirty="0">
                <a:solidFill>
                  <a:srgbClr val="FFFFFF"/>
                </a:solidFill>
                <a:latin typeface="Calibri"/>
                <a:cs typeface="Calibri"/>
              </a:rPr>
              <a:t> </a:t>
            </a:r>
            <a:r>
              <a:rPr sz="2000" b="1" spc="-5" dirty="0">
                <a:solidFill>
                  <a:srgbClr val="FFFFFF"/>
                </a:solidFill>
                <a:latin typeface="Calibri"/>
                <a:cs typeface="Calibri"/>
              </a:rPr>
              <a:t>forma:</a:t>
            </a:r>
            <a:endParaRPr sz="2000">
              <a:latin typeface="Calibri"/>
              <a:cs typeface="Calibri"/>
            </a:endParaRPr>
          </a:p>
        </p:txBody>
      </p:sp>
      <p:sp>
        <p:nvSpPr>
          <p:cNvPr id="5" name="object 9">
            <a:extLst>
              <a:ext uri="{FF2B5EF4-FFF2-40B4-BE49-F238E27FC236}">
                <a16:creationId xmlns:a16="http://schemas.microsoft.com/office/drawing/2014/main" id="{3B445567-63F5-466D-937B-FFEACE18C363}"/>
              </a:ext>
            </a:extLst>
          </p:cNvPr>
          <p:cNvSpPr txBox="1"/>
          <p:nvPr/>
        </p:nvSpPr>
        <p:spPr>
          <a:xfrm>
            <a:off x="2134604" y="2242908"/>
            <a:ext cx="3744595" cy="3064172"/>
          </a:xfrm>
          <a:prstGeom prst="rect">
            <a:avLst/>
          </a:prstGeom>
          <a:solidFill>
            <a:srgbClr val="D0D7E8">
              <a:alpha val="90194"/>
            </a:srgbClr>
          </a:solidFill>
        </p:spPr>
        <p:txBody>
          <a:bodyPr vert="horz" wrap="square" lIns="0" tIns="97790" rIns="0" bIns="0" rtlCol="0">
            <a:spAutoFit/>
          </a:bodyPr>
          <a:lstStyle/>
          <a:p>
            <a:pPr marL="339725" marR="638810" indent="-228600" algn="just">
              <a:lnSpc>
                <a:spcPts val="2210"/>
              </a:lnSpc>
              <a:spcBef>
                <a:spcPts val="770"/>
              </a:spcBef>
              <a:buChar char="•"/>
              <a:tabLst>
                <a:tab pos="340360" algn="l"/>
              </a:tabLst>
            </a:pPr>
            <a:r>
              <a:rPr sz="2000" spc="-5" dirty="0">
                <a:latin typeface="Calibri"/>
                <a:cs typeface="Calibri"/>
              </a:rPr>
              <a:t>La </a:t>
            </a:r>
            <a:r>
              <a:rPr sz="2000" spc="-10" dirty="0">
                <a:latin typeface="Calibri"/>
                <a:cs typeface="Calibri"/>
              </a:rPr>
              <a:t>fecha </a:t>
            </a:r>
            <a:r>
              <a:rPr sz="2000" spc="-5" dirty="0">
                <a:latin typeface="Calibri"/>
                <a:cs typeface="Calibri"/>
              </a:rPr>
              <a:t>de aprobación</a:t>
            </a:r>
            <a:r>
              <a:rPr sz="2000" spc="-85" dirty="0">
                <a:latin typeface="Calibri"/>
                <a:cs typeface="Calibri"/>
              </a:rPr>
              <a:t> </a:t>
            </a:r>
            <a:r>
              <a:rPr sz="2000" spc="-5" dirty="0">
                <a:latin typeface="Calibri"/>
                <a:cs typeface="Calibri"/>
              </a:rPr>
              <a:t>del  </a:t>
            </a:r>
            <a:r>
              <a:rPr sz="2000" spc="-10" dirty="0">
                <a:latin typeface="Calibri"/>
                <a:cs typeface="Calibri"/>
              </a:rPr>
              <a:t>Informe.</a:t>
            </a:r>
            <a:endParaRPr sz="2000" dirty="0">
              <a:latin typeface="Calibri"/>
              <a:cs typeface="Calibri"/>
            </a:endParaRPr>
          </a:p>
          <a:p>
            <a:pPr marL="339725" marR="292100" indent="-228600" algn="just">
              <a:lnSpc>
                <a:spcPts val="2200"/>
              </a:lnSpc>
              <a:spcBef>
                <a:spcPts val="355"/>
              </a:spcBef>
              <a:buChar char="•"/>
              <a:tabLst>
                <a:tab pos="340360" algn="l"/>
              </a:tabLst>
            </a:pPr>
            <a:r>
              <a:rPr sz="2000" spc="-5" dirty="0">
                <a:latin typeface="Calibri"/>
                <a:cs typeface="Calibri"/>
              </a:rPr>
              <a:t>La recomendación </a:t>
            </a:r>
            <a:r>
              <a:rPr sz="2000" spc="-15" dirty="0">
                <a:latin typeface="Calibri"/>
                <a:cs typeface="Calibri"/>
              </a:rPr>
              <a:t>para  </a:t>
            </a:r>
            <a:r>
              <a:rPr sz="2000" spc="-5" dirty="0">
                <a:latin typeface="Calibri"/>
                <a:cs typeface="Calibri"/>
              </a:rPr>
              <a:t>deslinde de responsabilidades  </a:t>
            </a:r>
            <a:r>
              <a:rPr sz="2000" dirty="0">
                <a:latin typeface="Calibri"/>
                <a:cs typeface="Calibri"/>
              </a:rPr>
              <a:t>y </a:t>
            </a:r>
            <a:r>
              <a:rPr sz="2000" spc="-15" dirty="0">
                <a:latin typeface="Calibri"/>
                <a:cs typeface="Calibri"/>
              </a:rPr>
              <a:t>anexos</a:t>
            </a:r>
            <a:r>
              <a:rPr sz="2000" spc="-25" dirty="0">
                <a:latin typeface="Calibri"/>
                <a:cs typeface="Calibri"/>
              </a:rPr>
              <a:t> </a:t>
            </a:r>
            <a:r>
              <a:rPr sz="2000" spc="-5" dirty="0">
                <a:latin typeface="Calibri"/>
                <a:cs typeface="Calibri"/>
              </a:rPr>
              <a:t>relacionados.</a:t>
            </a:r>
            <a:endParaRPr sz="2000" dirty="0">
              <a:latin typeface="Calibri"/>
              <a:cs typeface="Calibri"/>
            </a:endParaRPr>
          </a:p>
          <a:p>
            <a:pPr marL="339725" indent="-229235" algn="just">
              <a:lnSpc>
                <a:spcPts val="2300"/>
              </a:lnSpc>
              <a:spcBef>
                <a:spcPts val="120"/>
              </a:spcBef>
              <a:buChar char="•"/>
              <a:tabLst>
                <a:tab pos="340360" algn="l"/>
              </a:tabLst>
            </a:pPr>
            <a:r>
              <a:rPr sz="2000" spc="-5" dirty="0">
                <a:latin typeface="Calibri"/>
                <a:cs typeface="Calibri"/>
              </a:rPr>
              <a:t>El domicilio </a:t>
            </a:r>
            <a:r>
              <a:rPr sz="2000" dirty="0">
                <a:latin typeface="Calibri"/>
                <a:cs typeface="Calibri"/>
              </a:rPr>
              <a:t>de las</a:t>
            </a:r>
            <a:r>
              <a:rPr sz="2000" spc="-25" dirty="0">
                <a:latin typeface="Calibri"/>
                <a:cs typeface="Calibri"/>
              </a:rPr>
              <a:t> </a:t>
            </a:r>
            <a:r>
              <a:rPr sz="2000" spc="-10" dirty="0">
                <a:latin typeface="Calibri"/>
                <a:cs typeface="Calibri"/>
              </a:rPr>
              <a:t>personas</a:t>
            </a:r>
            <a:endParaRPr sz="2000" dirty="0">
              <a:latin typeface="Calibri"/>
              <a:cs typeface="Calibri"/>
            </a:endParaRPr>
          </a:p>
          <a:p>
            <a:pPr marL="339725" algn="just">
              <a:lnSpc>
                <a:spcPts val="2300"/>
              </a:lnSpc>
            </a:pPr>
            <a:r>
              <a:rPr sz="2000" spc="-5" dirty="0">
                <a:latin typeface="Calibri"/>
                <a:cs typeface="Calibri"/>
              </a:rPr>
              <a:t>comprendidas.</a:t>
            </a:r>
            <a:endParaRPr sz="2000" dirty="0">
              <a:latin typeface="Calibri"/>
              <a:cs typeface="Calibri"/>
            </a:endParaRPr>
          </a:p>
          <a:p>
            <a:pPr marL="339725" marR="709930" indent="-228600" algn="just">
              <a:lnSpc>
                <a:spcPct val="91600"/>
              </a:lnSpc>
              <a:spcBef>
                <a:spcPts val="370"/>
              </a:spcBef>
              <a:buChar char="•"/>
              <a:tabLst>
                <a:tab pos="340360" algn="l"/>
              </a:tabLst>
            </a:pPr>
            <a:r>
              <a:rPr sz="2000" dirty="0">
                <a:latin typeface="Calibri"/>
                <a:cs typeface="Calibri"/>
              </a:rPr>
              <a:t>El </a:t>
            </a:r>
            <a:r>
              <a:rPr sz="2000" spc="-10" dirty="0">
                <a:latin typeface="Calibri"/>
                <a:cs typeface="Calibri"/>
              </a:rPr>
              <a:t>cargo </a:t>
            </a:r>
            <a:r>
              <a:rPr sz="2000" spc="-5" dirty="0">
                <a:latin typeface="Calibri"/>
                <a:cs typeface="Calibri"/>
              </a:rPr>
              <a:t>desempeñado </a:t>
            </a:r>
            <a:r>
              <a:rPr sz="2000" dirty="0">
                <a:latin typeface="Calibri"/>
                <a:cs typeface="Calibri"/>
              </a:rPr>
              <a:t>y  </a:t>
            </a:r>
            <a:r>
              <a:rPr sz="2000" spc="-5" dirty="0">
                <a:latin typeface="Calibri"/>
                <a:cs typeface="Calibri"/>
              </a:rPr>
              <a:t>periodos de gestión de</a:t>
            </a:r>
            <a:r>
              <a:rPr sz="2000" spc="-80" dirty="0">
                <a:latin typeface="Calibri"/>
                <a:cs typeface="Calibri"/>
              </a:rPr>
              <a:t> </a:t>
            </a:r>
            <a:r>
              <a:rPr sz="2000" dirty="0">
                <a:latin typeface="Calibri"/>
                <a:cs typeface="Calibri"/>
              </a:rPr>
              <a:t>las  </a:t>
            </a:r>
            <a:r>
              <a:rPr sz="2000" spc="-10" dirty="0">
                <a:latin typeface="Calibri"/>
                <a:cs typeface="Calibri"/>
              </a:rPr>
              <a:t>personas</a:t>
            </a:r>
            <a:r>
              <a:rPr sz="2000" spc="-30" dirty="0">
                <a:latin typeface="Calibri"/>
                <a:cs typeface="Calibri"/>
              </a:rPr>
              <a:t> </a:t>
            </a:r>
            <a:r>
              <a:rPr sz="2000" spc="-5" dirty="0">
                <a:latin typeface="Calibri"/>
                <a:cs typeface="Calibri"/>
              </a:rPr>
              <a:t>comprendidas.</a:t>
            </a:r>
            <a:endParaRPr sz="2000" dirty="0">
              <a:latin typeface="Calibri"/>
              <a:cs typeface="Calibri"/>
            </a:endParaRPr>
          </a:p>
        </p:txBody>
      </p:sp>
      <p:sp>
        <p:nvSpPr>
          <p:cNvPr id="6" name="object 10">
            <a:extLst>
              <a:ext uri="{FF2B5EF4-FFF2-40B4-BE49-F238E27FC236}">
                <a16:creationId xmlns:a16="http://schemas.microsoft.com/office/drawing/2014/main" id="{6426A85A-CEAB-4D11-B27A-5E60BAA1478E}"/>
              </a:ext>
            </a:extLst>
          </p:cNvPr>
          <p:cNvSpPr/>
          <p:nvPr/>
        </p:nvSpPr>
        <p:spPr>
          <a:xfrm>
            <a:off x="6361171" y="1482792"/>
            <a:ext cx="3811533" cy="833887"/>
          </a:xfrm>
          <a:prstGeom prst="rect">
            <a:avLst/>
          </a:prstGeom>
          <a:blipFill>
            <a:blip r:embed="rId3" cstate="print"/>
            <a:stretch>
              <a:fillRect/>
            </a:stretch>
          </a:blipFill>
        </p:spPr>
        <p:txBody>
          <a:bodyPr wrap="square" lIns="0" tIns="0" rIns="0" bIns="0" rtlCol="0"/>
          <a:lstStyle/>
          <a:p>
            <a:endParaRPr/>
          </a:p>
        </p:txBody>
      </p:sp>
      <p:sp>
        <p:nvSpPr>
          <p:cNvPr id="7" name="object 11">
            <a:extLst>
              <a:ext uri="{FF2B5EF4-FFF2-40B4-BE49-F238E27FC236}">
                <a16:creationId xmlns:a16="http://schemas.microsoft.com/office/drawing/2014/main" id="{9F1E4F5B-4CF4-4AF5-8B47-B1A04868A7DC}"/>
              </a:ext>
            </a:extLst>
          </p:cNvPr>
          <p:cNvSpPr txBox="1"/>
          <p:nvPr/>
        </p:nvSpPr>
        <p:spPr>
          <a:xfrm>
            <a:off x="6971158" y="1538097"/>
            <a:ext cx="2587625" cy="611505"/>
          </a:xfrm>
          <a:prstGeom prst="rect">
            <a:avLst/>
          </a:prstGeom>
        </p:spPr>
        <p:txBody>
          <a:bodyPr vert="horz" wrap="square" lIns="0" tIns="42545" rIns="0" bIns="0" rtlCol="0">
            <a:spAutoFit/>
          </a:bodyPr>
          <a:lstStyle/>
          <a:p>
            <a:pPr marL="727075" marR="5080" indent="-715010">
              <a:lnSpc>
                <a:spcPts val="2210"/>
              </a:lnSpc>
              <a:spcBef>
                <a:spcPts val="335"/>
              </a:spcBef>
            </a:pPr>
            <a:r>
              <a:rPr sz="2000" b="1" spc="-5" dirty="0">
                <a:solidFill>
                  <a:srgbClr val="FFFFFF"/>
                </a:solidFill>
                <a:latin typeface="Calibri"/>
                <a:cs typeface="Calibri"/>
              </a:rPr>
              <a:t>Principales requisitos</a:t>
            </a:r>
            <a:r>
              <a:rPr sz="2000" b="1" spc="-100" dirty="0">
                <a:solidFill>
                  <a:srgbClr val="FFFFFF"/>
                </a:solidFill>
                <a:latin typeface="Calibri"/>
                <a:cs typeface="Calibri"/>
              </a:rPr>
              <a:t> </a:t>
            </a:r>
            <a:r>
              <a:rPr sz="2000" b="1" dirty="0">
                <a:solidFill>
                  <a:srgbClr val="FFFFFF"/>
                </a:solidFill>
                <a:latin typeface="Calibri"/>
                <a:cs typeface="Calibri"/>
              </a:rPr>
              <a:t>de  </a:t>
            </a:r>
            <a:r>
              <a:rPr sz="2000" b="1" spc="-10" dirty="0">
                <a:solidFill>
                  <a:srgbClr val="FFFFFF"/>
                </a:solidFill>
                <a:latin typeface="Calibri"/>
                <a:cs typeface="Calibri"/>
              </a:rPr>
              <a:t>contenido:</a:t>
            </a:r>
            <a:endParaRPr sz="2000">
              <a:latin typeface="Calibri"/>
              <a:cs typeface="Calibri"/>
            </a:endParaRPr>
          </a:p>
        </p:txBody>
      </p:sp>
      <p:sp>
        <p:nvSpPr>
          <p:cNvPr id="8" name="object 14">
            <a:extLst>
              <a:ext uri="{FF2B5EF4-FFF2-40B4-BE49-F238E27FC236}">
                <a16:creationId xmlns:a16="http://schemas.microsoft.com/office/drawing/2014/main" id="{5987A222-D48C-4E47-9132-DB02A8CC6662}"/>
              </a:ext>
            </a:extLst>
          </p:cNvPr>
          <p:cNvSpPr txBox="1"/>
          <p:nvPr/>
        </p:nvSpPr>
        <p:spPr>
          <a:xfrm>
            <a:off x="6392482" y="2242909"/>
            <a:ext cx="3744595" cy="3384773"/>
          </a:xfrm>
          <a:prstGeom prst="rect">
            <a:avLst/>
          </a:prstGeom>
          <a:solidFill>
            <a:srgbClr val="D0D7E8">
              <a:alpha val="90194"/>
            </a:srgbClr>
          </a:solidFill>
        </p:spPr>
        <p:txBody>
          <a:bodyPr vert="horz" wrap="square" lIns="0" tIns="97790" rIns="0" bIns="0" rtlCol="0">
            <a:spAutoFit/>
          </a:bodyPr>
          <a:lstStyle/>
          <a:p>
            <a:pPr marL="340360" marR="157480" indent="-228600" algn="just">
              <a:lnSpc>
                <a:spcPts val="2210"/>
              </a:lnSpc>
              <a:spcBef>
                <a:spcPts val="770"/>
              </a:spcBef>
              <a:buChar char="•"/>
              <a:tabLst>
                <a:tab pos="340995" algn="l"/>
              </a:tabLst>
            </a:pPr>
            <a:r>
              <a:rPr sz="2000" spc="-5" dirty="0">
                <a:latin typeface="Calibri"/>
                <a:cs typeface="Calibri"/>
              </a:rPr>
              <a:t>Los </a:t>
            </a:r>
            <a:r>
              <a:rPr sz="2000" spc="-5" dirty="0" err="1">
                <a:latin typeface="Calibri"/>
                <a:cs typeface="Calibri"/>
              </a:rPr>
              <a:t>hechos</a:t>
            </a:r>
            <a:r>
              <a:rPr sz="2000" spc="-5" dirty="0">
                <a:latin typeface="Calibri"/>
                <a:cs typeface="Calibri"/>
              </a:rPr>
              <a:t> </a:t>
            </a:r>
            <a:r>
              <a:rPr sz="2000" dirty="0">
                <a:latin typeface="Calibri"/>
                <a:cs typeface="Calibri"/>
              </a:rPr>
              <a:t>que </a:t>
            </a:r>
            <a:r>
              <a:rPr sz="2000" spc="-10" dirty="0" err="1">
                <a:latin typeface="Calibri"/>
                <a:cs typeface="Calibri"/>
              </a:rPr>
              <a:t>configuran</a:t>
            </a:r>
            <a:r>
              <a:rPr sz="2000" spc="-10" dirty="0">
                <a:latin typeface="Calibri"/>
                <a:cs typeface="Calibri"/>
              </a:rPr>
              <a:t>  </a:t>
            </a:r>
            <a:r>
              <a:rPr sz="2000" spc="-5" dirty="0" err="1">
                <a:latin typeface="Calibri"/>
                <a:cs typeface="Calibri"/>
              </a:rPr>
              <a:t>infracciones</a:t>
            </a:r>
            <a:r>
              <a:rPr sz="2000" spc="-5" dirty="0">
                <a:latin typeface="Calibri"/>
                <a:cs typeface="Calibri"/>
              </a:rPr>
              <a:t> </a:t>
            </a:r>
            <a:r>
              <a:rPr sz="2000" spc="-25" dirty="0">
                <a:latin typeface="Calibri"/>
                <a:cs typeface="Calibri"/>
              </a:rPr>
              <a:t>grave </a:t>
            </a:r>
            <a:r>
              <a:rPr sz="2000" dirty="0">
                <a:latin typeface="Calibri"/>
                <a:cs typeface="Calibri"/>
              </a:rPr>
              <a:t>o </a:t>
            </a:r>
            <a:r>
              <a:rPr sz="2000" dirty="0" err="1">
                <a:latin typeface="Calibri"/>
                <a:cs typeface="Calibri"/>
              </a:rPr>
              <a:t>muy</a:t>
            </a:r>
            <a:r>
              <a:rPr sz="2000" spc="-35" dirty="0">
                <a:latin typeface="Calibri"/>
                <a:cs typeface="Calibri"/>
              </a:rPr>
              <a:t> </a:t>
            </a:r>
            <a:r>
              <a:rPr sz="2000" spc="-20" dirty="0">
                <a:latin typeface="Calibri"/>
                <a:cs typeface="Calibri"/>
              </a:rPr>
              <a:t>grave.</a:t>
            </a:r>
            <a:endParaRPr sz="2000" dirty="0">
              <a:latin typeface="Calibri"/>
              <a:cs typeface="Calibri"/>
            </a:endParaRPr>
          </a:p>
          <a:p>
            <a:pPr marL="340360" marR="896619" indent="-228600" algn="just">
              <a:lnSpc>
                <a:spcPts val="2200"/>
              </a:lnSpc>
              <a:spcBef>
                <a:spcPts val="355"/>
              </a:spcBef>
              <a:buChar char="•"/>
              <a:tabLst>
                <a:tab pos="340995" algn="l"/>
              </a:tabLst>
            </a:pPr>
            <a:r>
              <a:rPr sz="2000" spc="-5" dirty="0">
                <a:latin typeface="Calibri"/>
                <a:cs typeface="Calibri"/>
              </a:rPr>
              <a:t>La </a:t>
            </a:r>
            <a:r>
              <a:rPr sz="2000" spc="-5" dirty="0" err="1">
                <a:latin typeface="Calibri"/>
                <a:cs typeface="Calibri"/>
              </a:rPr>
              <a:t>identificación</a:t>
            </a:r>
            <a:r>
              <a:rPr sz="2000" spc="-5" dirty="0">
                <a:latin typeface="Calibri"/>
                <a:cs typeface="Calibri"/>
              </a:rPr>
              <a:t> de </a:t>
            </a:r>
            <a:r>
              <a:rPr sz="2000" dirty="0">
                <a:latin typeface="Calibri"/>
                <a:cs typeface="Calibri"/>
              </a:rPr>
              <a:t>los  </a:t>
            </a:r>
            <a:r>
              <a:rPr sz="2000" spc="-10" dirty="0" err="1">
                <a:latin typeface="Calibri"/>
                <a:cs typeface="Calibri"/>
              </a:rPr>
              <a:t>presuntos</a:t>
            </a:r>
            <a:r>
              <a:rPr sz="2000" spc="-45" dirty="0">
                <a:latin typeface="Calibri"/>
                <a:cs typeface="Calibri"/>
              </a:rPr>
              <a:t> </a:t>
            </a:r>
            <a:r>
              <a:rPr sz="2000" spc="-5" dirty="0" err="1">
                <a:latin typeface="Calibri"/>
                <a:cs typeface="Calibri"/>
              </a:rPr>
              <a:t>responsables</a:t>
            </a:r>
            <a:r>
              <a:rPr sz="2000" spc="-5" dirty="0">
                <a:latin typeface="Calibri"/>
                <a:cs typeface="Calibri"/>
              </a:rPr>
              <a:t>.</a:t>
            </a:r>
            <a:endParaRPr sz="2000" dirty="0">
              <a:latin typeface="Calibri"/>
              <a:cs typeface="Calibri"/>
            </a:endParaRPr>
          </a:p>
          <a:p>
            <a:pPr marL="340360" indent="-229235" algn="just">
              <a:lnSpc>
                <a:spcPts val="2300"/>
              </a:lnSpc>
              <a:spcBef>
                <a:spcPts val="120"/>
              </a:spcBef>
              <a:buChar char="•"/>
              <a:tabLst>
                <a:tab pos="340995" algn="l"/>
              </a:tabLst>
            </a:pPr>
            <a:r>
              <a:rPr sz="2000" spc="-5" dirty="0">
                <a:latin typeface="Calibri"/>
                <a:cs typeface="Calibri"/>
              </a:rPr>
              <a:t>La </a:t>
            </a:r>
            <a:r>
              <a:rPr sz="2000" spc="-5" dirty="0" err="1">
                <a:latin typeface="Calibri"/>
                <a:cs typeface="Calibri"/>
              </a:rPr>
              <a:t>entidad</a:t>
            </a:r>
            <a:r>
              <a:rPr sz="2000" spc="-5" dirty="0">
                <a:latin typeface="Calibri"/>
                <a:cs typeface="Calibri"/>
              </a:rPr>
              <a:t> </a:t>
            </a:r>
            <a:r>
              <a:rPr sz="2000" dirty="0" err="1">
                <a:latin typeface="Calibri"/>
                <a:cs typeface="Calibri"/>
              </a:rPr>
              <a:t>en</a:t>
            </a:r>
            <a:r>
              <a:rPr sz="2000" dirty="0">
                <a:latin typeface="Calibri"/>
                <a:cs typeface="Calibri"/>
              </a:rPr>
              <a:t> que </a:t>
            </a:r>
            <a:r>
              <a:rPr sz="2000" spc="-5" dirty="0">
                <a:latin typeface="Calibri"/>
                <a:cs typeface="Calibri"/>
              </a:rPr>
              <a:t>se</a:t>
            </a:r>
            <a:r>
              <a:rPr sz="2000" spc="-50" dirty="0">
                <a:latin typeface="Calibri"/>
                <a:cs typeface="Calibri"/>
              </a:rPr>
              <a:t> </a:t>
            </a:r>
            <a:r>
              <a:rPr sz="2000" spc="-5" dirty="0" err="1">
                <a:latin typeface="Calibri"/>
                <a:cs typeface="Calibri"/>
              </a:rPr>
              <a:t>cometió</a:t>
            </a:r>
            <a:endParaRPr sz="2000" dirty="0">
              <a:latin typeface="Calibri"/>
              <a:cs typeface="Calibri"/>
            </a:endParaRPr>
          </a:p>
          <a:p>
            <a:pPr marL="340360" algn="just">
              <a:lnSpc>
                <a:spcPts val="2300"/>
              </a:lnSpc>
            </a:pPr>
            <a:r>
              <a:rPr sz="2000" dirty="0">
                <a:latin typeface="Calibri"/>
                <a:cs typeface="Calibri"/>
              </a:rPr>
              <a:t>la</a:t>
            </a:r>
            <a:r>
              <a:rPr sz="2000" spc="-10" dirty="0">
                <a:latin typeface="Calibri"/>
                <a:cs typeface="Calibri"/>
              </a:rPr>
              <a:t> </a:t>
            </a:r>
            <a:r>
              <a:rPr sz="2000" spc="-5" dirty="0" err="1">
                <a:latin typeface="Calibri"/>
                <a:cs typeface="Calibri"/>
              </a:rPr>
              <a:t>infracción</a:t>
            </a:r>
            <a:r>
              <a:rPr sz="2000" spc="-5" dirty="0">
                <a:latin typeface="Calibri"/>
                <a:cs typeface="Calibri"/>
              </a:rPr>
              <a:t>.</a:t>
            </a:r>
            <a:endParaRPr sz="2000" dirty="0">
              <a:latin typeface="Calibri"/>
              <a:cs typeface="Calibri"/>
            </a:endParaRPr>
          </a:p>
          <a:p>
            <a:pPr marL="340360" marR="412750" indent="-228600" algn="just">
              <a:lnSpc>
                <a:spcPts val="2200"/>
              </a:lnSpc>
              <a:spcBef>
                <a:spcPts val="409"/>
              </a:spcBef>
              <a:buChar char="•"/>
              <a:tabLst>
                <a:tab pos="340995" algn="l"/>
              </a:tabLst>
            </a:pPr>
            <a:r>
              <a:rPr sz="2000" spc="-5" dirty="0">
                <a:latin typeface="Calibri"/>
                <a:cs typeface="Calibri"/>
              </a:rPr>
              <a:t>La </a:t>
            </a:r>
            <a:r>
              <a:rPr sz="2000" spc="-10" dirty="0" err="1">
                <a:latin typeface="Calibri"/>
                <a:cs typeface="Calibri"/>
              </a:rPr>
              <a:t>fecha</a:t>
            </a:r>
            <a:r>
              <a:rPr sz="2000" spc="-10" dirty="0">
                <a:latin typeface="Calibri"/>
                <a:cs typeface="Calibri"/>
              </a:rPr>
              <a:t> </a:t>
            </a:r>
            <a:r>
              <a:rPr sz="2000" spc="-5" dirty="0">
                <a:latin typeface="Calibri"/>
                <a:cs typeface="Calibri"/>
              </a:rPr>
              <a:t>de </a:t>
            </a:r>
            <a:r>
              <a:rPr sz="2000" spc="-5" dirty="0" err="1">
                <a:latin typeface="Calibri"/>
                <a:cs typeface="Calibri"/>
              </a:rPr>
              <a:t>ocurrencia</a:t>
            </a:r>
            <a:r>
              <a:rPr sz="2000" spc="-5" dirty="0">
                <a:latin typeface="Calibri"/>
                <a:cs typeface="Calibri"/>
              </a:rPr>
              <a:t> de</a:t>
            </a:r>
            <a:r>
              <a:rPr sz="2000" spc="-75" dirty="0">
                <a:latin typeface="Calibri"/>
                <a:cs typeface="Calibri"/>
              </a:rPr>
              <a:t> </a:t>
            </a:r>
            <a:r>
              <a:rPr sz="2000" dirty="0">
                <a:latin typeface="Calibri"/>
                <a:cs typeface="Calibri"/>
              </a:rPr>
              <a:t>los  </a:t>
            </a:r>
            <a:r>
              <a:rPr sz="2000" spc="-5" dirty="0" err="1">
                <a:latin typeface="Calibri"/>
                <a:cs typeface="Calibri"/>
              </a:rPr>
              <a:t>hechos</a:t>
            </a:r>
            <a:r>
              <a:rPr sz="2000" spc="-30" dirty="0">
                <a:latin typeface="Calibri"/>
                <a:cs typeface="Calibri"/>
              </a:rPr>
              <a:t> </a:t>
            </a:r>
            <a:r>
              <a:rPr sz="2000" spc="-5" dirty="0" err="1">
                <a:latin typeface="Calibri"/>
                <a:cs typeface="Calibri"/>
              </a:rPr>
              <a:t>observados</a:t>
            </a:r>
            <a:r>
              <a:rPr sz="2000" spc="-5" dirty="0">
                <a:latin typeface="Calibri"/>
                <a:cs typeface="Calibri"/>
              </a:rPr>
              <a:t>.</a:t>
            </a:r>
            <a:endParaRPr sz="2000" dirty="0">
              <a:latin typeface="Calibri"/>
              <a:cs typeface="Calibri"/>
            </a:endParaRPr>
          </a:p>
          <a:p>
            <a:pPr marL="340360" marR="234950" indent="-228600" algn="just">
              <a:lnSpc>
                <a:spcPct val="91800"/>
              </a:lnSpc>
              <a:spcBef>
                <a:spcPts val="310"/>
              </a:spcBef>
              <a:buChar char="•"/>
              <a:tabLst>
                <a:tab pos="340995" algn="l"/>
              </a:tabLst>
            </a:pPr>
            <a:r>
              <a:rPr sz="2000" dirty="0">
                <a:latin typeface="Calibri"/>
                <a:cs typeface="Calibri"/>
              </a:rPr>
              <a:t>El </a:t>
            </a:r>
            <a:r>
              <a:rPr sz="2000" spc="-5" dirty="0" err="1">
                <a:latin typeface="Calibri"/>
                <a:cs typeface="Calibri"/>
              </a:rPr>
              <a:t>cumplimiento</a:t>
            </a:r>
            <a:r>
              <a:rPr sz="2000" spc="-5" dirty="0">
                <a:latin typeface="Calibri"/>
                <a:cs typeface="Calibri"/>
              </a:rPr>
              <a:t> </a:t>
            </a:r>
            <a:r>
              <a:rPr sz="2000" dirty="0">
                <a:latin typeface="Calibri"/>
                <a:cs typeface="Calibri"/>
              </a:rPr>
              <a:t>de las</a:t>
            </a:r>
            <a:r>
              <a:rPr sz="2000" spc="-90" dirty="0">
                <a:latin typeface="Calibri"/>
                <a:cs typeface="Calibri"/>
              </a:rPr>
              <a:t> </a:t>
            </a:r>
            <a:r>
              <a:rPr sz="2000" spc="-5" dirty="0" err="1">
                <a:latin typeface="Calibri"/>
                <a:cs typeface="Calibri"/>
              </a:rPr>
              <a:t>normas</a:t>
            </a:r>
            <a:r>
              <a:rPr sz="2000" spc="-5" dirty="0">
                <a:latin typeface="Calibri"/>
                <a:cs typeface="Calibri"/>
              </a:rPr>
              <a:t>  </a:t>
            </a:r>
            <a:r>
              <a:rPr sz="2000" dirty="0">
                <a:latin typeface="Calibri"/>
                <a:cs typeface="Calibri"/>
              </a:rPr>
              <a:t>de </a:t>
            </a:r>
            <a:r>
              <a:rPr sz="2000" spc="-10" dirty="0">
                <a:latin typeface="Calibri"/>
                <a:cs typeface="Calibri"/>
              </a:rPr>
              <a:t>control para </a:t>
            </a:r>
            <a:r>
              <a:rPr sz="2000" dirty="0">
                <a:latin typeface="Calibri"/>
                <a:cs typeface="Calibri"/>
              </a:rPr>
              <a:t>la </a:t>
            </a:r>
            <a:r>
              <a:rPr sz="2000" spc="-5" dirty="0" err="1">
                <a:latin typeface="Calibri"/>
                <a:cs typeface="Calibri"/>
              </a:rPr>
              <a:t>elaboración</a:t>
            </a:r>
            <a:r>
              <a:rPr sz="2000" spc="-5" dirty="0">
                <a:latin typeface="Calibri"/>
                <a:cs typeface="Calibri"/>
              </a:rPr>
              <a:t>  del</a:t>
            </a:r>
            <a:r>
              <a:rPr sz="2000" spc="-20" dirty="0">
                <a:latin typeface="Calibri"/>
                <a:cs typeface="Calibri"/>
              </a:rPr>
              <a:t> </a:t>
            </a:r>
            <a:r>
              <a:rPr sz="2000" spc="-10" dirty="0">
                <a:latin typeface="Calibri"/>
                <a:cs typeface="Calibri"/>
              </a:rPr>
              <a:t>Informe.</a:t>
            </a:r>
            <a:endParaRPr sz="2000" dirty="0">
              <a:latin typeface="Calibri"/>
              <a:cs typeface="Calibri"/>
            </a:endParaRPr>
          </a:p>
        </p:txBody>
      </p:sp>
    </p:spTree>
    <p:extLst>
      <p:ext uri="{BB962C8B-B14F-4D97-AF65-F5344CB8AC3E}">
        <p14:creationId xmlns:p14="http://schemas.microsoft.com/office/powerpoint/2010/main" val="763395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7DBA5983-61B2-42BC-B93D-1EC4FDC595BC}"/>
              </a:ext>
            </a:extLst>
          </p:cNvPr>
          <p:cNvSpPr/>
          <p:nvPr/>
        </p:nvSpPr>
        <p:spPr>
          <a:xfrm>
            <a:off x="1422691" y="1701662"/>
            <a:ext cx="3814590" cy="826048"/>
          </a:xfrm>
          <a:prstGeom prst="rect">
            <a:avLst/>
          </a:prstGeom>
          <a:blipFill>
            <a:blip r:embed="rId2" cstate="print"/>
            <a:stretch>
              <a:fillRect/>
            </a:stretch>
          </a:blipFill>
        </p:spPr>
        <p:txBody>
          <a:bodyPr wrap="square" lIns="0" tIns="0" rIns="0" bIns="0" rtlCol="0"/>
          <a:lstStyle/>
          <a:p>
            <a:endParaRPr/>
          </a:p>
        </p:txBody>
      </p:sp>
      <p:sp>
        <p:nvSpPr>
          <p:cNvPr id="4" name="object 6">
            <a:extLst>
              <a:ext uri="{FF2B5EF4-FFF2-40B4-BE49-F238E27FC236}">
                <a16:creationId xmlns:a16="http://schemas.microsoft.com/office/drawing/2014/main" id="{0EF64292-F43D-494F-A24D-BE038936689B}"/>
              </a:ext>
            </a:extLst>
          </p:cNvPr>
          <p:cNvSpPr txBox="1"/>
          <p:nvPr/>
        </p:nvSpPr>
        <p:spPr>
          <a:xfrm>
            <a:off x="1847252" y="1758156"/>
            <a:ext cx="3351529" cy="629018"/>
          </a:xfrm>
          <a:prstGeom prst="rect">
            <a:avLst/>
          </a:prstGeom>
        </p:spPr>
        <p:txBody>
          <a:bodyPr vert="horz" wrap="square" lIns="0" tIns="13335" rIns="0" bIns="0" rtlCol="0">
            <a:spAutoFit/>
          </a:bodyPr>
          <a:lstStyle/>
          <a:p>
            <a:pPr marL="12700">
              <a:spcBef>
                <a:spcPts val="105"/>
              </a:spcBef>
            </a:pPr>
            <a:r>
              <a:rPr lang="es-PE" sz="2000" spc="-5" dirty="0">
                <a:solidFill>
                  <a:schemeClr val="bg1"/>
                </a:solidFill>
              </a:rPr>
              <a:t>Prevalencia de </a:t>
            </a:r>
            <a:r>
              <a:rPr lang="es-PE" sz="2000" dirty="0">
                <a:solidFill>
                  <a:schemeClr val="bg1"/>
                </a:solidFill>
              </a:rPr>
              <a:t>la  potestad</a:t>
            </a:r>
            <a:r>
              <a:rPr lang="es-PE" sz="2000" spc="-75" dirty="0">
                <a:solidFill>
                  <a:schemeClr val="bg1"/>
                </a:solidFill>
              </a:rPr>
              <a:t> </a:t>
            </a:r>
            <a:r>
              <a:rPr lang="es-PE" sz="2000" spc="-5" dirty="0">
                <a:solidFill>
                  <a:schemeClr val="bg1"/>
                </a:solidFill>
              </a:rPr>
              <a:t>sancionadora  de </a:t>
            </a:r>
            <a:r>
              <a:rPr lang="es-PE" sz="2000" dirty="0">
                <a:solidFill>
                  <a:schemeClr val="bg1"/>
                </a:solidFill>
              </a:rPr>
              <a:t>la</a:t>
            </a:r>
            <a:r>
              <a:rPr lang="es-PE" sz="2000" spc="-20" dirty="0">
                <a:solidFill>
                  <a:schemeClr val="bg1"/>
                </a:solidFill>
              </a:rPr>
              <a:t> </a:t>
            </a:r>
            <a:r>
              <a:rPr lang="es-PE" sz="2000" dirty="0">
                <a:solidFill>
                  <a:schemeClr val="bg1"/>
                </a:solidFill>
              </a:rPr>
              <a:t>CGR</a:t>
            </a:r>
            <a:r>
              <a:rPr lang="es-PE" sz="2000" dirty="0">
                <a:solidFill>
                  <a:schemeClr val="bg1"/>
                </a:solidFill>
                <a:latin typeface="Calibri"/>
                <a:cs typeface="Calibri"/>
              </a:rPr>
              <a:t>:</a:t>
            </a:r>
            <a:endParaRPr lang="es-PE" sz="2000" dirty="0">
              <a:solidFill>
                <a:schemeClr val="bg1"/>
              </a:solidFill>
            </a:endParaRPr>
          </a:p>
        </p:txBody>
      </p:sp>
      <p:sp>
        <p:nvSpPr>
          <p:cNvPr id="5" name="object 9">
            <a:extLst>
              <a:ext uri="{FF2B5EF4-FFF2-40B4-BE49-F238E27FC236}">
                <a16:creationId xmlns:a16="http://schemas.microsoft.com/office/drawing/2014/main" id="{3B445567-63F5-466D-937B-FFEACE18C363}"/>
              </a:ext>
            </a:extLst>
          </p:cNvPr>
          <p:cNvSpPr txBox="1"/>
          <p:nvPr/>
        </p:nvSpPr>
        <p:spPr>
          <a:xfrm>
            <a:off x="1454186" y="2458695"/>
            <a:ext cx="3744595" cy="2458365"/>
          </a:xfrm>
          <a:prstGeom prst="rect">
            <a:avLst/>
          </a:prstGeom>
          <a:solidFill>
            <a:srgbClr val="D0D7E8">
              <a:alpha val="90194"/>
            </a:srgbClr>
          </a:solidFill>
        </p:spPr>
        <p:txBody>
          <a:bodyPr vert="horz" wrap="square" lIns="0" tIns="97790" rIns="0" bIns="0" rtlCol="0">
            <a:spAutoFit/>
          </a:bodyPr>
          <a:lstStyle/>
          <a:p>
            <a:pPr marL="339725" marR="638810" indent="-228600" algn="just">
              <a:lnSpc>
                <a:spcPts val="2210"/>
              </a:lnSpc>
              <a:spcBef>
                <a:spcPts val="770"/>
              </a:spcBef>
              <a:buFontTx/>
              <a:buChar char="•"/>
              <a:tabLst>
                <a:tab pos="340360" algn="l"/>
              </a:tabLst>
            </a:pPr>
            <a:r>
              <a:rPr lang="es-PE" sz="2000" dirty="0">
                <a:solidFill>
                  <a:srgbClr val="000000"/>
                </a:solidFill>
                <a:latin typeface="Lucida Sans Unicode"/>
                <a:cs typeface="Lucida Sans Unicode"/>
              </a:rPr>
              <a:t>El </a:t>
            </a:r>
            <a:r>
              <a:rPr lang="es-PE" sz="2000" spc="-10" dirty="0">
                <a:solidFill>
                  <a:srgbClr val="000000"/>
                </a:solidFill>
              </a:rPr>
              <a:t>inicio </a:t>
            </a:r>
            <a:r>
              <a:rPr lang="es-PE" sz="2000" spc="-5" dirty="0">
                <a:solidFill>
                  <a:srgbClr val="000000"/>
                </a:solidFill>
              </a:rPr>
              <a:t>del </a:t>
            </a:r>
            <a:r>
              <a:rPr lang="es-PE" sz="2000" dirty="0">
                <a:solidFill>
                  <a:srgbClr val="000000"/>
                </a:solidFill>
                <a:latin typeface="Lucida Sans Unicode"/>
                <a:cs typeface="Lucida Sans Unicode"/>
              </a:rPr>
              <a:t>PAS  </a:t>
            </a:r>
            <a:r>
              <a:rPr lang="es-PE" sz="2000" spc="-5" dirty="0">
                <a:solidFill>
                  <a:srgbClr val="000000"/>
                </a:solidFill>
              </a:rPr>
              <a:t>determina </a:t>
            </a:r>
            <a:r>
              <a:rPr lang="es-PE" sz="2000" dirty="0">
                <a:solidFill>
                  <a:srgbClr val="000000"/>
                </a:solidFill>
                <a:latin typeface="Lucida Sans Unicode"/>
                <a:cs typeface="Lucida Sans Unicode"/>
              </a:rPr>
              <a:t>el  </a:t>
            </a:r>
            <a:r>
              <a:rPr lang="es-PE" sz="2000" spc="-5" dirty="0">
                <a:solidFill>
                  <a:srgbClr val="000000"/>
                </a:solidFill>
              </a:rPr>
              <a:t>impedimento de </a:t>
            </a:r>
            <a:r>
              <a:rPr lang="es-PE" sz="2000" spc="-10" dirty="0">
                <a:solidFill>
                  <a:srgbClr val="000000"/>
                </a:solidFill>
              </a:rPr>
              <a:t>las  </a:t>
            </a:r>
            <a:r>
              <a:rPr lang="es-PE" sz="2000" spc="-5" dirty="0">
                <a:solidFill>
                  <a:srgbClr val="000000"/>
                </a:solidFill>
              </a:rPr>
              <a:t>entidades para  efectuar el </a:t>
            </a:r>
            <a:r>
              <a:rPr lang="es-PE" sz="2000" spc="-10" dirty="0">
                <a:solidFill>
                  <a:srgbClr val="000000"/>
                </a:solidFill>
              </a:rPr>
              <a:t>deslinde  </a:t>
            </a:r>
            <a:r>
              <a:rPr lang="es-PE" sz="2000" spc="-5" dirty="0">
                <a:solidFill>
                  <a:srgbClr val="000000"/>
                </a:solidFill>
              </a:rPr>
              <a:t>de  </a:t>
            </a:r>
            <a:r>
              <a:rPr lang="es-PE" sz="2000" spc="-10" dirty="0">
                <a:solidFill>
                  <a:srgbClr val="000000"/>
                </a:solidFill>
              </a:rPr>
              <a:t>responsabilidades  </a:t>
            </a:r>
            <a:r>
              <a:rPr lang="es-PE" sz="2000" spc="-5" dirty="0">
                <a:solidFill>
                  <a:srgbClr val="000000"/>
                </a:solidFill>
              </a:rPr>
              <a:t>por los mismo  hechos.</a:t>
            </a:r>
          </a:p>
          <a:p>
            <a:pPr marL="111125" marR="638810">
              <a:lnSpc>
                <a:spcPts val="2210"/>
              </a:lnSpc>
              <a:spcBef>
                <a:spcPts val="770"/>
              </a:spcBef>
              <a:tabLst>
                <a:tab pos="340360" algn="l"/>
              </a:tabLst>
            </a:pPr>
            <a:endParaRPr sz="2000" dirty="0">
              <a:latin typeface="Calibri"/>
              <a:cs typeface="Calibri"/>
            </a:endParaRPr>
          </a:p>
        </p:txBody>
      </p:sp>
      <p:sp>
        <p:nvSpPr>
          <p:cNvPr id="6" name="object 10">
            <a:extLst>
              <a:ext uri="{FF2B5EF4-FFF2-40B4-BE49-F238E27FC236}">
                <a16:creationId xmlns:a16="http://schemas.microsoft.com/office/drawing/2014/main" id="{6426A85A-CEAB-4D11-B27A-5E60BAA1478E}"/>
              </a:ext>
            </a:extLst>
          </p:cNvPr>
          <p:cNvSpPr/>
          <p:nvPr/>
        </p:nvSpPr>
        <p:spPr>
          <a:xfrm>
            <a:off x="6624302" y="1945256"/>
            <a:ext cx="3811533" cy="833887"/>
          </a:xfrm>
          <a:prstGeom prst="rect">
            <a:avLst/>
          </a:prstGeom>
          <a:blipFill>
            <a:blip r:embed="rId3" cstate="print"/>
            <a:stretch>
              <a:fillRect/>
            </a:stretch>
          </a:blipFill>
        </p:spPr>
        <p:txBody>
          <a:bodyPr wrap="square" lIns="0" tIns="0" rIns="0" bIns="0" rtlCol="0"/>
          <a:lstStyle/>
          <a:p>
            <a:endParaRPr/>
          </a:p>
        </p:txBody>
      </p:sp>
      <p:sp>
        <p:nvSpPr>
          <p:cNvPr id="7" name="object 11">
            <a:extLst>
              <a:ext uri="{FF2B5EF4-FFF2-40B4-BE49-F238E27FC236}">
                <a16:creationId xmlns:a16="http://schemas.microsoft.com/office/drawing/2014/main" id="{9F1E4F5B-4CF4-4AF5-8B47-B1A04868A7DC}"/>
              </a:ext>
            </a:extLst>
          </p:cNvPr>
          <p:cNvSpPr txBox="1"/>
          <p:nvPr/>
        </p:nvSpPr>
        <p:spPr>
          <a:xfrm>
            <a:off x="7202978" y="2138583"/>
            <a:ext cx="2587625" cy="640560"/>
          </a:xfrm>
          <a:prstGeom prst="rect">
            <a:avLst/>
          </a:prstGeom>
        </p:spPr>
        <p:txBody>
          <a:bodyPr vert="horz" wrap="square" lIns="0" tIns="42545" rIns="0" bIns="0" rtlCol="0">
            <a:spAutoFit/>
          </a:bodyPr>
          <a:lstStyle/>
          <a:p>
            <a:pPr marL="727075" marR="5080" indent="-715010">
              <a:lnSpc>
                <a:spcPts val="2210"/>
              </a:lnSpc>
              <a:spcBef>
                <a:spcPts val="335"/>
              </a:spcBef>
            </a:pPr>
            <a:r>
              <a:rPr lang="es-ES" sz="2000" b="1" spc="-5" dirty="0">
                <a:solidFill>
                  <a:srgbClr val="FFFFFF"/>
                </a:solidFill>
                <a:latin typeface="Lucida Sans Unicode"/>
                <a:cs typeface="Lucida Sans Unicode"/>
              </a:rPr>
              <a:t>Excepción:</a:t>
            </a:r>
            <a:endParaRPr lang="es-ES" sz="2000" dirty="0">
              <a:latin typeface="Lucida Sans Unicode"/>
              <a:cs typeface="Lucida Sans Unicode"/>
            </a:endParaRPr>
          </a:p>
          <a:p>
            <a:pPr marL="727075" marR="5080" indent="-715010">
              <a:lnSpc>
                <a:spcPts val="2210"/>
              </a:lnSpc>
              <a:spcBef>
                <a:spcPts val="335"/>
              </a:spcBef>
            </a:pPr>
            <a:endParaRPr sz="2000" dirty="0">
              <a:latin typeface="Calibri"/>
              <a:cs typeface="Calibri"/>
            </a:endParaRPr>
          </a:p>
        </p:txBody>
      </p:sp>
      <p:sp>
        <p:nvSpPr>
          <p:cNvPr id="8" name="object 14">
            <a:extLst>
              <a:ext uri="{FF2B5EF4-FFF2-40B4-BE49-F238E27FC236}">
                <a16:creationId xmlns:a16="http://schemas.microsoft.com/office/drawing/2014/main" id="{5987A222-D48C-4E47-9132-DB02A8CC6662}"/>
              </a:ext>
            </a:extLst>
          </p:cNvPr>
          <p:cNvSpPr txBox="1"/>
          <p:nvPr/>
        </p:nvSpPr>
        <p:spPr>
          <a:xfrm>
            <a:off x="6655613" y="2705373"/>
            <a:ext cx="3744595" cy="1233671"/>
          </a:xfrm>
          <a:prstGeom prst="rect">
            <a:avLst/>
          </a:prstGeom>
          <a:solidFill>
            <a:srgbClr val="D0D7E8">
              <a:alpha val="90194"/>
            </a:srgbClr>
          </a:solidFill>
        </p:spPr>
        <p:txBody>
          <a:bodyPr vert="horz" wrap="square" lIns="0" tIns="97790" rIns="0" bIns="0" rtlCol="0">
            <a:spAutoFit/>
          </a:bodyPr>
          <a:lstStyle/>
          <a:p>
            <a:pPr marL="340360" marR="157480" indent="-228600" algn="just">
              <a:lnSpc>
                <a:spcPts val="2210"/>
              </a:lnSpc>
              <a:spcBef>
                <a:spcPts val="770"/>
              </a:spcBef>
              <a:buFontTx/>
              <a:buChar char="•"/>
              <a:tabLst>
                <a:tab pos="340995" algn="l"/>
              </a:tabLst>
            </a:pPr>
            <a:r>
              <a:rPr lang="es-PE" sz="2000" dirty="0">
                <a:latin typeface="Lucida Sans Unicode"/>
                <a:cs typeface="Lucida Sans Unicode"/>
              </a:rPr>
              <a:t>El </a:t>
            </a:r>
            <a:r>
              <a:rPr lang="es-PE" sz="2000" spc="-5" dirty="0">
                <a:latin typeface="Lucida Sans Unicode"/>
                <a:cs typeface="Lucida Sans Unicode"/>
              </a:rPr>
              <a:t>impedimento  puede </a:t>
            </a:r>
            <a:r>
              <a:rPr lang="es-PE" sz="2000" spc="-10" dirty="0">
                <a:latin typeface="Lucida Sans Unicode"/>
                <a:cs typeface="Lucida Sans Unicode"/>
              </a:rPr>
              <a:t>determinarse  </a:t>
            </a:r>
            <a:r>
              <a:rPr lang="es-PE" sz="2000" spc="-5" dirty="0">
                <a:latin typeface="Lucida Sans Unicode"/>
                <a:cs typeface="Lucida Sans Unicode"/>
              </a:rPr>
              <a:t>antes del </a:t>
            </a:r>
            <a:r>
              <a:rPr lang="es-PE" sz="2000" dirty="0">
                <a:latin typeface="Lucida Sans Unicode"/>
                <a:cs typeface="Lucida Sans Unicode"/>
              </a:rPr>
              <a:t>PAS y  </a:t>
            </a:r>
            <a:r>
              <a:rPr lang="es-PE" sz="2000" spc="-5" dirty="0">
                <a:latin typeface="Lucida Sans Unicode"/>
                <a:cs typeface="Lucida Sans Unicode"/>
              </a:rPr>
              <a:t>durante </a:t>
            </a:r>
            <a:r>
              <a:rPr lang="es-PE" sz="2000" dirty="0">
                <a:latin typeface="Lucida Sans Unicode"/>
                <a:cs typeface="Lucida Sans Unicode"/>
              </a:rPr>
              <a:t>el </a:t>
            </a:r>
            <a:r>
              <a:rPr lang="es-PE" sz="2000" spc="-5" dirty="0">
                <a:latin typeface="Lucida Sans Unicode"/>
                <a:cs typeface="Lucida Sans Unicode"/>
              </a:rPr>
              <a:t>proceso  de</a:t>
            </a:r>
            <a:r>
              <a:rPr lang="es-PE" sz="2000" spc="-15" dirty="0">
                <a:latin typeface="Lucida Sans Unicode"/>
                <a:cs typeface="Lucida Sans Unicode"/>
              </a:rPr>
              <a:t> </a:t>
            </a:r>
            <a:r>
              <a:rPr lang="es-PE" sz="2000" spc="-5" dirty="0">
                <a:latin typeface="Lucida Sans Unicode"/>
                <a:cs typeface="Lucida Sans Unicode"/>
              </a:rPr>
              <a:t>control.</a:t>
            </a:r>
            <a:endParaRPr lang="es-PE" sz="2000" dirty="0">
              <a:latin typeface="Lucida Sans Unicode"/>
              <a:cs typeface="Lucida Sans Unicode"/>
            </a:endParaRPr>
          </a:p>
        </p:txBody>
      </p:sp>
      <p:sp>
        <p:nvSpPr>
          <p:cNvPr id="9" name="object 11">
            <a:extLst>
              <a:ext uri="{FF2B5EF4-FFF2-40B4-BE49-F238E27FC236}">
                <a16:creationId xmlns:a16="http://schemas.microsoft.com/office/drawing/2014/main" id="{3BE7EC3C-1DB0-487E-B010-A5C6BE5032C2}"/>
              </a:ext>
            </a:extLst>
          </p:cNvPr>
          <p:cNvSpPr/>
          <p:nvPr/>
        </p:nvSpPr>
        <p:spPr>
          <a:xfrm>
            <a:off x="5507461" y="2362200"/>
            <a:ext cx="1005840" cy="77891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32209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976D6-93AF-49B3-9998-55526DDCA016}"/>
              </a:ext>
            </a:extLst>
          </p:cNvPr>
          <p:cNvSpPr>
            <a:spLocks noGrp="1"/>
          </p:cNvSpPr>
          <p:nvPr>
            <p:ph type="title"/>
          </p:nvPr>
        </p:nvSpPr>
        <p:spPr>
          <a:xfrm>
            <a:off x="3784779" y="313610"/>
            <a:ext cx="4622442" cy="1325563"/>
          </a:xfrm>
        </p:spPr>
        <p:txBody>
          <a:bodyPr/>
          <a:lstStyle/>
          <a:p>
            <a:r>
              <a:rPr lang="es-ES" sz="3200" b="1" u="sng" spc="-5" dirty="0">
                <a:latin typeface="+mn-lt"/>
                <a:ea typeface="+mn-ea"/>
                <a:cs typeface="Calibri"/>
              </a:rPr>
              <a:t>PROPUESTA DE SANCIÓN</a:t>
            </a:r>
            <a:br>
              <a:rPr lang="es-ES" dirty="0">
                <a:latin typeface="Calibri"/>
                <a:cs typeface="Calibri"/>
              </a:rPr>
            </a:br>
            <a:endParaRPr lang="es-ES" dirty="0"/>
          </a:p>
        </p:txBody>
      </p:sp>
      <p:sp>
        <p:nvSpPr>
          <p:cNvPr id="3" name="object 5">
            <a:extLst>
              <a:ext uri="{FF2B5EF4-FFF2-40B4-BE49-F238E27FC236}">
                <a16:creationId xmlns:a16="http://schemas.microsoft.com/office/drawing/2014/main" id="{A5A31729-A617-4832-B28A-1C61CF94F28D}"/>
              </a:ext>
            </a:extLst>
          </p:cNvPr>
          <p:cNvSpPr/>
          <p:nvPr/>
        </p:nvSpPr>
        <p:spPr>
          <a:xfrm>
            <a:off x="1675486" y="1699233"/>
            <a:ext cx="1946165" cy="1744999"/>
          </a:xfrm>
          <a:prstGeom prst="rect">
            <a:avLst/>
          </a:prstGeom>
          <a:blipFill>
            <a:blip r:embed="rId2" cstate="print"/>
            <a:stretch>
              <a:fillRect/>
            </a:stretch>
          </a:blipFill>
        </p:spPr>
        <p:txBody>
          <a:bodyPr wrap="square" lIns="0" tIns="0" rIns="0" bIns="0" rtlCol="0"/>
          <a:lstStyle/>
          <a:p>
            <a:endParaRPr/>
          </a:p>
        </p:txBody>
      </p:sp>
      <p:sp>
        <p:nvSpPr>
          <p:cNvPr id="5" name="object 9">
            <a:extLst>
              <a:ext uri="{FF2B5EF4-FFF2-40B4-BE49-F238E27FC236}">
                <a16:creationId xmlns:a16="http://schemas.microsoft.com/office/drawing/2014/main" id="{4248F2A1-6857-4ABA-B48B-1817DE06CF2E}"/>
              </a:ext>
            </a:extLst>
          </p:cNvPr>
          <p:cNvSpPr/>
          <p:nvPr/>
        </p:nvSpPr>
        <p:spPr>
          <a:xfrm>
            <a:off x="4078823" y="1699221"/>
            <a:ext cx="1912655" cy="1729779"/>
          </a:xfrm>
          <a:prstGeom prst="rect">
            <a:avLst/>
          </a:prstGeom>
          <a:blipFill>
            <a:blip r:embed="rId3" cstate="print"/>
            <a:stretch>
              <a:fillRect/>
            </a:stretch>
          </a:blipFill>
        </p:spPr>
        <p:txBody>
          <a:bodyPr wrap="square" lIns="0" tIns="0" rIns="0" bIns="0" rtlCol="0"/>
          <a:lstStyle/>
          <a:p>
            <a:endParaRPr/>
          </a:p>
        </p:txBody>
      </p:sp>
      <p:sp>
        <p:nvSpPr>
          <p:cNvPr id="7" name="object 13">
            <a:extLst>
              <a:ext uri="{FF2B5EF4-FFF2-40B4-BE49-F238E27FC236}">
                <a16:creationId xmlns:a16="http://schemas.microsoft.com/office/drawing/2014/main" id="{06AAC8DF-82D7-41A9-99B9-82BD64CB8D7C}"/>
              </a:ext>
            </a:extLst>
          </p:cNvPr>
          <p:cNvSpPr/>
          <p:nvPr/>
        </p:nvSpPr>
        <p:spPr>
          <a:xfrm>
            <a:off x="6361795" y="1699221"/>
            <a:ext cx="1796796" cy="1729779"/>
          </a:xfrm>
          <a:prstGeom prst="rect">
            <a:avLst/>
          </a:prstGeom>
          <a:blipFill>
            <a:blip r:embed="rId4" cstate="print"/>
            <a:stretch>
              <a:fillRect/>
            </a:stretch>
          </a:blipFill>
        </p:spPr>
        <p:txBody>
          <a:bodyPr wrap="square" lIns="0" tIns="0" rIns="0" bIns="0" rtlCol="0"/>
          <a:lstStyle/>
          <a:p>
            <a:endParaRPr/>
          </a:p>
        </p:txBody>
      </p:sp>
      <p:sp>
        <p:nvSpPr>
          <p:cNvPr id="9" name="object 17">
            <a:extLst>
              <a:ext uri="{FF2B5EF4-FFF2-40B4-BE49-F238E27FC236}">
                <a16:creationId xmlns:a16="http://schemas.microsoft.com/office/drawing/2014/main" id="{3C22EB56-D3F0-4194-A5D5-0CB4577726F2}"/>
              </a:ext>
            </a:extLst>
          </p:cNvPr>
          <p:cNvSpPr/>
          <p:nvPr/>
        </p:nvSpPr>
        <p:spPr>
          <a:xfrm>
            <a:off x="8606626" y="1699221"/>
            <a:ext cx="1885224" cy="1729779"/>
          </a:xfrm>
          <a:prstGeom prst="rect">
            <a:avLst/>
          </a:prstGeom>
          <a:blipFill>
            <a:blip r:embed="rId5" cstate="print"/>
            <a:stretch>
              <a:fillRect/>
            </a:stretch>
          </a:blipFill>
        </p:spPr>
        <p:txBody>
          <a:bodyPr wrap="square" lIns="0" tIns="0" rIns="0" bIns="0" rtlCol="0"/>
          <a:lstStyle/>
          <a:p>
            <a:endParaRPr/>
          </a:p>
        </p:txBody>
      </p:sp>
      <p:sp>
        <p:nvSpPr>
          <p:cNvPr id="10" name="object 24">
            <a:extLst>
              <a:ext uri="{FF2B5EF4-FFF2-40B4-BE49-F238E27FC236}">
                <a16:creationId xmlns:a16="http://schemas.microsoft.com/office/drawing/2014/main" id="{BE38F063-F51B-4498-BB84-191AB39077D3}"/>
              </a:ext>
            </a:extLst>
          </p:cNvPr>
          <p:cNvSpPr txBox="1"/>
          <p:nvPr/>
        </p:nvSpPr>
        <p:spPr>
          <a:xfrm>
            <a:off x="1927363" y="3578462"/>
            <a:ext cx="1092835" cy="643890"/>
          </a:xfrm>
          <a:prstGeom prst="rect">
            <a:avLst/>
          </a:prstGeom>
        </p:spPr>
        <p:txBody>
          <a:bodyPr vert="horz" wrap="square" lIns="0" tIns="13335" rIns="0" bIns="0" rtlCol="0">
            <a:spAutoFit/>
          </a:bodyPr>
          <a:lstStyle/>
          <a:p>
            <a:pPr marL="184785" indent="-172720">
              <a:spcBef>
                <a:spcPts val="105"/>
              </a:spcBef>
              <a:buFont typeface="Arial"/>
              <a:buChar char="•"/>
              <a:tabLst>
                <a:tab pos="185420" algn="l"/>
              </a:tabLst>
            </a:pPr>
            <a:r>
              <a:rPr sz="1350" b="1" spc="-5" dirty="0">
                <a:latin typeface="Calibri"/>
                <a:cs typeface="Calibri"/>
              </a:rPr>
              <a:t>Distribución</a:t>
            </a:r>
            <a:endParaRPr sz="1350">
              <a:latin typeface="Calibri"/>
              <a:cs typeface="Calibri"/>
            </a:endParaRPr>
          </a:p>
          <a:p>
            <a:pPr marL="184785" indent="-172720">
              <a:buFont typeface="Arial"/>
              <a:buChar char="•"/>
              <a:tabLst>
                <a:tab pos="185420" algn="l"/>
              </a:tabLst>
            </a:pPr>
            <a:r>
              <a:rPr sz="1350" b="1" spc="-5" dirty="0">
                <a:latin typeface="Calibri"/>
                <a:cs typeface="Calibri"/>
              </a:rPr>
              <a:t>Priorización</a:t>
            </a:r>
            <a:endParaRPr sz="1350">
              <a:latin typeface="Calibri"/>
              <a:cs typeface="Calibri"/>
            </a:endParaRPr>
          </a:p>
          <a:p>
            <a:pPr marL="184785" indent="-172720">
              <a:buFont typeface="Arial"/>
              <a:buChar char="•"/>
              <a:tabLst>
                <a:tab pos="185420" algn="l"/>
              </a:tabLst>
            </a:pPr>
            <a:r>
              <a:rPr sz="1350" b="1" spc="-5" dirty="0">
                <a:latin typeface="Calibri"/>
                <a:cs typeface="Calibri"/>
              </a:rPr>
              <a:t>Seguimiento</a:t>
            </a:r>
            <a:endParaRPr sz="1350">
              <a:latin typeface="Calibri"/>
              <a:cs typeface="Calibri"/>
            </a:endParaRPr>
          </a:p>
        </p:txBody>
      </p:sp>
      <p:sp>
        <p:nvSpPr>
          <p:cNvPr id="11" name="object 25">
            <a:extLst>
              <a:ext uri="{FF2B5EF4-FFF2-40B4-BE49-F238E27FC236}">
                <a16:creationId xmlns:a16="http://schemas.microsoft.com/office/drawing/2014/main" id="{0DFCF26A-1290-4A5F-AE42-23407123CB31}"/>
              </a:ext>
            </a:extLst>
          </p:cNvPr>
          <p:cNvSpPr txBox="1"/>
          <p:nvPr/>
        </p:nvSpPr>
        <p:spPr>
          <a:xfrm>
            <a:off x="4232896" y="3568937"/>
            <a:ext cx="1503045" cy="1055370"/>
          </a:xfrm>
          <a:prstGeom prst="rect">
            <a:avLst/>
          </a:prstGeom>
        </p:spPr>
        <p:txBody>
          <a:bodyPr vert="horz" wrap="square" lIns="0" tIns="13335" rIns="0" bIns="0" rtlCol="0">
            <a:spAutoFit/>
          </a:bodyPr>
          <a:lstStyle/>
          <a:p>
            <a:pPr marL="184785" marR="69850" indent="-172720">
              <a:spcBef>
                <a:spcPts val="105"/>
              </a:spcBef>
              <a:buFont typeface="Arial"/>
              <a:buChar char="•"/>
              <a:tabLst>
                <a:tab pos="185420" algn="l"/>
              </a:tabLst>
            </a:pPr>
            <a:r>
              <a:rPr sz="1350" b="1" spc="-5" dirty="0">
                <a:latin typeface="Calibri"/>
                <a:cs typeface="Calibri"/>
              </a:rPr>
              <a:t>Actuaciones  </a:t>
            </a:r>
            <a:r>
              <a:rPr sz="1350" b="1" spc="-20" dirty="0">
                <a:latin typeface="Calibri"/>
                <a:cs typeface="Calibri"/>
              </a:rPr>
              <a:t>c</a:t>
            </a:r>
            <a:r>
              <a:rPr sz="1350" b="1" dirty="0">
                <a:latin typeface="Calibri"/>
                <a:cs typeface="Calibri"/>
              </a:rPr>
              <a:t>om</a:t>
            </a:r>
            <a:r>
              <a:rPr sz="1350" b="1" spc="5" dirty="0">
                <a:latin typeface="Calibri"/>
                <a:cs typeface="Calibri"/>
              </a:rPr>
              <a:t>p</a:t>
            </a:r>
            <a:r>
              <a:rPr sz="1350" b="1" dirty="0">
                <a:latin typeface="Calibri"/>
                <a:cs typeface="Calibri"/>
              </a:rPr>
              <a:t>le</a:t>
            </a:r>
            <a:r>
              <a:rPr sz="1350" b="1" spc="-5" dirty="0">
                <a:latin typeface="Calibri"/>
                <a:cs typeface="Calibri"/>
              </a:rPr>
              <a:t>me</a:t>
            </a:r>
            <a:r>
              <a:rPr sz="1350" b="1" spc="-20" dirty="0">
                <a:latin typeface="Calibri"/>
                <a:cs typeface="Calibri"/>
              </a:rPr>
              <a:t>n</a:t>
            </a:r>
            <a:r>
              <a:rPr sz="1350" b="1" spc="-15" dirty="0">
                <a:latin typeface="Calibri"/>
                <a:cs typeface="Calibri"/>
              </a:rPr>
              <a:t>t</a:t>
            </a:r>
            <a:r>
              <a:rPr sz="1350" b="1" spc="-10" dirty="0">
                <a:latin typeface="Calibri"/>
                <a:cs typeface="Calibri"/>
              </a:rPr>
              <a:t>a</a:t>
            </a:r>
            <a:r>
              <a:rPr sz="1350" b="1" spc="-5" dirty="0">
                <a:latin typeface="Calibri"/>
                <a:cs typeface="Calibri"/>
              </a:rPr>
              <a:t>ri</a:t>
            </a:r>
            <a:r>
              <a:rPr sz="1350" b="1" spc="-15" dirty="0">
                <a:latin typeface="Calibri"/>
                <a:cs typeface="Calibri"/>
              </a:rPr>
              <a:t>a</a:t>
            </a:r>
            <a:r>
              <a:rPr sz="1350" b="1" dirty="0">
                <a:latin typeface="Calibri"/>
                <a:cs typeface="Calibri"/>
              </a:rPr>
              <a:t>s</a:t>
            </a:r>
            <a:endParaRPr sz="1350">
              <a:latin typeface="Calibri"/>
              <a:cs typeface="Calibri"/>
            </a:endParaRPr>
          </a:p>
          <a:p>
            <a:pPr marL="184785" marR="5080" indent="-172720">
              <a:buFont typeface="Arial"/>
              <a:buChar char="•"/>
              <a:tabLst>
                <a:tab pos="185420" algn="l"/>
              </a:tabLst>
            </a:pPr>
            <a:r>
              <a:rPr sz="1350" b="1" dirty="0">
                <a:latin typeface="Calibri"/>
                <a:cs typeface="Calibri"/>
              </a:rPr>
              <a:t>Estimación de  suficiencia de  sanción</a:t>
            </a:r>
            <a:r>
              <a:rPr sz="1350" b="1" spc="-114" dirty="0">
                <a:latin typeface="Calibri"/>
                <a:cs typeface="Calibri"/>
              </a:rPr>
              <a:t> </a:t>
            </a:r>
            <a:r>
              <a:rPr sz="1350" b="1" spc="-5" dirty="0">
                <a:latin typeface="Calibri"/>
                <a:cs typeface="Calibri"/>
              </a:rPr>
              <a:t>propuesta</a:t>
            </a:r>
            <a:endParaRPr sz="1350">
              <a:latin typeface="Calibri"/>
              <a:cs typeface="Calibri"/>
            </a:endParaRPr>
          </a:p>
        </p:txBody>
      </p:sp>
      <p:sp>
        <p:nvSpPr>
          <p:cNvPr id="12" name="object 26">
            <a:extLst>
              <a:ext uri="{FF2B5EF4-FFF2-40B4-BE49-F238E27FC236}">
                <a16:creationId xmlns:a16="http://schemas.microsoft.com/office/drawing/2014/main" id="{2DEC89E6-8748-4760-ACC0-ACC99EFCAF6C}"/>
              </a:ext>
            </a:extLst>
          </p:cNvPr>
          <p:cNvSpPr txBox="1"/>
          <p:nvPr/>
        </p:nvSpPr>
        <p:spPr>
          <a:xfrm>
            <a:off x="6609700" y="3578462"/>
            <a:ext cx="1193800" cy="643890"/>
          </a:xfrm>
          <a:prstGeom prst="rect">
            <a:avLst/>
          </a:prstGeom>
        </p:spPr>
        <p:txBody>
          <a:bodyPr vert="horz" wrap="square" lIns="0" tIns="13335" rIns="0" bIns="0" rtlCol="0">
            <a:spAutoFit/>
          </a:bodyPr>
          <a:lstStyle/>
          <a:p>
            <a:pPr marL="184785" marR="5080" indent="-172720">
              <a:spcBef>
                <a:spcPts val="105"/>
              </a:spcBef>
              <a:buFont typeface="Arial"/>
              <a:buChar char="•"/>
              <a:tabLst>
                <a:tab pos="185420" algn="l"/>
              </a:tabLst>
            </a:pPr>
            <a:r>
              <a:rPr sz="1350" b="1" dirty="0">
                <a:latin typeface="Calibri"/>
                <a:cs typeface="Calibri"/>
              </a:rPr>
              <a:t>Imposición</a:t>
            </a:r>
            <a:r>
              <a:rPr sz="1350" b="1" spc="-105" dirty="0">
                <a:latin typeface="Calibri"/>
                <a:cs typeface="Calibri"/>
              </a:rPr>
              <a:t> </a:t>
            </a:r>
            <a:r>
              <a:rPr sz="1350" b="1" dirty="0">
                <a:latin typeface="Calibri"/>
                <a:cs typeface="Calibri"/>
              </a:rPr>
              <a:t>de  </a:t>
            </a:r>
            <a:r>
              <a:rPr sz="1350" b="1" spc="-5" dirty="0">
                <a:latin typeface="Calibri"/>
                <a:cs typeface="Calibri"/>
              </a:rPr>
              <a:t>sanción</a:t>
            </a:r>
            <a:endParaRPr sz="1350">
              <a:latin typeface="Calibri"/>
              <a:cs typeface="Calibri"/>
            </a:endParaRPr>
          </a:p>
          <a:p>
            <a:pPr marL="184785" indent="-172720">
              <a:buFont typeface="Arial"/>
              <a:buChar char="•"/>
              <a:tabLst>
                <a:tab pos="185420" algn="l"/>
              </a:tabLst>
            </a:pPr>
            <a:r>
              <a:rPr sz="1350" b="1" spc="-5" dirty="0">
                <a:latin typeface="Calibri"/>
                <a:cs typeface="Calibri"/>
              </a:rPr>
              <a:t>Absolución</a:t>
            </a:r>
            <a:endParaRPr sz="1350">
              <a:latin typeface="Calibri"/>
              <a:cs typeface="Calibri"/>
            </a:endParaRPr>
          </a:p>
        </p:txBody>
      </p:sp>
      <p:sp>
        <p:nvSpPr>
          <p:cNvPr id="13" name="object 27">
            <a:extLst>
              <a:ext uri="{FF2B5EF4-FFF2-40B4-BE49-F238E27FC236}">
                <a16:creationId xmlns:a16="http://schemas.microsoft.com/office/drawing/2014/main" id="{8E94D0C4-6A6A-4AC4-90F8-10E59C17CD8D}"/>
              </a:ext>
            </a:extLst>
          </p:cNvPr>
          <p:cNvSpPr txBox="1"/>
          <p:nvPr/>
        </p:nvSpPr>
        <p:spPr>
          <a:xfrm>
            <a:off x="8842105" y="3578462"/>
            <a:ext cx="1012190" cy="438150"/>
          </a:xfrm>
          <a:prstGeom prst="rect">
            <a:avLst/>
          </a:prstGeom>
        </p:spPr>
        <p:txBody>
          <a:bodyPr vert="horz" wrap="square" lIns="0" tIns="13335" rIns="0" bIns="0" rtlCol="0">
            <a:spAutoFit/>
          </a:bodyPr>
          <a:lstStyle/>
          <a:p>
            <a:pPr marL="184785" indent="-172720">
              <a:spcBef>
                <a:spcPts val="105"/>
              </a:spcBef>
              <a:buFont typeface="Arial"/>
              <a:buChar char="•"/>
              <a:tabLst>
                <a:tab pos="185420" algn="l"/>
              </a:tabLst>
            </a:pPr>
            <a:r>
              <a:rPr sz="1350" b="1" spc="-5" dirty="0">
                <a:latin typeface="Calibri"/>
                <a:cs typeface="Calibri"/>
              </a:rPr>
              <a:t>Calificación</a:t>
            </a:r>
            <a:endParaRPr sz="1350">
              <a:latin typeface="Calibri"/>
              <a:cs typeface="Calibri"/>
            </a:endParaRPr>
          </a:p>
          <a:p>
            <a:pPr marL="184785" indent="-172720">
              <a:buFont typeface="Arial"/>
              <a:buChar char="•"/>
              <a:tabLst>
                <a:tab pos="185420" algn="l"/>
              </a:tabLst>
            </a:pPr>
            <a:r>
              <a:rPr sz="1350" b="1" dirty="0">
                <a:latin typeface="Calibri"/>
                <a:cs typeface="Calibri"/>
              </a:rPr>
              <a:t>Concesión</a:t>
            </a:r>
            <a:endParaRPr sz="1350">
              <a:latin typeface="Calibri"/>
              <a:cs typeface="Calibri"/>
            </a:endParaRPr>
          </a:p>
        </p:txBody>
      </p:sp>
      <p:sp>
        <p:nvSpPr>
          <p:cNvPr id="14" name="object 6">
            <a:extLst>
              <a:ext uri="{FF2B5EF4-FFF2-40B4-BE49-F238E27FC236}">
                <a16:creationId xmlns:a16="http://schemas.microsoft.com/office/drawing/2014/main" id="{0F70A2E2-F30D-408C-B1B0-A362DF1E2D98}"/>
              </a:ext>
            </a:extLst>
          </p:cNvPr>
          <p:cNvSpPr txBox="1"/>
          <p:nvPr/>
        </p:nvSpPr>
        <p:spPr>
          <a:xfrm>
            <a:off x="2043795" y="2328784"/>
            <a:ext cx="1203960" cy="404495"/>
          </a:xfrm>
          <a:prstGeom prst="rect">
            <a:avLst/>
          </a:prstGeom>
        </p:spPr>
        <p:txBody>
          <a:bodyPr vert="horz" wrap="square" lIns="0" tIns="31750" rIns="0" bIns="0" rtlCol="0">
            <a:spAutoFit/>
          </a:bodyPr>
          <a:lstStyle/>
          <a:p>
            <a:pPr marL="12700" marR="5080" indent="138430">
              <a:lnSpc>
                <a:spcPts val="1430"/>
              </a:lnSpc>
              <a:spcBef>
                <a:spcPts val="250"/>
              </a:spcBef>
            </a:pPr>
            <a:r>
              <a:rPr sz="1300" b="1" spc="-10" dirty="0">
                <a:latin typeface="Calibri"/>
                <a:cs typeface="Calibri"/>
              </a:rPr>
              <a:t>RECEPCIÓN </a:t>
            </a:r>
            <a:r>
              <a:rPr sz="1300" b="1" spc="-5" dirty="0">
                <a:latin typeface="Calibri"/>
                <a:cs typeface="Calibri"/>
              </a:rPr>
              <a:t>Y  </a:t>
            </a:r>
            <a:r>
              <a:rPr sz="1300" b="1" spc="-15" dirty="0">
                <a:latin typeface="Calibri"/>
                <a:cs typeface="Calibri"/>
              </a:rPr>
              <a:t>PR</a:t>
            </a:r>
            <a:r>
              <a:rPr sz="1300" b="1" spc="-10" dirty="0">
                <a:latin typeface="Calibri"/>
                <a:cs typeface="Calibri"/>
              </a:rPr>
              <a:t>OG</a:t>
            </a:r>
            <a:r>
              <a:rPr sz="1300" b="1" spc="-5" dirty="0">
                <a:latin typeface="Calibri"/>
                <a:cs typeface="Calibri"/>
              </a:rPr>
              <a:t>R</a:t>
            </a:r>
            <a:r>
              <a:rPr sz="1300" b="1" spc="-15" dirty="0">
                <a:latin typeface="Calibri"/>
                <a:cs typeface="Calibri"/>
              </a:rPr>
              <a:t>AM</a:t>
            </a:r>
            <a:r>
              <a:rPr sz="1300" b="1" spc="-25" dirty="0">
                <a:latin typeface="Calibri"/>
                <a:cs typeface="Calibri"/>
              </a:rPr>
              <a:t>A</a:t>
            </a:r>
            <a:r>
              <a:rPr sz="1300" b="1" spc="-10" dirty="0">
                <a:latin typeface="Calibri"/>
                <a:cs typeface="Calibri"/>
              </a:rPr>
              <a:t>CIÓN</a:t>
            </a:r>
            <a:endParaRPr sz="1300">
              <a:latin typeface="Calibri"/>
              <a:cs typeface="Calibri"/>
            </a:endParaRPr>
          </a:p>
        </p:txBody>
      </p:sp>
      <p:sp>
        <p:nvSpPr>
          <p:cNvPr id="15" name="object 7">
            <a:extLst>
              <a:ext uri="{FF2B5EF4-FFF2-40B4-BE49-F238E27FC236}">
                <a16:creationId xmlns:a16="http://schemas.microsoft.com/office/drawing/2014/main" id="{FF6B6A0C-198A-48EC-8EBA-7FA7DC523672}"/>
              </a:ext>
            </a:extLst>
          </p:cNvPr>
          <p:cNvSpPr/>
          <p:nvPr/>
        </p:nvSpPr>
        <p:spPr>
          <a:xfrm>
            <a:off x="3682643" y="2386654"/>
            <a:ext cx="339755" cy="362556"/>
          </a:xfrm>
          <a:prstGeom prst="rect">
            <a:avLst/>
          </a:prstGeom>
          <a:blipFill>
            <a:blip r:embed="rId6" cstate="print"/>
            <a:stretch>
              <a:fillRect/>
            </a:stretch>
          </a:blipFill>
        </p:spPr>
        <p:txBody>
          <a:bodyPr wrap="square" lIns="0" tIns="0" rIns="0" bIns="0" rtlCol="0"/>
          <a:lstStyle/>
          <a:p>
            <a:endParaRPr/>
          </a:p>
        </p:txBody>
      </p:sp>
      <p:sp>
        <p:nvSpPr>
          <p:cNvPr id="16" name="object 10">
            <a:extLst>
              <a:ext uri="{FF2B5EF4-FFF2-40B4-BE49-F238E27FC236}">
                <a16:creationId xmlns:a16="http://schemas.microsoft.com/office/drawing/2014/main" id="{FEDE1139-00DF-41D4-839F-C06D73669F4E}"/>
              </a:ext>
            </a:extLst>
          </p:cNvPr>
          <p:cNvSpPr txBox="1"/>
          <p:nvPr/>
        </p:nvSpPr>
        <p:spPr>
          <a:xfrm>
            <a:off x="4465687" y="2230308"/>
            <a:ext cx="1134745" cy="586105"/>
          </a:xfrm>
          <a:prstGeom prst="rect">
            <a:avLst/>
          </a:prstGeom>
        </p:spPr>
        <p:txBody>
          <a:bodyPr vert="horz" wrap="square" lIns="0" tIns="32384" rIns="0" bIns="0" rtlCol="0">
            <a:spAutoFit/>
          </a:bodyPr>
          <a:lstStyle/>
          <a:p>
            <a:pPr marL="12700" marR="5080" algn="ctr">
              <a:lnSpc>
                <a:spcPts val="1430"/>
              </a:lnSpc>
              <a:spcBef>
                <a:spcPts val="254"/>
              </a:spcBef>
            </a:pPr>
            <a:r>
              <a:rPr sz="1300" b="1" spc="-20" dirty="0">
                <a:latin typeface="Calibri"/>
                <a:cs typeface="Calibri"/>
              </a:rPr>
              <a:t>EVALUACIÓN</a:t>
            </a:r>
            <a:r>
              <a:rPr sz="1300" b="1" spc="-75" dirty="0">
                <a:latin typeface="Calibri"/>
                <a:cs typeface="Calibri"/>
              </a:rPr>
              <a:t> </a:t>
            </a:r>
            <a:r>
              <a:rPr sz="1300" b="1" spc="-10" dirty="0">
                <a:latin typeface="Calibri"/>
                <a:cs typeface="Calibri"/>
              </a:rPr>
              <a:t>DE  </a:t>
            </a:r>
            <a:r>
              <a:rPr sz="1300" b="1" spc="-25" dirty="0">
                <a:latin typeface="Calibri"/>
                <a:cs typeface="Calibri"/>
              </a:rPr>
              <a:t>PROPUESTA </a:t>
            </a:r>
            <a:r>
              <a:rPr sz="1300" b="1" spc="-10" dirty="0">
                <a:latin typeface="Calibri"/>
                <a:cs typeface="Calibri"/>
              </a:rPr>
              <a:t>DE  SANCIÓN</a:t>
            </a:r>
            <a:endParaRPr sz="1300">
              <a:latin typeface="Calibri"/>
              <a:cs typeface="Calibri"/>
            </a:endParaRPr>
          </a:p>
        </p:txBody>
      </p:sp>
      <p:sp>
        <p:nvSpPr>
          <p:cNvPr id="17" name="object 11">
            <a:extLst>
              <a:ext uri="{FF2B5EF4-FFF2-40B4-BE49-F238E27FC236}">
                <a16:creationId xmlns:a16="http://schemas.microsoft.com/office/drawing/2014/main" id="{EE881055-BE9F-410B-B7DF-69A3B7906933}"/>
              </a:ext>
            </a:extLst>
          </p:cNvPr>
          <p:cNvSpPr/>
          <p:nvPr/>
        </p:nvSpPr>
        <p:spPr>
          <a:xfrm>
            <a:off x="6031133" y="2383519"/>
            <a:ext cx="294021" cy="361188"/>
          </a:xfrm>
          <a:prstGeom prst="rect">
            <a:avLst/>
          </a:prstGeom>
          <a:blipFill>
            <a:blip r:embed="rId7" cstate="print"/>
            <a:stretch>
              <a:fillRect/>
            </a:stretch>
          </a:blipFill>
        </p:spPr>
        <p:txBody>
          <a:bodyPr wrap="square" lIns="0" tIns="0" rIns="0" bIns="0" rtlCol="0"/>
          <a:lstStyle/>
          <a:p>
            <a:endParaRPr/>
          </a:p>
        </p:txBody>
      </p:sp>
      <p:sp>
        <p:nvSpPr>
          <p:cNvPr id="18" name="object 14">
            <a:extLst>
              <a:ext uri="{FF2B5EF4-FFF2-40B4-BE49-F238E27FC236}">
                <a16:creationId xmlns:a16="http://schemas.microsoft.com/office/drawing/2014/main" id="{77822858-3BE0-4EFB-A7C1-6D3E8BFA687A}"/>
              </a:ext>
            </a:extLst>
          </p:cNvPr>
          <p:cNvSpPr txBox="1"/>
          <p:nvPr/>
        </p:nvSpPr>
        <p:spPr>
          <a:xfrm>
            <a:off x="6802613" y="2411967"/>
            <a:ext cx="911225" cy="212238"/>
          </a:xfrm>
          <a:prstGeom prst="rect">
            <a:avLst/>
          </a:prstGeom>
        </p:spPr>
        <p:txBody>
          <a:bodyPr vert="horz" wrap="square" lIns="0" tIns="12065" rIns="0" bIns="0" rtlCol="0">
            <a:spAutoFit/>
          </a:bodyPr>
          <a:lstStyle/>
          <a:p>
            <a:pPr marL="12700">
              <a:spcBef>
                <a:spcPts val="95"/>
              </a:spcBef>
            </a:pPr>
            <a:r>
              <a:rPr sz="1300" b="1" spc="-10" dirty="0">
                <a:latin typeface="Calibri"/>
                <a:cs typeface="Calibri"/>
              </a:rPr>
              <a:t>RESOLUCIÓN</a:t>
            </a:r>
            <a:endParaRPr sz="1300">
              <a:latin typeface="Calibri"/>
              <a:cs typeface="Calibri"/>
            </a:endParaRPr>
          </a:p>
        </p:txBody>
      </p:sp>
      <p:sp>
        <p:nvSpPr>
          <p:cNvPr id="19" name="object 15">
            <a:extLst>
              <a:ext uri="{FF2B5EF4-FFF2-40B4-BE49-F238E27FC236}">
                <a16:creationId xmlns:a16="http://schemas.microsoft.com/office/drawing/2014/main" id="{EAC15736-DB9B-4640-AA0F-F051908F8E4E}"/>
              </a:ext>
            </a:extLst>
          </p:cNvPr>
          <p:cNvSpPr/>
          <p:nvPr/>
        </p:nvSpPr>
        <p:spPr>
          <a:xfrm>
            <a:off x="8219553" y="2378948"/>
            <a:ext cx="333755" cy="365760"/>
          </a:xfrm>
          <a:prstGeom prst="rect">
            <a:avLst/>
          </a:prstGeom>
          <a:blipFill>
            <a:blip r:embed="rId8" cstate="print"/>
            <a:stretch>
              <a:fillRect/>
            </a:stretch>
          </a:blipFill>
        </p:spPr>
        <p:txBody>
          <a:bodyPr wrap="square" lIns="0" tIns="0" rIns="0" bIns="0" rtlCol="0"/>
          <a:lstStyle/>
          <a:p>
            <a:endParaRPr/>
          </a:p>
        </p:txBody>
      </p:sp>
      <p:sp>
        <p:nvSpPr>
          <p:cNvPr id="20" name="object 18">
            <a:extLst>
              <a:ext uri="{FF2B5EF4-FFF2-40B4-BE49-F238E27FC236}">
                <a16:creationId xmlns:a16="http://schemas.microsoft.com/office/drawing/2014/main" id="{4E6FAB16-7013-4674-93A7-8D481C7282F5}"/>
              </a:ext>
            </a:extLst>
          </p:cNvPr>
          <p:cNvSpPr txBox="1"/>
          <p:nvPr/>
        </p:nvSpPr>
        <p:spPr>
          <a:xfrm>
            <a:off x="9036162" y="2321163"/>
            <a:ext cx="1024890" cy="404495"/>
          </a:xfrm>
          <a:prstGeom prst="rect">
            <a:avLst/>
          </a:prstGeom>
        </p:spPr>
        <p:txBody>
          <a:bodyPr vert="horz" wrap="square" lIns="0" tIns="31750" rIns="0" bIns="0" rtlCol="0">
            <a:spAutoFit/>
          </a:bodyPr>
          <a:lstStyle/>
          <a:p>
            <a:pPr marL="118745" marR="5080" indent="-106680">
              <a:lnSpc>
                <a:spcPts val="1430"/>
              </a:lnSpc>
              <a:spcBef>
                <a:spcPts val="250"/>
              </a:spcBef>
            </a:pPr>
            <a:r>
              <a:rPr sz="1300" b="1" spc="-10" dirty="0">
                <a:latin typeface="Calibri"/>
                <a:cs typeface="Calibri"/>
              </a:rPr>
              <a:t>RECEPCIÓN</a:t>
            </a:r>
            <a:r>
              <a:rPr sz="1300" b="1" spc="-45" dirty="0">
                <a:latin typeface="Calibri"/>
                <a:cs typeface="Calibri"/>
              </a:rPr>
              <a:t> </a:t>
            </a:r>
            <a:r>
              <a:rPr sz="1300" b="1" spc="-10" dirty="0">
                <a:latin typeface="Calibri"/>
                <a:cs typeface="Calibri"/>
              </a:rPr>
              <a:t>DE  APELACIÓN</a:t>
            </a:r>
            <a:endParaRPr sz="1300">
              <a:latin typeface="Calibri"/>
              <a:cs typeface="Calibri"/>
            </a:endParaRPr>
          </a:p>
        </p:txBody>
      </p:sp>
      <p:sp>
        <p:nvSpPr>
          <p:cNvPr id="21" name="object 8">
            <a:extLst>
              <a:ext uri="{FF2B5EF4-FFF2-40B4-BE49-F238E27FC236}">
                <a16:creationId xmlns:a16="http://schemas.microsoft.com/office/drawing/2014/main" id="{D5E54CF4-535B-4EF7-9020-57A5220BFE8E}"/>
              </a:ext>
            </a:extLst>
          </p:cNvPr>
          <p:cNvSpPr/>
          <p:nvPr/>
        </p:nvSpPr>
        <p:spPr>
          <a:xfrm>
            <a:off x="3703674" y="2430762"/>
            <a:ext cx="277113" cy="317754"/>
          </a:xfrm>
          <a:prstGeom prst="rect">
            <a:avLst/>
          </a:prstGeom>
          <a:blipFill>
            <a:blip r:embed="rId9" cstate="print"/>
            <a:stretch>
              <a:fillRect/>
            </a:stretch>
          </a:blipFill>
        </p:spPr>
        <p:txBody>
          <a:bodyPr wrap="square" lIns="0" tIns="0" rIns="0" bIns="0" rtlCol="0"/>
          <a:lstStyle/>
          <a:p>
            <a:endParaRPr/>
          </a:p>
        </p:txBody>
      </p:sp>
      <p:sp>
        <p:nvSpPr>
          <p:cNvPr id="22" name="object 12">
            <a:extLst>
              <a:ext uri="{FF2B5EF4-FFF2-40B4-BE49-F238E27FC236}">
                <a16:creationId xmlns:a16="http://schemas.microsoft.com/office/drawing/2014/main" id="{2FF2FCFE-0A8D-46E6-8A4C-E3685EF6FCCE}"/>
              </a:ext>
            </a:extLst>
          </p:cNvPr>
          <p:cNvSpPr/>
          <p:nvPr/>
        </p:nvSpPr>
        <p:spPr>
          <a:xfrm>
            <a:off x="6052410" y="2426953"/>
            <a:ext cx="230632" cy="317754"/>
          </a:xfrm>
          <a:prstGeom prst="rect">
            <a:avLst/>
          </a:prstGeom>
          <a:blipFill>
            <a:blip r:embed="rId10" cstate="print"/>
            <a:stretch>
              <a:fillRect/>
            </a:stretch>
          </a:blipFill>
        </p:spPr>
        <p:txBody>
          <a:bodyPr wrap="square" lIns="0" tIns="0" rIns="0" bIns="0" rtlCol="0"/>
          <a:lstStyle/>
          <a:p>
            <a:endParaRPr/>
          </a:p>
        </p:txBody>
      </p:sp>
      <p:sp>
        <p:nvSpPr>
          <p:cNvPr id="23" name="object 16">
            <a:extLst>
              <a:ext uri="{FF2B5EF4-FFF2-40B4-BE49-F238E27FC236}">
                <a16:creationId xmlns:a16="http://schemas.microsoft.com/office/drawing/2014/main" id="{01832DF0-E08C-4C65-9DEA-2376ED50B79E}"/>
              </a:ext>
            </a:extLst>
          </p:cNvPr>
          <p:cNvSpPr/>
          <p:nvPr/>
        </p:nvSpPr>
        <p:spPr>
          <a:xfrm>
            <a:off x="8239604" y="2426953"/>
            <a:ext cx="271652" cy="317754"/>
          </a:xfrm>
          <a:prstGeom prst="rect">
            <a:avLst/>
          </a:prstGeom>
          <a:blipFill>
            <a:blip r:embed="rId11"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6985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9C2C8EF-E342-41F5-8626-1E31F0F7353A}"/>
              </a:ext>
            </a:extLst>
          </p:cNvPr>
          <p:cNvSpPr/>
          <p:nvPr/>
        </p:nvSpPr>
        <p:spPr>
          <a:xfrm>
            <a:off x="4153270" y="994299"/>
            <a:ext cx="3885459" cy="522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PE" dirty="0"/>
              <a:t>Esquema de Responsabilidades</a:t>
            </a:r>
            <a:endParaRPr lang="es-419" dirty="0"/>
          </a:p>
        </p:txBody>
      </p:sp>
      <p:sp>
        <p:nvSpPr>
          <p:cNvPr id="7" name="object 2">
            <a:extLst>
              <a:ext uri="{FF2B5EF4-FFF2-40B4-BE49-F238E27FC236}">
                <a16:creationId xmlns:a16="http://schemas.microsoft.com/office/drawing/2014/main" id="{334C7237-29E7-4554-8E60-0C44F06091B6}"/>
              </a:ext>
            </a:extLst>
          </p:cNvPr>
          <p:cNvSpPr txBox="1">
            <a:spLocks/>
          </p:cNvSpPr>
          <p:nvPr/>
        </p:nvSpPr>
        <p:spPr>
          <a:xfrm>
            <a:off x="3694182" y="0"/>
            <a:ext cx="4803636" cy="13116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spcAft>
                <a:spcPts val="600"/>
              </a:spcAft>
            </a:pPr>
            <a:r>
              <a:rPr lang="en-US" sz="4400" b="1" u="sng" dirty="0">
                <a:solidFill>
                  <a:srgbClr val="000000"/>
                </a:solidFill>
              </a:rPr>
              <a:t>INTRODUCCIÓN </a:t>
            </a:r>
          </a:p>
        </p:txBody>
      </p:sp>
      <p:sp>
        <p:nvSpPr>
          <p:cNvPr id="9" name="CuadroTexto 8">
            <a:extLst>
              <a:ext uri="{FF2B5EF4-FFF2-40B4-BE49-F238E27FC236}">
                <a16:creationId xmlns:a16="http://schemas.microsoft.com/office/drawing/2014/main" id="{23D6E576-7346-4328-A712-B860C83F8697}"/>
              </a:ext>
            </a:extLst>
          </p:cNvPr>
          <p:cNvSpPr txBox="1"/>
          <p:nvPr/>
        </p:nvSpPr>
        <p:spPr>
          <a:xfrm>
            <a:off x="1057148" y="932155"/>
            <a:ext cx="10448312" cy="4796173"/>
          </a:xfrm>
          <a:prstGeom prst="rect">
            <a:avLst/>
          </a:prstGeom>
        </p:spPr>
        <p:txBody>
          <a:bodyPr vert="horz" lIns="91440" tIns="45720" rIns="91440" bIns="45720" rtlCol="0" anchor="ctr">
            <a:normAutofit/>
          </a:bodyPr>
          <a:lstStyle/>
          <a:p>
            <a:pPr algn="just">
              <a:lnSpc>
                <a:spcPct val="90000"/>
              </a:lnSpc>
              <a:spcAft>
                <a:spcPts val="800"/>
              </a:spcAft>
            </a:pPr>
            <a:r>
              <a:rPr lang="es-PE" sz="2000" dirty="0">
                <a:solidFill>
                  <a:srgbClr val="000000"/>
                </a:solidFill>
                <a:effectLst/>
              </a:rPr>
              <a:t>En</a:t>
            </a:r>
            <a:r>
              <a:rPr lang="en-US" sz="2000" dirty="0">
                <a:solidFill>
                  <a:srgbClr val="000000"/>
                </a:solidFill>
                <a:effectLst/>
              </a:rPr>
              <a:t> primer </a:t>
            </a:r>
            <a:r>
              <a:rPr lang="es-PE" sz="2000" dirty="0">
                <a:solidFill>
                  <a:srgbClr val="000000"/>
                </a:solidFill>
                <a:effectLst/>
              </a:rPr>
              <a:t>lugar,</a:t>
            </a:r>
            <a:r>
              <a:rPr lang="en-US" sz="2000" dirty="0">
                <a:solidFill>
                  <a:srgbClr val="000000"/>
                </a:solidFill>
                <a:effectLst/>
              </a:rPr>
              <a:t> se </a:t>
            </a:r>
            <a:r>
              <a:rPr lang="es-PE" sz="2000" dirty="0">
                <a:solidFill>
                  <a:srgbClr val="000000"/>
                </a:solidFill>
                <a:effectLst/>
              </a:rPr>
              <a:t>sigue</a:t>
            </a:r>
            <a:r>
              <a:rPr lang="en-US" sz="2000" dirty="0">
                <a:solidFill>
                  <a:srgbClr val="000000"/>
                </a:solidFill>
                <a:effectLst/>
              </a:rPr>
              <a:t> el </a:t>
            </a:r>
            <a:r>
              <a:rPr lang="es-PE" sz="2000" dirty="0">
                <a:solidFill>
                  <a:srgbClr val="000000"/>
                </a:solidFill>
                <a:effectLst/>
              </a:rPr>
              <a:t>siguiente</a:t>
            </a:r>
            <a:r>
              <a:rPr lang="en-US" sz="2000" dirty="0">
                <a:solidFill>
                  <a:srgbClr val="000000"/>
                </a:solidFill>
                <a:effectLst/>
              </a:rPr>
              <a:t> </a:t>
            </a:r>
            <a:r>
              <a:rPr lang="es-PE" sz="2000" dirty="0">
                <a:solidFill>
                  <a:srgbClr val="000000"/>
                </a:solidFill>
                <a:effectLst/>
              </a:rPr>
              <a:t>procedimiento</a:t>
            </a:r>
            <a:r>
              <a:rPr lang="en-US" sz="2000" dirty="0">
                <a:solidFill>
                  <a:srgbClr val="000000"/>
                </a:solidFill>
                <a:effectLst/>
              </a:rPr>
              <a:t> para la </a:t>
            </a:r>
            <a:r>
              <a:rPr lang="es-PE" sz="2000" dirty="0">
                <a:solidFill>
                  <a:srgbClr val="000000"/>
                </a:solidFill>
                <a:effectLst/>
              </a:rPr>
              <a:t>Identificación</a:t>
            </a:r>
            <a:r>
              <a:rPr lang="en-US" sz="2000" dirty="0">
                <a:solidFill>
                  <a:srgbClr val="000000"/>
                </a:solidFill>
                <a:effectLst/>
              </a:rPr>
              <a:t> de </a:t>
            </a:r>
            <a:r>
              <a:rPr lang="es-PE" sz="2000" dirty="0">
                <a:solidFill>
                  <a:srgbClr val="000000"/>
                </a:solidFill>
                <a:effectLst/>
              </a:rPr>
              <a:t>responsabilidades</a:t>
            </a:r>
            <a:r>
              <a:rPr lang="en-US" sz="2000" dirty="0">
                <a:solidFill>
                  <a:srgbClr val="000000"/>
                </a:solidFill>
              </a:rPr>
              <a:t>:</a:t>
            </a:r>
          </a:p>
          <a:p>
            <a:pPr marL="342900" indent="-342900" algn="just">
              <a:lnSpc>
                <a:spcPct val="90000"/>
              </a:lnSpc>
              <a:spcAft>
                <a:spcPts val="800"/>
              </a:spcAft>
              <a:buFont typeface="+mj-lt"/>
              <a:buAutoNum type="arabicPeriod"/>
            </a:pPr>
            <a:r>
              <a:rPr lang="en-US" sz="2000" dirty="0">
                <a:solidFill>
                  <a:srgbClr val="000000"/>
                </a:solidFill>
              </a:rPr>
              <a:t>Se </a:t>
            </a:r>
            <a:r>
              <a:rPr lang="es-PE" sz="2000" dirty="0">
                <a:solidFill>
                  <a:srgbClr val="000000"/>
                </a:solidFill>
              </a:rPr>
              <a:t>realiza</a:t>
            </a:r>
            <a:r>
              <a:rPr lang="en-US" sz="2000" dirty="0">
                <a:solidFill>
                  <a:srgbClr val="000000"/>
                </a:solidFill>
              </a:rPr>
              <a:t> el control</a:t>
            </a:r>
          </a:p>
          <a:p>
            <a:pPr marL="342900" indent="-342900" algn="just">
              <a:lnSpc>
                <a:spcPct val="90000"/>
              </a:lnSpc>
              <a:spcAft>
                <a:spcPts val="800"/>
              </a:spcAft>
              <a:buFont typeface="+mj-lt"/>
              <a:buAutoNum type="arabicPeriod"/>
            </a:pPr>
            <a:r>
              <a:rPr lang="en-US" sz="2000" dirty="0">
                <a:solidFill>
                  <a:srgbClr val="000000"/>
                </a:solidFill>
                <a:effectLst/>
              </a:rPr>
              <a:t>Se </a:t>
            </a:r>
            <a:r>
              <a:rPr lang="es-PE" sz="2000" dirty="0">
                <a:solidFill>
                  <a:srgbClr val="000000"/>
                </a:solidFill>
                <a:effectLst/>
              </a:rPr>
              <a:t>obtiene</a:t>
            </a:r>
            <a:r>
              <a:rPr lang="en-US" sz="2000" dirty="0">
                <a:solidFill>
                  <a:srgbClr val="000000"/>
                </a:solidFill>
                <a:effectLst/>
              </a:rPr>
              <a:t> evidencias</a:t>
            </a:r>
          </a:p>
          <a:p>
            <a:pPr marL="342900" indent="-342900" algn="just">
              <a:lnSpc>
                <a:spcPct val="90000"/>
              </a:lnSpc>
              <a:spcAft>
                <a:spcPts val="800"/>
              </a:spcAft>
              <a:buFont typeface="+mj-lt"/>
              <a:buAutoNum type="arabicPeriod"/>
            </a:pPr>
            <a:r>
              <a:rPr lang="en-US" sz="2000" dirty="0">
                <a:solidFill>
                  <a:srgbClr val="000000"/>
                </a:solidFill>
              </a:rPr>
              <a:t>Se </a:t>
            </a:r>
            <a:r>
              <a:rPr lang="es-419" sz="2000" dirty="0">
                <a:solidFill>
                  <a:srgbClr val="000000"/>
                </a:solidFill>
              </a:rPr>
              <a:t>detecta</a:t>
            </a:r>
            <a:r>
              <a:rPr lang="en-US" sz="2000" dirty="0">
                <a:solidFill>
                  <a:srgbClr val="000000"/>
                </a:solidFill>
              </a:rPr>
              <a:t> irregularidades</a:t>
            </a:r>
          </a:p>
          <a:p>
            <a:pPr marL="342900" indent="-342900" algn="just">
              <a:lnSpc>
                <a:spcPct val="90000"/>
              </a:lnSpc>
              <a:spcAft>
                <a:spcPts val="800"/>
              </a:spcAft>
              <a:buFont typeface="+mj-lt"/>
              <a:buAutoNum type="arabicPeriod"/>
            </a:pPr>
            <a:r>
              <a:rPr lang="en-US" sz="2000" dirty="0">
                <a:solidFill>
                  <a:srgbClr val="000000"/>
                </a:solidFill>
              </a:rPr>
              <a:t>Se da el derecho a la defensa de los funcionarios</a:t>
            </a:r>
          </a:p>
          <a:p>
            <a:pPr marL="342900" indent="-342900" algn="just">
              <a:lnSpc>
                <a:spcPct val="90000"/>
              </a:lnSpc>
              <a:spcAft>
                <a:spcPts val="800"/>
              </a:spcAft>
              <a:buFont typeface="+mj-lt"/>
              <a:buAutoNum type="arabicPeriod"/>
            </a:pPr>
            <a:r>
              <a:rPr lang="en-US" sz="2000" dirty="0">
                <a:solidFill>
                  <a:srgbClr val="000000"/>
                </a:solidFill>
                <a:effectLst/>
              </a:rPr>
              <a:t>Se identifica </a:t>
            </a:r>
            <a:r>
              <a:rPr lang="en-US" sz="2000" dirty="0" err="1">
                <a:solidFill>
                  <a:srgbClr val="000000"/>
                </a:solidFill>
                <a:effectLst/>
              </a:rPr>
              <a:t>responsabilidades</a:t>
            </a:r>
            <a:endParaRPr lang="en-US" sz="2000" dirty="0">
              <a:solidFill>
                <a:srgbClr val="000000"/>
              </a:solidFill>
              <a:effectLst/>
            </a:endParaRPr>
          </a:p>
          <a:p>
            <a:pPr algn="just">
              <a:lnSpc>
                <a:spcPct val="90000"/>
              </a:lnSpc>
              <a:spcAft>
                <a:spcPts val="800"/>
              </a:spcAft>
            </a:pPr>
            <a:r>
              <a:rPr lang="en-US" sz="2000" dirty="0">
                <a:solidFill>
                  <a:srgbClr val="000000"/>
                </a:solidFill>
              </a:rPr>
              <a:t>En Segundo lugar , se brindan los informes de control y se asumen las </a:t>
            </a:r>
            <a:r>
              <a:rPr lang="en-US" sz="2000" dirty="0" err="1">
                <a:solidFill>
                  <a:srgbClr val="000000"/>
                </a:solidFill>
              </a:rPr>
              <a:t>responsabilidades</a:t>
            </a:r>
            <a:r>
              <a:rPr lang="en-US" sz="2000" dirty="0">
                <a:solidFill>
                  <a:srgbClr val="000000"/>
                </a:solidFill>
              </a:rPr>
              <a:t> dependiendo del tipo de responsabilidad como se </a:t>
            </a:r>
            <a:r>
              <a:rPr lang="es-PE" sz="2000" dirty="0">
                <a:solidFill>
                  <a:srgbClr val="000000"/>
                </a:solidFill>
              </a:rPr>
              <a:t>aprecia</a:t>
            </a:r>
            <a:r>
              <a:rPr lang="en-US" sz="2000" dirty="0">
                <a:solidFill>
                  <a:srgbClr val="000000"/>
                </a:solidFill>
              </a:rPr>
              <a:t> a continuación:</a:t>
            </a:r>
            <a:endParaRPr lang="en-US" sz="2000" dirty="0">
              <a:solidFill>
                <a:srgbClr val="000000"/>
              </a:solidFill>
              <a:effectLst/>
            </a:endParaRPr>
          </a:p>
          <a:p>
            <a:pPr indent="-228600">
              <a:lnSpc>
                <a:spcPct val="90000"/>
              </a:lnSpc>
              <a:buFont typeface="Arial" panose="020B0604020202020204" pitchFamily="34" charset="0"/>
              <a:buChar char="•"/>
            </a:pPr>
            <a:endParaRPr lang="en-US" sz="1400" dirty="0">
              <a:solidFill>
                <a:srgbClr val="000000"/>
              </a:solidFill>
            </a:endParaRPr>
          </a:p>
          <a:p>
            <a:pPr indent="-228600">
              <a:lnSpc>
                <a:spcPct val="90000"/>
              </a:lnSpc>
              <a:buFont typeface="Arial" panose="020B0604020202020204" pitchFamily="34" charset="0"/>
              <a:buChar char="•"/>
            </a:pPr>
            <a:endParaRPr lang="en-US" sz="1400" dirty="0">
              <a:solidFill>
                <a:srgbClr val="000000"/>
              </a:solidFill>
            </a:endParaRPr>
          </a:p>
        </p:txBody>
      </p:sp>
      <p:sp>
        <p:nvSpPr>
          <p:cNvPr id="10" name="Rectángulo 9">
            <a:extLst>
              <a:ext uri="{FF2B5EF4-FFF2-40B4-BE49-F238E27FC236}">
                <a16:creationId xmlns:a16="http://schemas.microsoft.com/office/drawing/2014/main" id="{04321C46-0170-44E3-8D0C-D30EC69B134B}"/>
              </a:ext>
            </a:extLst>
          </p:cNvPr>
          <p:cNvSpPr/>
          <p:nvPr/>
        </p:nvSpPr>
        <p:spPr>
          <a:xfrm>
            <a:off x="2781139" y="4627501"/>
            <a:ext cx="1848106" cy="912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Responsabilidad </a:t>
            </a:r>
          </a:p>
          <a:p>
            <a:pPr algn="ctr"/>
            <a:r>
              <a:rPr lang="es-PE" dirty="0"/>
              <a:t>Penal</a:t>
            </a:r>
            <a:endParaRPr lang="es-419" dirty="0"/>
          </a:p>
        </p:txBody>
      </p:sp>
      <p:sp>
        <p:nvSpPr>
          <p:cNvPr id="12" name="Rectángulo 11">
            <a:extLst>
              <a:ext uri="{FF2B5EF4-FFF2-40B4-BE49-F238E27FC236}">
                <a16:creationId xmlns:a16="http://schemas.microsoft.com/office/drawing/2014/main" id="{EFBA03EF-A1BE-4BAA-8310-1F4DD1429403}"/>
              </a:ext>
            </a:extLst>
          </p:cNvPr>
          <p:cNvSpPr/>
          <p:nvPr/>
        </p:nvSpPr>
        <p:spPr>
          <a:xfrm>
            <a:off x="5171946" y="4625267"/>
            <a:ext cx="1848106" cy="932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Responsabilidad </a:t>
            </a:r>
          </a:p>
          <a:p>
            <a:pPr algn="ctr"/>
            <a:r>
              <a:rPr lang="es-PE" dirty="0"/>
              <a:t>Civil</a:t>
            </a:r>
            <a:endParaRPr lang="es-419" dirty="0"/>
          </a:p>
        </p:txBody>
      </p:sp>
      <p:sp>
        <p:nvSpPr>
          <p:cNvPr id="14" name="Rectángulo 13">
            <a:extLst>
              <a:ext uri="{FF2B5EF4-FFF2-40B4-BE49-F238E27FC236}">
                <a16:creationId xmlns:a16="http://schemas.microsoft.com/office/drawing/2014/main" id="{C6B8CA62-DA68-453F-9BAF-A4D101FF6606}"/>
              </a:ext>
            </a:extLst>
          </p:cNvPr>
          <p:cNvSpPr/>
          <p:nvPr/>
        </p:nvSpPr>
        <p:spPr>
          <a:xfrm>
            <a:off x="7534252" y="4625267"/>
            <a:ext cx="1848106" cy="912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Responsabilidad</a:t>
            </a:r>
          </a:p>
          <a:p>
            <a:pPr algn="ctr"/>
            <a:r>
              <a:rPr lang="es-PE" dirty="0"/>
              <a:t>Administradora</a:t>
            </a:r>
            <a:r>
              <a:rPr lang="es-419" dirty="0"/>
              <a:t> Funcional</a:t>
            </a:r>
            <a:endParaRPr lang="es-PE" dirty="0"/>
          </a:p>
        </p:txBody>
      </p:sp>
      <p:sp>
        <p:nvSpPr>
          <p:cNvPr id="17" name="Rectángulo 16">
            <a:extLst>
              <a:ext uri="{FF2B5EF4-FFF2-40B4-BE49-F238E27FC236}">
                <a16:creationId xmlns:a16="http://schemas.microsoft.com/office/drawing/2014/main" id="{E300E6EB-6325-48BB-A983-8CF731695188}"/>
              </a:ext>
            </a:extLst>
          </p:cNvPr>
          <p:cNvSpPr/>
          <p:nvPr/>
        </p:nvSpPr>
        <p:spPr>
          <a:xfrm>
            <a:off x="2781139" y="5539664"/>
            <a:ext cx="1848106" cy="110306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dirty="0">
                <a:solidFill>
                  <a:schemeClr val="tx1"/>
                </a:solidFill>
              </a:rPr>
              <a:t>Ministerio Público</a:t>
            </a:r>
          </a:p>
          <a:p>
            <a:pPr marL="285750" indent="-285750">
              <a:buFont typeface="Arial" panose="020B0604020202020204" pitchFamily="34" charset="0"/>
              <a:buChar char="•"/>
            </a:pPr>
            <a:r>
              <a:rPr lang="es-PE" dirty="0">
                <a:solidFill>
                  <a:schemeClr val="tx1"/>
                </a:solidFill>
              </a:rPr>
              <a:t>Poder Judicial</a:t>
            </a:r>
            <a:endParaRPr lang="es-419" dirty="0">
              <a:solidFill>
                <a:schemeClr val="tx1"/>
              </a:solidFill>
            </a:endParaRPr>
          </a:p>
        </p:txBody>
      </p:sp>
      <p:sp>
        <p:nvSpPr>
          <p:cNvPr id="19" name="Rectángulo 18">
            <a:extLst>
              <a:ext uri="{FF2B5EF4-FFF2-40B4-BE49-F238E27FC236}">
                <a16:creationId xmlns:a16="http://schemas.microsoft.com/office/drawing/2014/main" id="{5B17CCC4-4726-4395-9524-513A5F859681}"/>
              </a:ext>
            </a:extLst>
          </p:cNvPr>
          <p:cNvSpPr/>
          <p:nvPr/>
        </p:nvSpPr>
        <p:spPr>
          <a:xfrm>
            <a:off x="5171946" y="5564090"/>
            <a:ext cx="1848106" cy="108307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dirty="0">
                <a:solidFill>
                  <a:schemeClr val="tx1"/>
                </a:solidFill>
              </a:rPr>
              <a:t>Poder Judicial</a:t>
            </a:r>
          </a:p>
          <a:p>
            <a:endParaRPr lang="es-419" dirty="0">
              <a:solidFill>
                <a:schemeClr val="tx1"/>
              </a:solidFill>
            </a:endParaRPr>
          </a:p>
          <a:p>
            <a:endParaRPr lang="es-419" dirty="0">
              <a:solidFill>
                <a:schemeClr val="tx1"/>
              </a:solidFill>
            </a:endParaRPr>
          </a:p>
        </p:txBody>
      </p:sp>
      <p:sp>
        <p:nvSpPr>
          <p:cNvPr id="21" name="Rectángulo 20">
            <a:extLst>
              <a:ext uri="{FF2B5EF4-FFF2-40B4-BE49-F238E27FC236}">
                <a16:creationId xmlns:a16="http://schemas.microsoft.com/office/drawing/2014/main" id="{7FED55BB-B7B3-4957-8D73-1456DEC8D97C}"/>
              </a:ext>
            </a:extLst>
          </p:cNvPr>
          <p:cNvSpPr/>
          <p:nvPr/>
        </p:nvSpPr>
        <p:spPr>
          <a:xfrm>
            <a:off x="7534252" y="5544102"/>
            <a:ext cx="1848106" cy="1083074"/>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PE" dirty="0">
                <a:solidFill>
                  <a:schemeClr val="tx1"/>
                </a:solidFill>
              </a:rPr>
              <a:t>CGR (graves y muy graves)</a:t>
            </a:r>
          </a:p>
          <a:p>
            <a:pPr marL="285750" indent="-285750">
              <a:buFont typeface="Arial" panose="020B0604020202020204" pitchFamily="34" charset="0"/>
              <a:buChar char="•"/>
            </a:pPr>
            <a:r>
              <a:rPr lang="es-PE" dirty="0">
                <a:solidFill>
                  <a:schemeClr val="tx1"/>
                </a:solidFill>
              </a:rPr>
              <a:t>Titular de entidad (leves)</a:t>
            </a:r>
            <a:endParaRPr lang="es-419" dirty="0">
              <a:solidFill>
                <a:schemeClr val="tx1"/>
              </a:solidFill>
            </a:endParaRPr>
          </a:p>
        </p:txBody>
      </p:sp>
    </p:spTree>
    <p:extLst>
      <p:ext uri="{BB962C8B-B14F-4D97-AF65-F5344CB8AC3E}">
        <p14:creationId xmlns:p14="http://schemas.microsoft.com/office/powerpoint/2010/main" val="3431637589"/>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2424113" y="3933826"/>
            <a:ext cx="5729605" cy="574675"/>
          </a:xfrm>
          <a:custGeom>
            <a:avLst/>
            <a:gdLst/>
            <a:ahLst/>
            <a:cxnLst/>
            <a:rect l="l" t="t" r="r" b="b"/>
            <a:pathLst>
              <a:path w="5729605" h="574675">
                <a:moveTo>
                  <a:pt x="0" y="95757"/>
                </a:moveTo>
                <a:lnTo>
                  <a:pt x="1720" y="58507"/>
                </a:lnTo>
                <a:lnTo>
                  <a:pt x="6413" y="28067"/>
                </a:lnTo>
                <a:lnTo>
                  <a:pt x="13373" y="7532"/>
                </a:lnTo>
                <a:lnTo>
                  <a:pt x="21894" y="0"/>
                </a:lnTo>
                <a:lnTo>
                  <a:pt x="5707443" y="0"/>
                </a:lnTo>
                <a:lnTo>
                  <a:pt x="5715946" y="7532"/>
                </a:lnTo>
                <a:lnTo>
                  <a:pt x="5722889" y="28066"/>
                </a:lnTo>
                <a:lnTo>
                  <a:pt x="5727571" y="58507"/>
                </a:lnTo>
                <a:lnTo>
                  <a:pt x="5729287" y="95757"/>
                </a:lnTo>
                <a:lnTo>
                  <a:pt x="5729287" y="478917"/>
                </a:lnTo>
                <a:lnTo>
                  <a:pt x="5727571" y="516167"/>
                </a:lnTo>
                <a:lnTo>
                  <a:pt x="5722889" y="546607"/>
                </a:lnTo>
                <a:lnTo>
                  <a:pt x="5715946" y="567142"/>
                </a:lnTo>
                <a:lnTo>
                  <a:pt x="5707443" y="574675"/>
                </a:lnTo>
                <a:lnTo>
                  <a:pt x="21894" y="574675"/>
                </a:lnTo>
                <a:lnTo>
                  <a:pt x="13373" y="567142"/>
                </a:lnTo>
                <a:lnTo>
                  <a:pt x="6413" y="546608"/>
                </a:lnTo>
                <a:lnTo>
                  <a:pt x="1720" y="516167"/>
                </a:lnTo>
                <a:lnTo>
                  <a:pt x="0" y="478917"/>
                </a:lnTo>
                <a:lnTo>
                  <a:pt x="0" y="95757"/>
                </a:lnTo>
                <a:close/>
              </a:path>
            </a:pathLst>
          </a:custGeom>
          <a:ln w="25400">
            <a:solidFill>
              <a:srgbClr val="FFFFFF"/>
            </a:solidFill>
          </a:ln>
        </p:spPr>
        <p:txBody>
          <a:bodyPr wrap="square" lIns="0" tIns="0" rIns="0" bIns="0" rtlCol="0"/>
          <a:lstStyle/>
          <a:p>
            <a:endParaRPr/>
          </a:p>
        </p:txBody>
      </p:sp>
      <p:sp>
        <p:nvSpPr>
          <p:cNvPr id="11" name="object 11"/>
          <p:cNvSpPr txBox="1"/>
          <p:nvPr/>
        </p:nvSpPr>
        <p:spPr>
          <a:xfrm>
            <a:off x="2607360" y="3892397"/>
            <a:ext cx="6981190" cy="454612"/>
          </a:xfrm>
          <a:prstGeom prst="rect">
            <a:avLst/>
          </a:prstGeom>
        </p:spPr>
        <p:txBody>
          <a:bodyPr vert="horz" wrap="square" lIns="0" tIns="145415" rIns="0" bIns="0" rtlCol="0">
            <a:spAutoFit/>
          </a:bodyPr>
          <a:lstStyle/>
          <a:p>
            <a:pPr marL="41275">
              <a:spcBef>
                <a:spcPts val="1145"/>
              </a:spcBef>
            </a:pPr>
            <a:r>
              <a:rPr sz="2000" b="1" spc="-5" dirty="0">
                <a:solidFill>
                  <a:srgbClr val="FFFFFF"/>
                </a:solidFill>
                <a:latin typeface="Calibri"/>
                <a:cs typeface="Calibri"/>
              </a:rPr>
              <a:t>EJECUCIÓN</a:t>
            </a:r>
            <a:endParaRPr sz="2000" dirty="0">
              <a:latin typeface="Calibri"/>
              <a:cs typeface="Calibri"/>
            </a:endParaRPr>
          </a:p>
        </p:txBody>
      </p:sp>
      <p:sp>
        <p:nvSpPr>
          <p:cNvPr id="14" name="Rectángulo: esquinas redondeadas 13">
            <a:extLst>
              <a:ext uri="{FF2B5EF4-FFF2-40B4-BE49-F238E27FC236}">
                <a16:creationId xmlns:a16="http://schemas.microsoft.com/office/drawing/2014/main" id="{7D0F6E9B-9713-44D4-8A8D-65BB3DC91DEF}"/>
              </a:ext>
            </a:extLst>
          </p:cNvPr>
          <p:cNvSpPr/>
          <p:nvPr/>
        </p:nvSpPr>
        <p:spPr>
          <a:xfrm>
            <a:off x="705593" y="2707794"/>
            <a:ext cx="3795713" cy="33718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43840" marR="5080" indent="-228600" algn="just">
              <a:lnSpc>
                <a:spcPct val="90100"/>
              </a:lnSpc>
              <a:buChar char="•"/>
              <a:tabLst>
                <a:tab pos="244475" algn="l"/>
              </a:tabLst>
            </a:pPr>
            <a:r>
              <a:rPr lang="es-PE" spc="-5" dirty="0">
                <a:cs typeface="Calibri"/>
              </a:rPr>
              <a:t>Las resoluciones que imponen sanción son </a:t>
            </a:r>
            <a:r>
              <a:rPr lang="es-PE" dirty="0">
                <a:cs typeface="Calibri"/>
              </a:rPr>
              <a:t>de </a:t>
            </a:r>
            <a:r>
              <a:rPr lang="es-PE" spc="-15" dirty="0">
                <a:cs typeface="Calibri"/>
              </a:rPr>
              <a:t>obligatorio  </a:t>
            </a:r>
            <a:r>
              <a:rPr lang="es-PE" spc="-5" dirty="0">
                <a:cs typeface="Calibri"/>
              </a:rPr>
              <a:t>cumplimiento </a:t>
            </a:r>
            <a:r>
              <a:rPr lang="es-PE" dirty="0">
                <a:cs typeface="Calibri"/>
              </a:rPr>
              <a:t>y </a:t>
            </a:r>
            <a:r>
              <a:rPr lang="es-PE" spc="-5" dirty="0">
                <a:cs typeface="Calibri"/>
              </a:rPr>
              <a:t>ejecutoriedad inmediata desde </a:t>
            </a:r>
            <a:r>
              <a:rPr lang="es-PE" dirty="0">
                <a:cs typeface="Calibri"/>
              </a:rPr>
              <a:t>que quedan  </a:t>
            </a:r>
            <a:r>
              <a:rPr lang="es-PE" spc="-5" dirty="0">
                <a:cs typeface="Calibri"/>
              </a:rPr>
              <a:t>firmes </a:t>
            </a:r>
            <a:r>
              <a:rPr lang="es-PE" dirty="0">
                <a:cs typeface="Calibri"/>
              </a:rPr>
              <a:t>o causan</a:t>
            </a:r>
            <a:r>
              <a:rPr lang="es-PE" spc="-5" dirty="0">
                <a:cs typeface="Calibri"/>
              </a:rPr>
              <a:t> </a:t>
            </a:r>
            <a:r>
              <a:rPr lang="es-PE" spc="-10" dirty="0">
                <a:cs typeface="Calibri"/>
              </a:rPr>
              <a:t>estado.</a:t>
            </a:r>
            <a:endParaRPr lang="es-PE" dirty="0">
              <a:cs typeface="Calibri"/>
            </a:endParaRPr>
          </a:p>
          <a:p>
            <a:pPr marL="243840" marR="5715" indent="-228600" algn="just">
              <a:lnSpc>
                <a:spcPts val="2160"/>
              </a:lnSpc>
              <a:spcBef>
                <a:spcPts val="390"/>
              </a:spcBef>
              <a:buChar char="•"/>
              <a:tabLst>
                <a:tab pos="244475" algn="l"/>
              </a:tabLst>
            </a:pPr>
            <a:r>
              <a:rPr lang="es-PE" spc="-5" dirty="0">
                <a:cs typeface="Calibri"/>
              </a:rPr>
              <a:t>Las medidas </a:t>
            </a:r>
            <a:r>
              <a:rPr lang="es-PE" spc="-10" dirty="0">
                <a:cs typeface="Calibri"/>
              </a:rPr>
              <a:t>preventivas </a:t>
            </a:r>
            <a:r>
              <a:rPr lang="es-PE" dirty="0">
                <a:cs typeface="Calibri"/>
              </a:rPr>
              <a:t>tienen </a:t>
            </a:r>
            <a:r>
              <a:rPr lang="es-PE" spc="-5" dirty="0">
                <a:cs typeface="Calibri"/>
              </a:rPr>
              <a:t>ejecutoriedad inmediata desde  su notificación, </a:t>
            </a:r>
            <a:r>
              <a:rPr lang="es-PE" dirty="0">
                <a:cs typeface="Calibri"/>
              </a:rPr>
              <a:t>no </a:t>
            </a:r>
            <a:r>
              <a:rPr lang="es-PE" spc="-10" dirty="0">
                <a:cs typeface="Calibri"/>
              </a:rPr>
              <a:t>estando </a:t>
            </a:r>
            <a:r>
              <a:rPr lang="es-PE" spc="-5" dirty="0">
                <a:cs typeface="Calibri"/>
              </a:rPr>
              <a:t>sus </a:t>
            </a:r>
            <a:r>
              <a:rPr lang="es-PE" spc="-15" dirty="0">
                <a:cs typeface="Calibri"/>
              </a:rPr>
              <a:t>efectos </a:t>
            </a:r>
            <a:r>
              <a:rPr lang="es-PE" spc="-5" dirty="0">
                <a:cs typeface="Calibri"/>
              </a:rPr>
              <a:t>condicionados </a:t>
            </a:r>
            <a:r>
              <a:rPr lang="es-PE" dirty="0">
                <a:cs typeface="Calibri"/>
              </a:rPr>
              <a:t>a </a:t>
            </a:r>
            <a:r>
              <a:rPr lang="es-PE" spc="-5" dirty="0">
                <a:cs typeface="Calibri"/>
              </a:rPr>
              <a:t>que el  acto </a:t>
            </a:r>
            <a:r>
              <a:rPr lang="es-PE" dirty="0">
                <a:cs typeface="Calibri"/>
              </a:rPr>
              <a:t>quede </a:t>
            </a:r>
            <a:r>
              <a:rPr lang="es-PE" spc="-5" dirty="0">
                <a:cs typeface="Calibri"/>
              </a:rPr>
              <a:t>firme </a:t>
            </a:r>
            <a:r>
              <a:rPr lang="es-PE" dirty="0">
                <a:cs typeface="Calibri"/>
              </a:rPr>
              <a:t>o </a:t>
            </a:r>
            <a:r>
              <a:rPr lang="es-PE" spc="-5" dirty="0">
                <a:cs typeface="Calibri"/>
              </a:rPr>
              <a:t>cause</a:t>
            </a:r>
            <a:r>
              <a:rPr lang="es-PE" spc="-10" dirty="0">
                <a:cs typeface="Calibri"/>
              </a:rPr>
              <a:t> estado.</a:t>
            </a:r>
            <a:endParaRPr lang="es-PE" dirty="0">
              <a:cs typeface="Calibri"/>
            </a:endParaRPr>
          </a:p>
          <a:p>
            <a:pPr algn="ctr"/>
            <a:endParaRPr lang="es-ES" dirty="0"/>
          </a:p>
        </p:txBody>
      </p:sp>
      <p:sp>
        <p:nvSpPr>
          <p:cNvPr id="15" name="Rectángulo: esquinas redondeadas 14">
            <a:extLst>
              <a:ext uri="{FF2B5EF4-FFF2-40B4-BE49-F238E27FC236}">
                <a16:creationId xmlns:a16="http://schemas.microsoft.com/office/drawing/2014/main" id="{AFE83435-784E-4E3F-8FD6-B2BD9D219C31}"/>
              </a:ext>
            </a:extLst>
          </p:cNvPr>
          <p:cNvSpPr/>
          <p:nvPr/>
        </p:nvSpPr>
        <p:spPr>
          <a:xfrm>
            <a:off x="7686783" y="2538567"/>
            <a:ext cx="3795713" cy="36168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43840" marR="5080" indent="-228600" algn="just">
              <a:lnSpc>
                <a:spcPct val="90100"/>
              </a:lnSpc>
              <a:buChar char="•"/>
              <a:tabLst>
                <a:tab pos="244475" algn="l"/>
              </a:tabLst>
            </a:pPr>
            <a:endParaRPr lang="es-PE" spc="-5" dirty="0">
              <a:cs typeface="Calibri"/>
            </a:endParaRPr>
          </a:p>
          <a:p>
            <a:pPr marL="243840" marR="5080" indent="-228600" algn="just">
              <a:lnSpc>
                <a:spcPct val="90100"/>
              </a:lnSpc>
              <a:buChar char="•"/>
              <a:tabLst>
                <a:tab pos="244475" algn="l"/>
              </a:tabLst>
            </a:pPr>
            <a:r>
              <a:rPr lang="es-PE" spc="-5" dirty="0">
                <a:cs typeface="Calibri"/>
              </a:rPr>
              <a:t>Las </a:t>
            </a:r>
            <a:r>
              <a:rPr lang="es-PE" spc="-5">
                <a:cs typeface="Calibri"/>
              </a:rPr>
              <a:t>sanciones o medidas preventivas no requieren de medidas  complementarias por las entidades para </a:t>
            </a:r>
            <a:r>
              <a:rPr lang="es-PE" spc="-5" dirty="0">
                <a:cs typeface="Calibri"/>
              </a:rPr>
              <a:t>tener </a:t>
            </a:r>
            <a:r>
              <a:rPr lang="es-PE" spc="-5">
                <a:cs typeface="Calibri"/>
              </a:rPr>
              <a:t>plenos efectos </a:t>
            </a:r>
            <a:r>
              <a:rPr lang="es-PE" spc="-5" dirty="0">
                <a:cs typeface="Calibri"/>
              </a:rPr>
              <a:t>.</a:t>
            </a:r>
          </a:p>
          <a:p>
            <a:pPr marL="243840" marR="5080" indent="-228600" algn="just">
              <a:lnSpc>
                <a:spcPct val="90100"/>
              </a:lnSpc>
              <a:buChar char="•"/>
              <a:tabLst>
                <a:tab pos="244475" algn="l"/>
              </a:tabLst>
            </a:pPr>
            <a:r>
              <a:rPr lang="es-PE" spc="-5">
                <a:cs typeface="Calibri"/>
              </a:rPr>
              <a:t>Sin </a:t>
            </a:r>
            <a:r>
              <a:rPr lang="es-PE" spc="-5" dirty="0">
                <a:cs typeface="Calibri"/>
              </a:rPr>
              <a:t>embargo</a:t>
            </a:r>
            <a:r>
              <a:rPr lang="es-PE" spc="-5">
                <a:cs typeface="Calibri"/>
              </a:rPr>
              <a:t>, las </a:t>
            </a:r>
            <a:r>
              <a:rPr lang="es-PE" spc="-5" dirty="0">
                <a:cs typeface="Calibri"/>
              </a:rPr>
              <a:t>entidades </a:t>
            </a:r>
            <a:r>
              <a:rPr lang="es-PE" spc="-5">
                <a:cs typeface="Calibri"/>
              </a:rPr>
              <a:t>adoptan las medidas que </a:t>
            </a:r>
            <a:r>
              <a:rPr lang="es-PE" spc="-5" dirty="0">
                <a:cs typeface="Calibri"/>
              </a:rPr>
              <a:t>permitan  asegurar </a:t>
            </a:r>
            <a:r>
              <a:rPr lang="es-PE" spc="-5">
                <a:cs typeface="Calibri"/>
              </a:rPr>
              <a:t>la </a:t>
            </a:r>
            <a:r>
              <a:rPr lang="es-PE" spc="-5" dirty="0">
                <a:cs typeface="Calibri"/>
              </a:rPr>
              <a:t>ejecución de las sanciones </a:t>
            </a:r>
            <a:r>
              <a:rPr lang="es-PE" spc="-5">
                <a:cs typeface="Calibri"/>
              </a:rPr>
              <a:t>o medidas </a:t>
            </a:r>
            <a:r>
              <a:rPr lang="es-PE" spc="-5" dirty="0">
                <a:cs typeface="Calibri"/>
              </a:rPr>
              <a:t>preventivas</a:t>
            </a:r>
            <a:r>
              <a:rPr lang="es-PE" spc="-5">
                <a:cs typeface="Calibri"/>
              </a:rPr>
              <a:t>. En  </a:t>
            </a:r>
            <a:r>
              <a:rPr lang="es-PE" spc="-5" dirty="0">
                <a:cs typeface="Calibri"/>
              </a:rPr>
              <a:t>los </a:t>
            </a:r>
            <a:r>
              <a:rPr lang="es-PE" spc="-5">
                <a:cs typeface="Calibri"/>
              </a:rPr>
              <a:t>cinco </a:t>
            </a:r>
            <a:r>
              <a:rPr lang="es-PE" spc="-5" dirty="0">
                <a:cs typeface="Calibri"/>
              </a:rPr>
              <a:t>(05) días (sanciones</a:t>
            </a:r>
            <a:r>
              <a:rPr lang="es-PE" spc="-5">
                <a:cs typeface="Calibri"/>
              </a:rPr>
              <a:t>) o tres </a:t>
            </a:r>
            <a:r>
              <a:rPr lang="es-PE" spc="-5" dirty="0">
                <a:cs typeface="Calibri"/>
              </a:rPr>
              <a:t>(03</a:t>
            </a:r>
            <a:r>
              <a:rPr lang="es-PE" spc="-5">
                <a:cs typeface="Calibri"/>
              </a:rPr>
              <a:t>) días de </a:t>
            </a:r>
            <a:r>
              <a:rPr lang="es-PE" spc="-5" dirty="0">
                <a:cs typeface="Calibri"/>
              </a:rPr>
              <a:t>comunicadas  (</a:t>
            </a:r>
            <a:r>
              <a:rPr lang="es-PE" spc="-5">
                <a:cs typeface="Calibri"/>
              </a:rPr>
              <a:t>medida preventiva) </a:t>
            </a:r>
            <a:r>
              <a:rPr lang="es-PE" spc="-5" dirty="0">
                <a:cs typeface="Calibri"/>
              </a:rPr>
              <a:t>.</a:t>
            </a:r>
          </a:p>
          <a:p>
            <a:pPr marL="243840" marR="5080" indent="-228600" algn="just">
              <a:lnSpc>
                <a:spcPct val="90100"/>
              </a:lnSpc>
              <a:buChar char="•"/>
              <a:tabLst>
                <a:tab pos="244475" algn="l"/>
              </a:tabLst>
            </a:pPr>
            <a:endParaRPr lang="es-ES" spc="-5" dirty="0">
              <a:cs typeface="Calibri"/>
            </a:endParaRPr>
          </a:p>
        </p:txBody>
      </p:sp>
      <p:sp>
        <p:nvSpPr>
          <p:cNvPr id="16" name="Rectángulo 15">
            <a:extLst>
              <a:ext uri="{FF2B5EF4-FFF2-40B4-BE49-F238E27FC236}">
                <a16:creationId xmlns:a16="http://schemas.microsoft.com/office/drawing/2014/main" id="{36647235-859E-40D6-A5A9-9959C11BDCA4}"/>
              </a:ext>
            </a:extLst>
          </p:cNvPr>
          <p:cNvSpPr/>
          <p:nvPr/>
        </p:nvSpPr>
        <p:spPr>
          <a:xfrm>
            <a:off x="1381017" y="2085494"/>
            <a:ext cx="2452686"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spc="-15" dirty="0">
                <a:solidFill>
                  <a:srgbClr val="FFFFFF"/>
                </a:solidFill>
                <a:cs typeface="Calibri"/>
              </a:rPr>
              <a:t>EJ</a:t>
            </a:r>
          </a:p>
          <a:p>
            <a:pPr algn="ctr"/>
            <a:r>
              <a:rPr lang="es-ES" b="1" spc="-15" dirty="0">
                <a:solidFill>
                  <a:srgbClr val="FFFFFF"/>
                </a:solidFill>
                <a:cs typeface="Calibri"/>
              </a:rPr>
              <a:t>ECUTORIEDAD</a:t>
            </a:r>
            <a:r>
              <a:rPr lang="es-ES" b="1" spc="-35" dirty="0">
                <a:solidFill>
                  <a:srgbClr val="FFFFFF"/>
                </a:solidFill>
                <a:cs typeface="Calibri"/>
              </a:rPr>
              <a:t> INMEDIATA</a:t>
            </a:r>
            <a:endParaRPr lang="es-ES" dirty="0">
              <a:cs typeface="Calibri"/>
            </a:endParaRPr>
          </a:p>
          <a:p>
            <a:pPr algn="ctr"/>
            <a:endParaRPr lang="es-ES" dirty="0"/>
          </a:p>
        </p:txBody>
      </p:sp>
      <p:sp>
        <p:nvSpPr>
          <p:cNvPr id="17" name="Rectángulo 16">
            <a:extLst>
              <a:ext uri="{FF2B5EF4-FFF2-40B4-BE49-F238E27FC236}">
                <a16:creationId xmlns:a16="http://schemas.microsoft.com/office/drawing/2014/main" id="{7407C6E2-5104-4489-96F2-16113847291A}"/>
              </a:ext>
            </a:extLst>
          </p:cNvPr>
          <p:cNvSpPr/>
          <p:nvPr/>
        </p:nvSpPr>
        <p:spPr>
          <a:xfrm>
            <a:off x="8358299" y="1916267"/>
            <a:ext cx="2452686"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spc="-15" dirty="0">
              <a:solidFill>
                <a:srgbClr val="FFFFFF"/>
              </a:solidFill>
              <a:cs typeface="Calibri"/>
            </a:endParaRPr>
          </a:p>
          <a:p>
            <a:pPr algn="ctr"/>
            <a:r>
              <a:rPr lang="es-ES" b="1" spc="-15" dirty="0">
                <a:solidFill>
                  <a:srgbClr val="FFFFFF"/>
                </a:solidFill>
                <a:cs typeface="Calibri"/>
              </a:rPr>
              <a:t>EJECUCIÓN</a:t>
            </a:r>
          </a:p>
          <a:p>
            <a:pPr algn="ctr"/>
            <a:endParaRPr lang="es-ES" b="1" spc="-15" dirty="0">
              <a:solidFill>
                <a:srgbClr val="FFFFFF"/>
              </a:solidFill>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24228" y="588300"/>
            <a:ext cx="4886028" cy="456022"/>
          </a:xfrm>
          <a:prstGeom prst="rect">
            <a:avLst/>
          </a:prstGeom>
        </p:spPr>
        <p:txBody>
          <a:bodyPr vert="horz" wrap="square" lIns="0" tIns="12700" rIns="0" bIns="0" rtlCol="0" anchor="ctr">
            <a:spAutoFit/>
          </a:bodyPr>
          <a:lstStyle/>
          <a:p>
            <a:pPr marL="12700">
              <a:spcBef>
                <a:spcPts val="95"/>
              </a:spcBef>
            </a:pPr>
            <a:r>
              <a:rPr lang="es-ES" sz="3200" b="1" u="sng" spc="-5" dirty="0">
                <a:latin typeface="+mn-lt"/>
                <a:ea typeface="+mn-ea"/>
                <a:cs typeface="Calibri"/>
              </a:rPr>
              <a:t>CONCESORIO DE APELACIÓN</a:t>
            </a:r>
          </a:p>
        </p:txBody>
      </p:sp>
      <p:sp>
        <p:nvSpPr>
          <p:cNvPr id="4" name="object 4"/>
          <p:cNvSpPr/>
          <p:nvPr/>
        </p:nvSpPr>
        <p:spPr>
          <a:xfrm>
            <a:off x="2078736" y="3308590"/>
            <a:ext cx="2395728" cy="1493538"/>
          </a:xfrm>
          <a:prstGeom prst="rect">
            <a:avLst/>
          </a:prstGeom>
          <a:solidFill>
            <a:schemeClr val="accent5">
              <a:lumMod val="40000"/>
              <a:lumOff val="60000"/>
            </a:schemeClr>
          </a:solidFill>
        </p:spPr>
        <p:txBody>
          <a:bodyPr wrap="square" lIns="0" tIns="0" rIns="0" bIns="0" rtlCol="0"/>
          <a:lstStyle/>
          <a:p>
            <a:endParaRPr/>
          </a:p>
        </p:txBody>
      </p:sp>
      <p:sp>
        <p:nvSpPr>
          <p:cNvPr id="5" name="object 5"/>
          <p:cNvSpPr txBox="1"/>
          <p:nvPr/>
        </p:nvSpPr>
        <p:spPr>
          <a:xfrm>
            <a:off x="2205634" y="3901185"/>
            <a:ext cx="2142490" cy="212238"/>
          </a:xfrm>
          <a:prstGeom prst="rect">
            <a:avLst/>
          </a:prstGeom>
        </p:spPr>
        <p:txBody>
          <a:bodyPr vert="horz" wrap="square" lIns="0" tIns="12065" rIns="0" bIns="0" rtlCol="0">
            <a:spAutoFit/>
          </a:bodyPr>
          <a:lstStyle/>
          <a:p>
            <a:pPr marL="12700">
              <a:spcBef>
                <a:spcPts val="95"/>
              </a:spcBef>
            </a:pPr>
            <a:r>
              <a:rPr sz="1300" b="1" spc="-10" dirty="0">
                <a:latin typeface="Calibri"/>
                <a:cs typeface="Calibri"/>
              </a:rPr>
              <a:t>RECEPCIÓN </a:t>
            </a:r>
            <a:r>
              <a:rPr sz="1300" b="1" spc="-5" dirty="0">
                <a:latin typeface="Calibri"/>
                <a:cs typeface="Calibri"/>
              </a:rPr>
              <a:t>Y</a:t>
            </a:r>
            <a:r>
              <a:rPr sz="1300" b="1" spc="-30" dirty="0">
                <a:latin typeface="Calibri"/>
                <a:cs typeface="Calibri"/>
              </a:rPr>
              <a:t> </a:t>
            </a:r>
            <a:r>
              <a:rPr sz="1300" b="1" spc="-10" dirty="0">
                <a:latin typeface="Calibri"/>
                <a:cs typeface="Calibri"/>
              </a:rPr>
              <a:t>PROGRAMACIÓN</a:t>
            </a:r>
            <a:endParaRPr sz="1300">
              <a:latin typeface="Calibri"/>
              <a:cs typeface="Calibri"/>
            </a:endParaRPr>
          </a:p>
        </p:txBody>
      </p:sp>
      <p:sp>
        <p:nvSpPr>
          <p:cNvPr id="8" name="object 8"/>
          <p:cNvSpPr/>
          <p:nvPr/>
        </p:nvSpPr>
        <p:spPr>
          <a:xfrm>
            <a:off x="5055091" y="3308589"/>
            <a:ext cx="2356127" cy="1475250"/>
          </a:xfrm>
          <a:prstGeom prst="rect">
            <a:avLst/>
          </a:prstGeom>
          <a:solidFill>
            <a:schemeClr val="accent5">
              <a:lumMod val="40000"/>
              <a:lumOff val="60000"/>
            </a:schemeClr>
          </a:solidFill>
        </p:spPr>
        <p:txBody>
          <a:bodyPr wrap="square" lIns="0" tIns="0" rIns="0" bIns="0" rtlCol="0"/>
          <a:lstStyle/>
          <a:p>
            <a:endParaRPr/>
          </a:p>
        </p:txBody>
      </p:sp>
      <p:sp>
        <p:nvSpPr>
          <p:cNvPr id="9" name="object 9"/>
          <p:cNvSpPr txBox="1"/>
          <p:nvPr/>
        </p:nvSpPr>
        <p:spPr>
          <a:xfrm>
            <a:off x="5315203" y="3800983"/>
            <a:ext cx="1827530" cy="405130"/>
          </a:xfrm>
          <a:prstGeom prst="rect">
            <a:avLst/>
          </a:prstGeom>
        </p:spPr>
        <p:txBody>
          <a:bodyPr vert="horz" wrap="square" lIns="0" tIns="12065" rIns="0" bIns="0" rtlCol="0">
            <a:spAutoFit/>
          </a:bodyPr>
          <a:lstStyle/>
          <a:p>
            <a:pPr algn="ctr">
              <a:lnSpc>
                <a:spcPts val="1495"/>
              </a:lnSpc>
              <a:spcBef>
                <a:spcPts val="95"/>
              </a:spcBef>
            </a:pPr>
            <a:r>
              <a:rPr sz="1300" b="1" spc="-5" dirty="0">
                <a:latin typeface="Calibri"/>
                <a:cs typeface="Calibri"/>
              </a:rPr>
              <a:t>REVISIÓN DE</a:t>
            </a:r>
            <a:r>
              <a:rPr sz="1300" b="1" spc="-40" dirty="0">
                <a:latin typeface="Calibri"/>
                <a:cs typeface="Calibri"/>
              </a:rPr>
              <a:t> </a:t>
            </a:r>
            <a:r>
              <a:rPr sz="1300" b="1" spc="-10" dirty="0">
                <a:latin typeface="Calibri"/>
                <a:cs typeface="Calibri"/>
              </a:rPr>
              <a:t>RESOLUCIÓN</a:t>
            </a:r>
            <a:endParaRPr sz="1300">
              <a:latin typeface="Calibri"/>
              <a:cs typeface="Calibri"/>
            </a:endParaRPr>
          </a:p>
          <a:p>
            <a:pPr marL="3175" algn="ctr">
              <a:lnSpc>
                <a:spcPts val="1495"/>
              </a:lnSpc>
            </a:pPr>
            <a:r>
              <a:rPr sz="1300" b="1" spc="-10" dirty="0">
                <a:latin typeface="Calibri"/>
                <a:cs typeface="Calibri"/>
              </a:rPr>
              <a:t>IMPUGNADA</a:t>
            </a:r>
            <a:endParaRPr sz="1300">
              <a:latin typeface="Calibri"/>
              <a:cs typeface="Calibri"/>
            </a:endParaRPr>
          </a:p>
        </p:txBody>
      </p:sp>
      <p:sp>
        <p:nvSpPr>
          <p:cNvPr id="12" name="object 12"/>
          <p:cNvSpPr/>
          <p:nvPr/>
        </p:nvSpPr>
        <p:spPr>
          <a:xfrm>
            <a:off x="7880585" y="3308589"/>
            <a:ext cx="2214396" cy="1475250"/>
          </a:xfrm>
          <a:prstGeom prst="rect">
            <a:avLst/>
          </a:prstGeom>
          <a:solidFill>
            <a:schemeClr val="accent5">
              <a:lumMod val="40000"/>
              <a:lumOff val="60000"/>
            </a:schemeClr>
          </a:solidFill>
        </p:spPr>
        <p:txBody>
          <a:bodyPr wrap="square" lIns="0" tIns="0" rIns="0" bIns="0" rtlCol="0"/>
          <a:lstStyle/>
          <a:p>
            <a:endParaRPr/>
          </a:p>
        </p:txBody>
      </p:sp>
      <p:sp>
        <p:nvSpPr>
          <p:cNvPr id="13" name="object 13"/>
          <p:cNvSpPr txBox="1"/>
          <p:nvPr/>
        </p:nvSpPr>
        <p:spPr>
          <a:xfrm>
            <a:off x="8528432" y="3891788"/>
            <a:ext cx="911225" cy="212238"/>
          </a:xfrm>
          <a:prstGeom prst="rect">
            <a:avLst/>
          </a:prstGeom>
        </p:spPr>
        <p:txBody>
          <a:bodyPr vert="horz" wrap="square" lIns="0" tIns="12065" rIns="0" bIns="0" rtlCol="0">
            <a:spAutoFit/>
          </a:bodyPr>
          <a:lstStyle/>
          <a:p>
            <a:pPr marL="12700">
              <a:spcBef>
                <a:spcPts val="95"/>
              </a:spcBef>
            </a:pPr>
            <a:r>
              <a:rPr sz="1300" b="1" spc="-10" dirty="0">
                <a:latin typeface="Calibri"/>
                <a:cs typeface="Calibri"/>
              </a:rPr>
              <a:t>RESOLUCIÓN</a:t>
            </a:r>
            <a:endParaRPr sz="1300">
              <a:latin typeface="Calibri"/>
              <a:cs typeface="Calibri"/>
            </a:endParaRPr>
          </a:p>
        </p:txBody>
      </p:sp>
      <p:sp>
        <p:nvSpPr>
          <p:cNvPr id="15" name="object 15"/>
          <p:cNvSpPr/>
          <p:nvPr/>
        </p:nvSpPr>
        <p:spPr>
          <a:xfrm>
            <a:off x="2069591" y="2065020"/>
            <a:ext cx="3796284" cy="672084"/>
          </a:xfrm>
          <a:prstGeom prst="rect">
            <a:avLst/>
          </a:prstGeom>
          <a:blipFill>
            <a:blip r:embed="rId2" cstate="print"/>
            <a:stretch>
              <a:fillRect/>
            </a:stretch>
          </a:blipFill>
        </p:spPr>
        <p:txBody>
          <a:bodyPr wrap="square" lIns="0" tIns="0" rIns="0" bIns="0" rtlCol="0"/>
          <a:lstStyle/>
          <a:p>
            <a:endParaRPr/>
          </a:p>
        </p:txBody>
      </p:sp>
      <p:sp>
        <p:nvSpPr>
          <p:cNvPr id="18" name="object 18"/>
          <p:cNvSpPr txBox="1"/>
          <p:nvPr/>
        </p:nvSpPr>
        <p:spPr>
          <a:xfrm>
            <a:off x="2267813" y="2142489"/>
            <a:ext cx="3336290" cy="360680"/>
          </a:xfrm>
          <a:prstGeom prst="rect">
            <a:avLst/>
          </a:prstGeom>
        </p:spPr>
        <p:txBody>
          <a:bodyPr vert="horz" wrap="square" lIns="0" tIns="12065" rIns="0" bIns="0" rtlCol="0">
            <a:spAutoFit/>
          </a:bodyPr>
          <a:lstStyle/>
          <a:p>
            <a:pPr marL="12700">
              <a:spcBef>
                <a:spcPts val="95"/>
              </a:spcBef>
            </a:pPr>
            <a:r>
              <a:rPr sz="2200" b="1" spc="-10" dirty="0">
                <a:solidFill>
                  <a:srgbClr val="FFFFFF"/>
                </a:solidFill>
                <a:latin typeface="Calibri"/>
                <a:cs typeface="Calibri"/>
              </a:rPr>
              <a:t>CONCESORIO </a:t>
            </a:r>
            <a:r>
              <a:rPr sz="2200" b="1" spc="-5" dirty="0">
                <a:solidFill>
                  <a:srgbClr val="FFFFFF"/>
                </a:solidFill>
                <a:latin typeface="Calibri"/>
                <a:cs typeface="Calibri"/>
              </a:rPr>
              <a:t>DE</a:t>
            </a:r>
            <a:r>
              <a:rPr sz="2200" b="1" spc="-30" dirty="0">
                <a:solidFill>
                  <a:srgbClr val="FFFFFF"/>
                </a:solidFill>
                <a:latin typeface="Calibri"/>
                <a:cs typeface="Calibri"/>
              </a:rPr>
              <a:t> </a:t>
            </a:r>
            <a:r>
              <a:rPr sz="2200" b="1" spc="-10" dirty="0">
                <a:solidFill>
                  <a:srgbClr val="FFFFFF"/>
                </a:solidFill>
                <a:latin typeface="Calibri"/>
                <a:cs typeface="Calibri"/>
              </a:rPr>
              <a:t>APELACIÓN</a:t>
            </a:r>
            <a:endParaRPr sz="2200" dirty="0">
              <a:latin typeface="Calibri"/>
              <a:cs typeface="Calibri"/>
            </a:endParaRPr>
          </a:p>
        </p:txBody>
      </p:sp>
      <p:sp>
        <p:nvSpPr>
          <p:cNvPr id="19" name="object 19"/>
          <p:cNvSpPr txBox="1"/>
          <p:nvPr/>
        </p:nvSpPr>
        <p:spPr>
          <a:xfrm>
            <a:off x="2428444" y="4964048"/>
            <a:ext cx="1092835" cy="643890"/>
          </a:xfrm>
          <a:prstGeom prst="rect">
            <a:avLst/>
          </a:prstGeom>
        </p:spPr>
        <p:txBody>
          <a:bodyPr vert="horz" wrap="square" lIns="0" tIns="13335" rIns="0" bIns="0" rtlCol="0">
            <a:spAutoFit/>
          </a:bodyPr>
          <a:lstStyle/>
          <a:p>
            <a:pPr marL="184785" indent="-172720">
              <a:spcBef>
                <a:spcPts val="105"/>
              </a:spcBef>
              <a:buFont typeface="Arial"/>
              <a:buChar char="•"/>
              <a:tabLst>
                <a:tab pos="185420" algn="l"/>
              </a:tabLst>
            </a:pPr>
            <a:r>
              <a:rPr sz="1350" b="1" spc="-5" dirty="0">
                <a:latin typeface="Calibri"/>
                <a:cs typeface="Calibri"/>
              </a:rPr>
              <a:t>Distribución</a:t>
            </a:r>
            <a:endParaRPr sz="1350">
              <a:latin typeface="Calibri"/>
              <a:cs typeface="Calibri"/>
            </a:endParaRPr>
          </a:p>
          <a:p>
            <a:pPr marL="184785" indent="-172720">
              <a:buFont typeface="Arial"/>
              <a:buChar char="•"/>
              <a:tabLst>
                <a:tab pos="185420" algn="l"/>
              </a:tabLst>
            </a:pPr>
            <a:r>
              <a:rPr sz="1350" b="1" spc="-5" dirty="0">
                <a:latin typeface="Calibri"/>
                <a:cs typeface="Calibri"/>
              </a:rPr>
              <a:t>Priorización</a:t>
            </a:r>
            <a:endParaRPr sz="1350">
              <a:latin typeface="Calibri"/>
              <a:cs typeface="Calibri"/>
            </a:endParaRPr>
          </a:p>
          <a:p>
            <a:pPr marL="184785" indent="-172720">
              <a:buFont typeface="Arial"/>
              <a:buChar char="•"/>
              <a:tabLst>
                <a:tab pos="185420" algn="l"/>
              </a:tabLst>
            </a:pPr>
            <a:r>
              <a:rPr sz="1350" b="1" spc="-5" dirty="0">
                <a:latin typeface="Calibri"/>
                <a:cs typeface="Calibri"/>
              </a:rPr>
              <a:t>Seguimiento</a:t>
            </a:r>
            <a:endParaRPr sz="1350">
              <a:latin typeface="Calibri"/>
              <a:cs typeface="Calibri"/>
            </a:endParaRPr>
          </a:p>
        </p:txBody>
      </p:sp>
      <p:sp>
        <p:nvSpPr>
          <p:cNvPr id="20" name="object 20"/>
          <p:cNvSpPr txBox="1"/>
          <p:nvPr/>
        </p:nvSpPr>
        <p:spPr>
          <a:xfrm>
            <a:off x="5167377" y="4964048"/>
            <a:ext cx="1736725" cy="849630"/>
          </a:xfrm>
          <a:prstGeom prst="rect">
            <a:avLst/>
          </a:prstGeom>
        </p:spPr>
        <p:txBody>
          <a:bodyPr vert="horz" wrap="square" lIns="0" tIns="13335" rIns="0" bIns="0" rtlCol="0">
            <a:spAutoFit/>
          </a:bodyPr>
          <a:lstStyle/>
          <a:p>
            <a:pPr marL="184785" marR="5080" indent="-172720">
              <a:spcBef>
                <a:spcPts val="105"/>
              </a:spcBef>
              <a:buFont typeface="Arial"/>
              <a:buChar char="•"/>
              <a:tabLst>
                <a:tab pos="185420" algn="l"/>
              </a:tabLst>
            </a:pPr>
            <a:r>
              <a:rPr sz="1350" b="1" spc="-10" dirty="0">
                <a:latin typeface="Calibri"/>
                <a:cs typeface="Calibri"/>
              </a:rPr>
              <a:t>Evaluación </a:t>
            </a:r>
            <a:r>
              <a:rPr sz="1350" b="1" spc="-5" dirty="0">
                <a:latin typeface="Calibri"/>
                <a:cs typeface="Calibri"/>
              </a:rPr>
              <a:t>resolución  </a:t>
            </a:r>
            <a:r>
              <a:rPr sz="1350" b="1" dirty="0">
                <a:latin typeface="Calibri"/>
                <a:cs typeface="Calibri"/>
              </a:rPr>
              <a:t>impugnada</a:t>
            </a:r>
            <a:endParaRPr sz="1350">
              <a:latin typeface="Calibri"/>
              <a:cs typeface="Calibri"/>
            </a:endParaRPr>
          </a:p>
          <a:p>
            <a:pPr marL="184785" marR="303530" indent="-172720">
              <a:buFont typeface="Arial"/>
              <a:buChar char="•"/>
              <a:tabLst>
                <a:tab pos="185420" algn="l"/>
              </a:tabLst>
            </a:pPr>
            <a:r>
              <a:rPr sz="1350" b="1" spc="-5" dirty="0">
                <a:latin typeface="Calibri"/>
                <a:cs typeface="Calibri"/>
              </a:rPr>
              <a:t>Actuaciones  </a:t>
            </a:r>
            <a:r>
              <a:rPr sz="1350" b="1" spc="-20" dirty="0">
                <a:latin typeface="Calibri"/>
                <a:cs typeface="Calibri"/>
              </a:rPr>
              <a:t>c</a:t>
            </a:r>
            <a:r>
              <a:rPr sz="1350" b="1" dirty="0">
                <a:latin typeface="Calibri"/>
                <a:cs typeface="Calibri"/>
              </a:rPr>
              <a:t>om</a:t>
            </a:r>
            <a:r>
              <a:rPr sz="1350" b="1" spc="5" dirty="0">
                <a:latin typeface="Calibri"/>
                <a:cs typeface="Calibri"/>
              </a:rPr>
              <a:t>p</a:t>
            </a:r>
            <a:r>
              <a:rPr sz="1350" b="1" dirty="0">
                <a:latin typeface="Calibri"/>
                <a:cs typeface="Calibri"/>
              </a:rPr>
              <a:t>le</a:t>
            </a:r>
            <a:r>
              <a:rPr sz="1350" b="1" spc="-5" dirty="0">
                <a:latin typeface="Calibri"/>
                <a:cs typeface="Calibri"/>
              </a:rPr>
              <a:t>me</a:t>
            </a:r>
            <a:r>
              <a:rPr sz="1350" b="1" spc="-20" dirty="0">
                <a:latin typeface="Calibri"/>
                <a:cs typeface="Calibri"/>
              </a:rPr>
              <a:t>n</a:t>
            </a:r>
            <a:r>
              <a:rPr sz="1350" b="1" spc="-15" dirty="0">
                <a:latin typeface="Calibri"/>
                <a:cs typeface="Calibri"/>
              </a:rPr>
              <a:t>t</a:t>
            </a:r>
            <a:r>
              <a:rPr sz="1350" b="1" spc="-10" dirty="0">
                <a:latin typeface="Calibri"/>
                <a:cs typeface="Calibri"/>
              </a:rPr>
              <a:t>a</a:t>
            </a:r>
            <a:r>
              <a:rPr sz="1350" b="1" spc="-5" dirty="0">
                <a:latin typeface="Calibri"/>
                <a:cs typeface="Calibri"/>
              </a:rPr>
              <a:t>ri</a:t>
            </a:r>
            <a:r>
              <a:rPr sz="1350" b="1" spc="-15" dirty="0">
                <a:latin typeface="Calibri"/>
                <a:cs typeface="Calibri"/>
              </a:rPr>
              <a:t>a</a:t>
            </a:r>
            <a:r>
              <a:rPr sz="1350" b="1" dirty="0">
                <a:latin typeface="Calibri"/>
                <a:cs typeface="Calibri"/>
              </a:rPr>
              <a:t>s</a:t>
            </a:r>
            <a:endParaRPr sz="1350">
              <a:latin typeface="Calibri"/>
              <a:cs typeface="Calibri"/>
            </a:endParaRPr>
          </a:p>
        </p:txBody>
      </p:sp>
      <p:sp>
        <p:nvSpPr>
          <p:cNvPr id="21" name="object 21"/>
          <p:cNvSpPr txBox="1"/>
          <p:nvPr/>
        </p:nvSpPr>
        <p:spPr>
          <a:xfrm>
            <a:off x="8263509" y="4979923"/>
            <a:ext cx="1155065" cy="849630"/>
          </a:xfrm>
          <a:prstGeom prst="rect">
            <a:avLst/>
          </a:prstGeom>
        </p:spPr>
        <p:txBody>
          <a:bodyPr vert="horz" wrap="square" lIns="0" tIns="13335" rIns="0" bIns="0" rtlCol="0">
            <a:spAutoFit/>
          </a:bodyPr>
          <a:lstStyle/>
          <a:p>
            <a:pPr marL="184785" indent="-172720">
              <a:spcBef>
                <a:spcPts val="105"/>
              </a:spcBef>
              <a:buFont typeface="Arial"/>
              <a:buChar char="•"/>
              <a:tabLst>
                <a:tab pos="185420" algn="l"/>
              </a:tabLst>
            </a:pPr>
            <a:r>
              <a:rPr sz="1350" b="1" spc="-5" dirty="0">
                <a:latin typeface="Calibri"/>
                <a:cs typeface="Calibri"/>
              </a:rPr>
              <a:t>Confirmación</a:t>
            </a:r>
            <a:endParaRPr sz="1350">
              <a:latin typeface="Calibri"/>
              <a:cs typeface="Calibri"/>
            </a:endParaRPr>
          </a:p>
          <a:p>
            <a:pPr marL="184785" indent="-172720">
              <a:buFont typeface="Arial"/>
              <a:buChar char="•"/>
              <a:tabLst>
                <a:tab pos="185420" algn="l"/>
              </a:tabLst>
            </a:pPr>
            <a:r>
              <a:rPr sz="1350" b="1" dirty="0">
                <a:latin typeface="Calibri"/>
                <a:cs typeface="Calibri"/>
              </a:rPr>
              <a:t>Modificación</a:t>
            </a:r>
            <a:endParaRPr sz="1350">
              <a:latin typeface="Calibri"/>
              <a:cs typeface="Calibri"/>
            </a:endParaRPr>
          </a:p>
          <a:p>
            <a:pPr marL="184785" indent="-172720">
              <a:buFont typeface="Arial"/>
              <a:buChar char="•"/>
              <a:tabLst>
                <a:tab pos="185420" algn="l"/>
              </a:tabLst>
            </a:pPr>
            <a:r>
              <a:rPr sz="1350" b="1" spc="-5" dirty="0">
                <a:latin typeface="Calibri"/>
                <a:cs typeface="Calibri"/>
              </a:rPr>
              <a:t>Revocación</a:t>
            </a:r>
            <a:endParaRPr sz="1350">
              <a:latin typeface="Calibri"/>
              <a:cs typeface="Calibri"/>
            </a:endParaRPr>
          </a:p>
          <a:p>
            <a:pPr marL="184785" indent="-172720">
              <a:buFont typeface="Arial"/>
              <a:buChar char="•"/>
              <a:tabLst>
                <a:tab pos="185420" algn="l"/>
              </a:tabLst>
            </a:pPr>
            <a:r>
              <a:rPr sz="1350" b="1" dirty="0">
                <a:latin typeface="Calibri"/>
                <a:cs typeface="Calibri"/>
              </a:rPr>
              <a:t>Anulación</a:t>
            </a:r>
            <a:endParaRPr sz="1350">
              <a:latin typeface="Calibri"/>
              <a:cs typeface="Calibri"/>
            </a:endParaRPr>
          </a:p>
        </p:txBody>
      </p:sp>
      <p:sp>
        <p:nvSpPr>
          <p:cNvPr id="16" name="object 8">
            <a:extLst>
              <a:ext uri="{FF2B5EF4-FFF2-40B4-BE49-F238E27FC236}">
                <a16:creationId xmlns:a16="http://schemas.microsoft.com/office/drawing/2014/main" id="{37B40AB1-11EF-45DC-A2C2-F6EE48C05C22}"/>
              </a:ext>
            </a:extLst>
          </p:cNvPr>
          <p:cNvSpPr/>
          <p:nvPr/>
        </p:nvSpPr>
        <p:spPr>
          <a:xfrm>
            <a:off x="4626221" y="3886468"/>
            <a:ext cx="277113" cy="317754"/>
          </a:xfrm>
          <a:prstGeom prst="rect">
            <a:avLst/>
          </a:prstGeom>
          <a:blipFill>
            <a:blip r:embed="rId3" cstate="print"/>
            <a:stretch>
              <a:fillRect/>
            </a:stretch>
          </a:blipFill>
        </p:spPr>
        <p:txBody>
          <a:bodyPr wrap="square" lIns="0" tIns="0" rIns="0" bIns="0" rtlCol="0"/>
          <a:lstStyle/>
          <a:p>
            <a:endParaRPr/>
          </a:p>
        </p:txBody>
      </p:sp>
      <p:sp>
        <p:nvSpPr>
          <p:cNvPr id="22" name="object 16">
            <a:extLst>
              <a:ext uri="{FF2B5EF4-FFF2-40B4-BE49-F238E27FC236}">
                <a16:creationId xmlns:a16="http://schemas.microsoft.com/office/drawing/2014/main" id="{6EC98CDE-7F6B-41DC-9B13-7CC1209870D6}"/>
              </a:ext>
            </a:extLst>
          </p:cNvPr>
          <p:cNvSpPr/>
          <p:nvPr/>
        </p:nvSpPr>
        <p:spPr>
          <a:xfrm>
            <a:off x="7532159" y="3911240"/>
            <a:ext cx="271652" cy="31775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7B2C42F-5282-47E4-ADC5-91B6FC42EC6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3799" r="23755"/>
          <a:stretch/>
        </p:blipFill>
        <p:spPr bwMode="auto">
          <a:xfrm>
            <a:off x="5797543" y="10"/>
            <a:ext cx="6394152" cy="6857990"/>
          </a:xfrm>
          <a:prstGeom prst="rect">
            <a:avLst/>
          </a:prstGeom>
          <a:solidFill>
            <a:srgbClr val="FFFFFF">
              <a:shade val="85000"/>
            </a:srgbClr>
          </a:solidFill>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ítulo 1">
            <a:extLst>
              <a:ext uri="{FF2B5EF4-FFF2-40B4-BE49-F238E27FC236}">
                <a16:creationId xmlns:a16="http://schemas.microsoft.com/office/drawing/2014/main" id="{79C1E7B7-3A76-4BFA-AB31-CD1ED7D085B9}"/>
              </a:ext>
            </a:extLst>
          </p:cNvPr>
          <p:cNvSpPr txBox="1">
            <a:spLocks/>
          </p:cNvSpPr>
          <p:nvPr/>
        </p:nvSpPr>
        <p:spPr>
          <a:xfrm>
            <a:off x="993602" y="-211466"/>
            <a:ext cx="4803636" cy="13116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400" b="1" u="sng" dirty="0">
                <a:solidFill>
                  <a:srgbClr val="000000"/>
                </a:solidFill>
              </a:rPr>
              <a:t>LA CADUCIDAD</a:t>
            </a:r>
          </a:p>
        </p:txBody>
      </p:sp>
      <p:sp>
        <p:nvSpPr>
          <p:cNvPr id="2" name="Marcador de texto 2">
            <a:extLst>
              <a:ext uri="{FF2B5EF4-FFF2-40B4-BE49-F238E27FC236}">
                <a16:creationId xmlns:a16="http://schemas.microsoft.com/office/drawing/2014/main" id="{9E39DF70-1D34-4A26-879A-AA905E9112F5}"/>
              </a:ext>
            </a:extLst>
          </p:cNvPr>
          <p:cNvSpPr txBox="1">
            <a:spLocks/>
          </p:cNvSpPr>
          <p:nvPr/>
        </p:nvSpPr>
        <p:spPr>
          <a:xfrm>
            <a:off x="155707" y="818866"/>
            <a:ext cx="5940293" cy="5729190"/>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62500" lnSpcReduction="20000"/>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28600" algn="just">
              <a:lnSpc>
                <a:spcPct val="90000"/>
              </a:lnSpc>
              <a:buFont typeface="Arial" panose="020B0604020202020204" pitchFamily="34" charset="0"/>
              <a:buChar char="•"/>
            </a:pPr>
            <a:endParaRPr lang="en-US" sz="1100" dirty="0">
              <a:solidFill>
                <a:srgbClr val="000000"/>
              </a:solidFill>
            </a:endParaRPr>
          </a:p>
          <a:p>
            <a:pPr marL="285750" indent="-228600" algn="just">
              <a:lnSpc>
                <a:spcPct val="90000"/>
              </a:lnSpc>
              <a:buFont typeface="Arial" panose="020B0604020202020204" pitchFamily="34" charset="0"/>
              <a:buChar char="•"/>
            </a:pPr>
            <a:endParaRPr lang="en-US" sz="2600" dirty="0">
              <a:solidFill>
                <a:srgbClr val="000000"/>
              </a:solidFill>
            </a:endParaRPr>
          </a:p>
          <a:p>
            <a:pPr marL="285750" indent="-228600" algn="just">
              <a:lnSpc>
                <a:spcPct val="90000"/>
              </a:lnSpc>
              <a:buFont typeface="Arial" panose="020B0604020202020204" pitchFamily="34" charset="0"/>
              <a:buChar char="•"/>
            </a:pPr>
            <a:r>
              <a:rPr lang="en-US" sz="2600" dirty="0">
                <a:solidFill>
                  <a:srgbClr val="000000"/>
                </a:solidFill>
              </a:rPr>
              <a:t>Para los </a:t>
            </a:r>
            <a:r>
              <a:rPr lang="en-US" sz="2600" dirty="0" err="1">
                <a:solidFill>
                  <a:srgbClr val="000000"/>
                </a:solidFill>
              </a:rPr>
              <a:t>casos</a:t>
            </a:r>
            <a:r>
              <a:rPr lang="en-US" sz="2600" dirty="0">
                <a:solidFill>
                  <a:srgbClr val="000000"/>
                </a:solidFill>
              </a:rPr>
              <a:t> </a:t>
            </a:r>
            <a:r>
              <a:rPr lang="en-US" sz="2600" dirty="0" err="1">
                <a:solidFill>
                  <a:srgbClr val="000000"/>
                </a:solidFill>
              </a:rPr>
              <a:t>específicos</a:t>
            </a:r>
            <a:r>
              <a:rPr lang="en-US" sz="2600" dirty="0">
                <a:solidFill>
                  <a:srgbClr val="000000"/>
                </a:solidFill>
              </a:rPr>
              <a:t> </a:t>
            </a:r>
            <a:r>
              <a:rPr lang="en-US" sz="2600" dirty="0" err="1">
                <a:solidFill>
                  <a:srgbClr val="000000"/>
                </a:solidFill>
              </a:rPr>
              <a:t>en</a:t>
            </a:r>
            <a:r>
              <a:rPr lang="en-US" sz="2600" dirty="0">
                <a:solidFill>
                  <a:srgbClr val="000000"/>
                </a:solidFill>
              </a:rPr>
              <a:t> los que la </a:t>
            </a:r>
            <a:r>
              <a:rPr lang="en-US" sz="2600" dirty="0" err="1">
                <a:solidFill>
                  <a:srgbClr val="000000"/>
                </a:solidFill>
              </a:rPr>
              <a:t>materia</a:t>
            </a:r>
            <a:r>
              <a:rPr lang="en-US" sz="2600" dirty="0">
                <a:solidFill>
                  <a:srgbClr val="000000"/>
                </a:solidFill>
              </a:rPr>
              <a:t> </a:t>
            </a:r>
            <a:r>
              <a:rPr lang="en-US" sz="2600" dirty="0" err="1">
                <a:solidFill>
                  <a:srgbClr val="000000"/>
                </a:solidFill>
              </a:rPr>
              <a:t>en</a:t>
            </a:r>
            <a:r>
              <a:rPr lang="en-US" sz="2600" dirty="0">
                <a:solidFill>
                  <a:srgbClr val="000000"/>
                </a:solidFill>
              </a:rPr>
              <a:t> </a:t>
            </a:r>
            <a:r>
              <a:rPr lang="en-US" sz="2600" dirty="0" err="1">
                <a:solidFill>
                  <a:srgbClr val="000000"/>
                </a:solidFill>
              </a:rPr>
              <a:t>controversia</a:t>
            </a:r>
            <a:r>
              <a:rPr lang="en-US" sz="2600" dirty="0">
                <a:solidFill>
                  <a:srgbClr val="000000"/>
                </a:solidFill>
              </a:rPr>
              <a:t> se </a:t>
            </a:r>
            <a:r>
              <a:rPr lang="en-US" sz="2600" dirty="0" err="1">
                <a:solidFill>
                  <a:srgbClr val="000000"/>
                </a:solidFill>
              </a:rPr>
              <a:t>refiera</a:t>
            </a:r>
            <a:r>
              <a:rPr lang="en-US" sz="2600" dirty="0">
                <a:solidFill>
                  <a:srgbClr val="000000"/>
                </a:solidFill>
              </a:rPr>
              <a:t> a </a:t>
            </a:r>
            <a:r>
              <a:rPr lang="en-US" sz="2600" dirty="0" err="1">
                <a:solidFill>
                  <a:srgbClr val="000000"/>
                </a:solidFill>
              </a:rPr>
              <a:t>nulidad</a:t>
            </a:r>
            <a:r>
              <a:rPr lang="en-US" sz="2600" dirty="0">
                <a:solidFill>
                  <a:srgbClr val="000000"/>
                </a:solidFill>
              </a:rPr>
              <a:t> de </a:t>
            </a:r>
            <a:r>
              <a:rPr lang="en-US" sz="2600" dirty="0" err="1">
                <a:solidFill>
                  <a:srgbClr val="000000"/>
                </a:solidFill>
              </a:rPr>
              <a:t>contrato</a:t>
            </a:r>
            <a:r>
              <a:rPr lang="en-US" sz="2600" dirty="0">
                <a:solidFill>
                  <a:srgbClr val="000000"/>
                </a:solidFill>
              </a:rPr>
              <a:t>, </a:t>
            </a:r>
            <a:r>
              <a:rPr lang="en-US" sz="2600" dirty="0" err="1">
                <a:solidFill>
                  <a:srgbClr val="000000"/>
                </a:solidFill>
              </a:rPr>
              <a:t>resolución</a:t>
            </a:r>
            <a:r>
              <a:rPr lang="en-US" sz="2600" dirty="0">
                <a:solidFill>
                  <a:srgbClr val="000000"/>
                </a:solidFill>
              </a:rPr>
              <a:t> de </a:t>
            </a:r>
            <a:r>
              <a:rPr lang="en-US" sz="2600" dirty="0" err="1">
                <a:solidFill>
                  <a:srgbClr val="000000"/>
                </a:solidFill>
              </a:rPr>
              <a:t>contrato</a:t>
            </a:r>
            <a:r>
              <a:rPr lang="en-US" sz="2600" dirty="0">
                <a:solidFill>
                  <a:srgbClr val="000000"/>
                </a:solidFill>
              </a:rPr>
              <a:t>, </a:t>
            </a:r>
            <a:r>
              <a:rPr lang="en-US" sz="2600" dirty="0" err="1">
                <a:solidFill>
                  <a:srgbClr val="000000"/>
                </a:solidFill>
              </a:rPr>
              <a:t>ampliación</a:t>
            </a:r>
            <a:r>
              <a:rPr lang="en-US" sz="2600" dirty="0">
                <a:solidFill>
                  <a:srgbClr val="000000"/>
                </a:solidFill>
              </a:rPr>
              <a:t> de </a:t>
            </a:r>
            <a:r>
              <a:rPr lang="en-US" sz="2600" dirty="0" err="1">
                <a:solidFill>
                  <a:srgbClr val="000000"/>
                </a:solidFill>
              </a:rPr>
              <a:t>plazo</a:t>
            </a:r>
            <a:r>
              <a:rPr lang="en-US" sz="2600" dirty="0">
                <a:solidFill>
                  <a:srgbClr val="000000"/>
                </a:solidFill>
              </a:rPr>
              <a:t> contractual, </a:t>
            </a:r>
            <a:r>
              <a:rPr lang="en-US" sz="2600" dirty="0" err="1">
                <a:solidFill>
                  <a:srgbClr val="000000"/>
                </a:solidFill>
              </a:rPr>
              <a:t>recepción</a:t>
            </a:r>
            <a:r>
              <a:rPr lang="en-US" sz="2600" dirty="0">
                <a:solidFill>
                  <a:srgbClr val="000000"/>
                </a:solidFill>
              </a:rPr>
              <a:t> y </a:t>
            </a:r>
            <a:r>
              <a:rPr lang="en-US" sz="2600" dirty="0" err="1">
                <a:solidFill>
                  <a:srgbClr val="000000"/>
                </a:solidFill>
              </a:rPr>
              <a:t>conformidad</a:t>
            </a:r>
            <a:r>
              <a:rPr lang="en-US" sz="2600" dirty="0">
                <a:solidFill>
                  <a:srgbClr val="000000"/>
                </a:solidFill>
              </a:rPr>
              <a:t> de la </a:t>
            </a:r>
            <a:r>
              <a:rPr lang="en-US" sz="2600" dirty="0" err="1">
                <a:solidFill>
                  <a:srgbClr val="000000"/>
                </a:solidFill>
              </a:rPr>
              <a:t>prestación</a:t>
            </a:r>
            <a:r>
              <a:rPr lang="en-US" sz="2600" dirty="0">
                <a:solidFill>
                  <a:srgbClr val="000000"/>
                </a:solidFill>
              </a:rPr>
              <a:t>, </a:t>
            </a:r>
            <a:r>
              <a:rPr lang="en-US" sz="2600" dirty="0" err="1">
                <a:solidFill>
                  <a:srgbClr val="000000"/>
                </a:solidFill>
              </a:rPr>
              <a:t>valorizaciones</a:t>
            </a:r>
            <a:r>
              <a:rPr lang="en-US" sz="2600" dirty="0">
                <a:solidFill>
                  <a:srgbClr val="000000"/>
                </a:solidFill>
              </a:rPr>
              <a:t> o </a:t>
            </a:r>
            <a:r>
              <a:rPr lang="en-US" sz="2600" dirty="0" err="1">
                <a:solidFill>
                  <a:srgbClr val="000000"/>
                </a:solidFill>
              </a:rPr>
              <a:t>metrados</a:t>
            </a:r>
            <a:r>
              <a:rPr lang="en-US" sz="2600" dirty="0">
                <a:solidFill>
                  <a:srgbClr val="000000"/>
                </a:solidFill>
              </a:rPr>
              <a:t>, </a:t>
            </a:r>
            <a:r>
              <a:rPr lang="en-US" sz="2600" dirty="0" err="1">
                <a:solidFill>
                  <a:srgbClr val="000000"/>
                </a:solidFill>
              </a:rPr>
              <a:t>liquidación</a:t>
            </a:r>
            <a:r>
              <a:rPr lang="en-US" sz="2600" dirty="0">
                <a:solidFill>
                  <a:srgbClr val="000000"/>
                </a:solidFill>
              </a:rPr>
              <a:t> del </a:t>
            </a:r>
            <a:r>
              <a:rPr lang="en-US" sz="2600" dirty="0" err="1">
                <a:solidFill>
                  <a:srgbClr val="000000"/>
                </a:solidFill>
              </a:rPr>
              <a:t>contrato</a:t>
            </a:r>
            <a:r>
              <a:rPr lang="en-US" sz="2600" dirty="0">
                <a:solidFill>
                  <a:srgbClr val="000000"/>
                </a:solidFill>
              </a:rPr>
              <a:t>, se debe </a:t>
            </a:r>
            <a:r>
              <a:rPr lang="en-US" sz="2600" dirty="0" err="1">
                <a:solidFill>
                  <a:srgbClr val="000000"/>
                </a:solidFill>
              </a:rPr>
              <a:t>iniciar</a:t>
            </a:r>
            <a:r>
              <a:rPr lang="en-US" sz="2600" dirty="0">
                <a:solidFill>
                  <a:srgbClr val="000000"/>
                </a:solidFill>
              </a:rPr>
              <a:t> el </a:t>
            </a:r>
            <a:r>
              <a:rPr lang="en-US" sz="2600" dirty="0" err="1">
                <a:solidFill>
                  <a:srgbClr val="000000"/>
                </a:solidFill>
              </a:rPr>
              <a:t>respectivo</a:t>
            </a:r>
            <a:r>
              <a:rPr lang="en-US" sz="2600" dirty="0">
                <a:solidFill>
                  <a:srgbClr val="000000"/>
                </a:solidFill>
              </a:rPr>
              <a:t> medio de </a:t>
            </a:r>
            <a:r>
              <a:rPr lang="en-US" sz="2600" dirty="0" err="1">
                <a:solidFill>
                  <a:srgbClr val="000000"/>
                </a:solidFill>
              </a:rPr>
              <a:t>solución</a:t>
            </a:r>
            <a:r>
              <a:rPr lang="en-US" sz="2600" dirty="0">
                <a:solidFill>
                  <a:srgbClr val="000000"/>
                </a:solidFill>
              </a:rPr>
              <a:t> de </a:t>
            </a:r>
            <a:r>
              <a:rPr lang="en-US" sz="2600" dirty="0" err="1">
                <a:solidFill>
                  <a:srgbClr val="000000"/>
                </a:solidFill>
              </a:rPr>
              <a:t>controversias</a:t>
            </a:r>
            <a:r>
              <a:rPr lang="en-US" sz="2600" dirty="0">
                <a:solidFill>
                  <a:srgbClr val="000000"/>
                </a:solidFill>
              </a:rPr>
              <a:t> dentro del </a:t>
            </a:r>
            <a:r>
              <a:rPr lang="en-US" sz="2600" dirty="0" err="1">
                <a:solidFill>
                  <a:srgbClr val="000000"/>
                </a:solidFill>
              </a:rPr>
              <a:t>plazo</a:t>
            </a:r>
            <a:r>
              <a:rPr lang="en-US" sz="2600" dirty="0">
                <a:solidFill>
                  <a:srgbClr val="000000"/>
                </a:solidFill>
              </a:rPr>
              <a:t> de 30 días </a:t>
            </a:r>
            <a:r>
              <a:rPr lang="en-US" sz="2600" dirty="0" err="1">
                <a:solidFill>
                  <a:srgbClr val="000000"/>
                </a:solidFill>
              </a:rPr>
              <a:t>hábiles</a:t>
            </a:r>
            <a:r>
              <a:rPr lang="en-US" sz="2600" dirty="0">
                <a:solidFill>
                  <a:srgbClr val="000000"/>
                </a:solidFill>
              </a:rPr>
              <a:t> </a:t>
            </a:r>
            <a:r>
              <a:rPr lang="en-US" sz="2600" dirty="0" err="1">
                <a:solidFill>
                  <a:srgbClr val="000000"/>
                </a:solidFill>
              </a:rPr>
              <a:t>conforme</a:t>
            </a:r>
            <a:r>
              <a:rPr lang="en-US" sz="2600" dirty="0">
                <a:solidFill>
                  <a:srgbClr val="000000"/>
                </a:solidFill>
              </a:rPr>
              <a:t> a lo </a:t>
            </a:r>
            <a:r>
              <a:rPr lang="en-US" sz="2600" dirty="0" err="1">
                <a:solidFill>
                  <a:srgbClr val="000000"/>
                </a:solidFill>
              </a:rPr>
              <a:t>señalado</a:t>
            </a:r>
            <a:r>
              <a:rPr lang="en-US" sz="2600" dirty="0">
                <a:solidFill>
                  <a:srgbClr val="000000"/>
                </a:solidFill>
              </a:rPr>
              <a:t> </a:t>
            </a:r>
            <a:r>
              <a:rPr lang="en-US" sz="2600" dirty="0" err="1">
                <a:solidFill>
                  <a:srgbClr val="000000"/>
                </a:solidFill>
              </a:rPr>
              <a:t>en</a:t>
            </a:r>
            <a:r>
              <a:rPr lang="en-US" sz="2600" dirty="0">
                <a:solidFill>
                  <a:srgbClr val="000000"/>
                </a:solidFill>
              </a:rPr>
              <a:t> el </a:t>
            </a:r>
            <a:r>
              <a:rPr lang="en-US" sz="2600" dirty="0" err="1">
                <a:solidFill>
                  <a:srgbClr val="000000"/>
                </a:solidFill>
              </a:rPr>
              <a:t>reglamento</a:t>
            </a:r>
            <a:r>
              <a:rPr lang="en-US" sz="2600" dirty="0">
                <a:solidFill>
                  <a:srgbClr val="000000"/>
                </a:solidFill>
              </a:rPr>
              <a:t>. </a:t>
            </a:r>
            <a:r>
              <a:rPr lang="en-US" sz="2600" dirty="0" err="1">
                <a:solidFill>
                  <a:srgbClr val="000000"/>
                </a:solidFill>
              </a:rPr>
              <a:t>En</a:t>
            </a:r>
            <a:r>
              <a:rPr lang="en-US" sz="2600" dirty="0">
                <a:solidFill>
                  <a:srgbClr val="000000"/>
                </a:solidFill>
              </a:rPr>
              <a:t> </a:t>
            </a:r>
            <a:r>
              <a:rPr lang="en-US" sz="2600" dirty="0" err="1">
                <a:solidFill>
                  <a:srgbClr val="000000"/>
                </a:solidFill>
              </a:rPr>
              <a:t>supuestos</a:t>
            </a:r>
            <a:r>
              <a:rPr lang="en-US" sz="2600" dirty="0">
                <a:solidFill>
                  <a:srgbClr val="000000"/>
                </a:solidFill>
              </a:rPr>
              <a:t> </a:t>
            </a:r>
            <a:r>
              <a:rPr lang="en-US" sz="2600" dirty="0" err="1">
                <a:solidFill>
                  <a:srgbClr val="000000"/>
                </a:solidFill>
              </a:rPr>
              <a:t>diferentes</a:t>
            </a:r>
            <a:r>
              <a:rPr lang="en-US" sz="2600" dirty="0">
                <a:solidFill>
                  <a:srgbClr val="000000"/>
                </a:solidFill>
              </a:rPr>
              <a:t> a los </a:t>
            </a:r>
            <a:r>
              <a:rPr lang="en-US" sz="2600" dirty="0" err="1">
                <a:solidFill>
                  <a:srgbClr val="000000"/>
                </a:solidFill>
              </a:rPr>
              <a:t>mencionados</a:t>
            </a:r>
            <a:r>
              <a:rPr lang="en-US" sz="2600" dirty="0">
                <a:solidFill>
                  <a:srgbClr val="000000"/>
                </a:solidFill>
              </a:rPr>
              <a:t> </a:t>
            </a:r>
            <a:r>
              <a:rPr lang="en-US" sz="2600" dirty="0" err="1">
                <a:solidFill>
                  <a:srgbClr val="000000"/>
                </a:solidFill>
              </a:rPr>
              <a:t>en</a:t>
            </a:r>
            <a:r>
              <a:rPr lang="en-US" sz="2600" dirty="0">
                <a:solidFill>
                  <a:srgbClr val="000000"/>
                </a:solidFill>
              </a:rPr>
              <a:t> el </a:t>
            </a:r>
            <a:r>
              <a:rPr lang="en-US" sz="2600" dirty="0" err="1">
                <a:solidFill>
                  <a:srgbClr val="000000"/>
                </a:solidFill>
              </a:rPr>
              <a:t>párrafo</a:t>
            </a:r>
            <a:r>
              <a:rPr lang="en-US" sz="2600" dirty="0">
                <a:solidFill>
                  <a:srgbClr val="000000"/>
                </a:solidFill>
              </a:rPr>
              <a:t> anterior, los </a:t>
            </a:r>
            <a:r>
              <a:rPr lang="en-US" sz="2600" dirty="0" err="1">
                <a:solidFill>
                  <a:srgbClr val="000000"/>
                </a:solidFill>
              </a:rPr>
              <a:t>medios</a:t>
            </a:r>
            <a:r>
              <a:rPr lang="en-US" sz="2600" dirty="0">
                <a:solidFill>
                  <a:srgbClr val="000000"/>
                </a:solidFill>
              </a:rPr>
              <a:t> de </a:t>
            </a:r>
            <a:r>
              <a:rPr lang="en-US" sz="2600" dirty="0" err="1">
                <a:solidFill>
                  <a:srgbClr val="000000"/>
                </a:solidFill>
              </a:rPr>
              <a:t>solución</a:t>
            </a:r>
            <a:r>
              <a:rPr lang="en-US" sz="2600" dirty="0">
                <a:solidFill>
                  <a:srgbClr val="000000"/>
                </a:solidFill>
              </a:rPr>
              <a:t> de </a:t>
            </a:r>
            <a:r>
              <a:rPr lang="en-US" sz="2600" dirty="0" err="1">
                <a:solidFill>
                  <a:srgbClr val="000000"/>
                </a:solidFill>
              </a:rPr>
              <a:t>controversias</a:t>
            </a:r>
            <a:r>
              <a:rPr lang="en-US" sz="2600" dirty="0">
                <a:solidFill>
                  <a:srgbClr val="000000"/>
                </a:solidFill>
              </a:rPr>
              <a:t> </a:t>
            </a:r>
            <a:r>
              <a:rPr lang="en-US" sz="2600" dirty="0" err="1">
                <a:solidFill>
                  <a:srgbClr val="000000"/>
                </a:solidFill>
              </a:rPr>
              <a:t>previstos</a:t>
            </a:r>
            <a:r>
              <a:rPr lang="en-US" sz="2600" dirty="0">
                <a:solidFill>
                  <a:srgbClr val="000000"/>
                </a:solidFill>
              </a:rPr>
              <a:t> </a:t>
            </a:r>
            <a:r>
              <a:rPr lang="en-US" sz="2600" dirty="0" err="1">
                <a:solidFill>
                  <a:srgbClr val="000000"/>
                </a:solidFill>
              </a:rPr>
              <a:t>en</a:t>
            </a:r>
            <a:r>
              <a:rPr lang="en-US" sz="2600" dirty="0">
                <a:solidFill>
                  <a:srgbClr val="000000"/>
                </a:solidFill>
              </a:rPr>
              <a:t> </a:t>
            </a:r>
            <a:r>
              <a:rPr lang="en-US" sz="2600" dirty="0" err="1">
                <a:solidFill>
                  <a:srgbClr val="000000"/>
                </a:solidFill>
              </a:rPr>
              <a:t>este</a:t>
            </a:r>
            <a:r>
              <a:rPr lang="en-US" sz="2600" dirty="0">
                <a:solidFill>
                  <a:srgbClr val="000000"/>
                </a:solidFill>
              </a:rPr>
              <a:t> </a:t>
            </a:r>
            <a:r>
              <a:rPr lang="en-US" sz="2600" dirty="0" err="1">
                <a:solidFill>
                  <a:srgbClr val="000000"/>
                </a:solidFill>
              </a:rPr>
              <a:t>artículo</a:t>
            </a:r>
            <a:r>
              <a:rPr lang="en-US" sz="2600" dirty="0">
                <a:solidFill>
                  <a:srgbClr val="000000"/>
                </a:solidFill>
              </a:rPr>
              <a:t> </a:t>
            </a:r>
            <a:r>
              <a:rPr lang="en-US" sz="2600" dirty="0" err="1">
                <a:solidFill>
                  <a:srgbClr val="000000"/>
                </a:solidFill>
              </a:rPr>
              <a:t>deben</a:t>
            </a:r>
            <a:r>
              <a:rPr lang="en-US" sz="2600" dirty="0">
                <a:solidFill>
                  <a:srgbClr val="000000"/>
                </a:solidFill>
              </a:rPr>
              <a:t> ser </a:t>
            </a:r>
            <a:r>
              <a:rPr lang="en-US" sz="2600" dirty="0" err="1">
                <a:solidFill>
                  <a:srgbClr val="000000"/>
                </a:solidFill>
              </a:rPr>
              <a:t>iniciados</a:t>
            </a:r>
            <a:r>
              <a:rPr lang="en-US" sz="2600" dirty="0">
                <a:solidFill>
                  <a:srgbClr val="000000"/>
                </a:solidFill>
              </a:rPr>
              <a:t> por la </a:t>
            </a:r>
            <a:r>
              <a:rPr lang="en-US" sz="2600" dirty="0" err="1">
                <a:solidFill>
                  <a:srgbClr val="000000"/>
                </a:solidFill>
              </a:rPr>
              <a:t>parte</a:t>
            </a:r>
            <a:r>
              <a:rPr lang="en-US" sz="2600" dirty="0">
                <a:solidFill>
                  <a:srgbClr val="000000"/>
                </a:solidFill>
              </a:rPr>
              <a:t> </a:t>
            </a:r>
            <a:r>
              <a:rPr lang="en-US" sz="2600" dirty="0" err="1">
                <a:solidFill>
                  <a:srgbClr val="000000"/>
                </a:solidFill>
              </a:rPr>
              <a:t>interesada</a:t>
            </a:r>
            <a:r>
              <a:rPr lang="en-US" sz="2600" dirty="0">
                <a:solidFill>
                  <a:srgbClr val="000000"/>
                </a:solidFill>
              </a:rPr>
              <a:t> </a:t>
            </a:r>
            <a:r>
              <a:rPr lang="en-US" sz="2600" dirty="0" err="1">
                <a:solidFill>
                  <a:srgbClr val="000000"/>
                </a:solidFill>
              </a:rPr>
              <a:t>en</a:t>
            </a:r>
            <a:r>
              <a:rPr lang="en-US" sz="2600" dirty="0">
                <a:solidFill>
                  <a:srgbClr val="000000"/>
                </a:solidFill>
              </a:rPr>
              <a:t> </a:t>
            </a:r>
            <a:r>
              <a:rPr lang="en-US" sz="2600" dirty="0" err="1">
                <a:solidFill>
                  <a:srgbClr val="000000"/>
                </a:solidFill>
              </a:rPr>
              <a:t>cualquier</a:t>
            </a:r>
            <a:r>
              <a:rPr lang="en-US" sz="2600" dirty="0">
                <a:solidFill>
                  <a:srgbClr val="000000"/>
                </a:solidFill>
              </a:rPr>
              <a:t> </a:t>
            </a:r>
            <a:r>
              <a:rPr lang="en-US" sz="2600" dirty="0" err="1">
                <a:solidFill>
                  <a:srgbClr val="000000"/>
                </a:solidFill>
              </a:rPr>
              <a:t>momento</a:t>
            </a:r>
            <a:r>
              <a:rPr lang="en-US" sz="2600" dirty="0">
                <a:solidFill>
                  <a:srgbClr val="000000"/>
                </a:solidFill>
              </a:rPr>
              <a:t> anterior a la </a:t>
            </a:r>
            <a:r>
              <a:rPr lang="en-US" sz="2600" dirty="0" err="1">
                <a:solidFill>
                  <a:srgbClr val="000000"/>
                </a:solidFill>
              </a:rPr>
              <a:t>fecha</a:t>
            </a:r>
            <a:r>
              <a:rPr lang="en-US" sz="2600" dirty="0">
                <a:solidFill>
                  <a:srgbClr val="000000"/>
                </a:solidFill>
              </a:rPr>
              <a:t> del </a:t>
            </a:r>
            <a:r>
              <a:rPr lang="en-US" sz="2600" dirty="0" err="1">
                <a:solidFill>
                  <a:srgbClr val="000000"/>
                </a:solidFill>
              </a:rPr>
              <a:t>pago</a:t>
            </a:r>
            <a:r>
              <a:rPr lang="en-US" sz="2600" dirty="0">
                <a:solidFill>
                  <a:srgbClr val="000000"/>
                </a:solidFill>
              </a:rPr>
              <a:t> final. </a:t>
            </a:r>
          </a:p>
          <a:p>
            <a:pPr indent="-228600" algn="just">
              <a:lnSpc>
                <a:spcPct val="90000"/>
              </a:lnSpc>
              <a:buFont typeface="Arial" panose="020B0604020202020204" pitchFamily="34" charset="0"/>
              <a:buChar char="•"/>
            </a:pPr>
            <a:endParaRPr lang="en-US" sz="2600" dirty="0">
              <a:solidFill>
                <a:srgbClr val="000000"/>
              </a:solidFill>
            </a:endParaRPr>
          </a:p>
          <a:p>
            <a:pPr marL="285750" indent="-228600" algn="just">
              <a:lnSpc>
                <a:spcPct val="90000"/>
              </a:lnSpc>
              <a:buFont typeface="Arial" panose="020B0604020202020204" pitchFamily="34" charset="0"/>
              <a:buChar char="•"/>
            </a:pPr>
            <a:r>
              <a:rPr lang="en-US" sz="2600" dirty="0" err="1">
                <a:solidFill>
                  <a:srgbClr val="000000"/>
                </a:solidFill>
              </a:rPr>
              <a:t>Luego</a:t>
            </a:r>
            <a:r>
              <a:rPr lang="en-US" sz="2600" dirty="0">
                <a:solidFill>
                  <a:srgbClr val="000000"/>
                </a:solidFill>
              </a:rPr>
              <a:t> del </a:t>
            </a:r>
            <a:r>
              <a:rPr lang="en-US" sz="2600" dirty="0" err="1">
                <a:solidFill>
                  <a:srgbClr val="000000"/>
                </a:solidFill>
              </a:rPr>
              <a:t>pago</a:t>
            </a:r>
            <a:r>
              <a:rPr lang="en-US" sz="2600" dirty="0">
                <a:solidFill>
                  <a:srgbClr val="000000"/>
                </a:solidFill>
              </a:rPr>
              <a:t> final, las </a:t>
            </a:r>
            <a:r>
              <a:rPr lang="en-US" sz="2600" dirty="0" err="1">
                <a:solidFill>
                  <a:srgbClr val="000000"/>
                </a:solidFill>
              </a:rPr>
              <a:t>controversias</a:t>
            </a:r>
            <a:r>
              <a:rPr lang="en-US" sz="2600" dirty="0">
                <a:solidFill>
                  <a:srgbClr val="000000"/>
                </a:solidFill>
              </a:rPr>
              <a:t> solo </a:t>
            </a:r>
            <a:r>
              <a:rPr lang="en-US" sz="2600" dirty="0" err="1">
                <a:solidFill>
                  <a:srgbClr val="000000"/>
                </a:solidFill>
              </a:rPr>
              <a:t>pueden</a:t>
            </a:r>
            <a:r>
              <a:rPr lang="en-US" sz="2600" dirty="0">
                <a:solidFill>
                  <a:srgbClr val="000000"/>
                </a:solidFill>
              </a:rPr>
              <a:t> </a:t>
            </a:r>
            <a:r>
              <a:rPr lang="en-US" sz="2600" dirty="0" err="1">
                <a:solidFill>
                  <a:srgbClr val="000000"/>
                </a:solidFill>
              </a:rPr>
              <a:t>estar</a:t>
            </a:r>
            <a:r>
              <a:rPr lang="en-US" sz="2600" dirty="0">
                <a:solidFill>
                  <a:srgbClr val="000000"/>
                </a:solidFill>
              </a:rPr>
              <a:t> </a:t>
            </a:r>
            <a:r>
              <a:rPr lang="en-US" sz="2600" dirty="0" err="1">
                <a:solidFill>
                  <a:srgbClr val="000000"/>
                </a:solidFill>
              </a:rPr>
              <a:t>referidas</a:t>
            </a:r>
            <a:r>
              <a:rPr lang="en-US" sz="2600" dirty="0">
                <a:solidFill>
                  <a:srgbClr val="000000"/>
                </a:solidFill>
              </a:rPr>
              <a:t> a </a:t>
            </a:r>
            <a:r>
              <a:rPr lang="en-US" sz="2600" dirty="0" err="1">
                <a:solidFill>
                  <a:srgbClr val="000000"/>
                </a:solidFill>
              </a:rPr>
              <a:t>vicios</a:t>
            </a:r>
            <a:r>
              <a:rPr lang="en-US" sz="2600" dirty="0">
                <a:solidFill>
                  <a:srgbClr val="000000"/>
                </a:solidFill>
              </a:rPr>
              <a:t> </a:t>
            </a:r>
            <a:r>
              <a:rPr lang="en-US" sz="2600" dirty="0" err="1">
                <a:solidFill>
                  <a:srgbClr val="000000"/>
                </a:solidFill>
              </a:rPr>
              <a:t>ocultos</a:t>
            </a:r>
            <a:r>
              <a:rPr lang="en-US" sz="2600" dirty="0">
                <a:solidFill>
                  <a:srgbClr val="000000"/>
                </a:solidFill>
              </a:rPr>
              <a:t> </a:t>
            </a:r>
            <a:r>
              <a:rPr lang="en-US" sz="2600" dirty="0" err="1">
                <a:solidFill>
                  <a:srgbClr val="000000"/>
                </a:solidFill>
              </a:rPr>
              <a:t>en</a:t>
            </a:r>
            <a:r>
              <a:rPr lang="en-US" sz="2600" dirty="0">
                <a:solidFill>
                  <a:srgbClr val="000000"/>
                </a:solidFill>
              </a:rPr>
              <a:t> </a:t>
            </a:r>
            <a:r>
              <a:rPr lang="en-US" sz="2600" dirty="0" err="1">
                <a:solidFill>
                  <a:srgbClr val="000000"/>
                </a:solidFill>
              </a:rPr>
              <a:t>bienes</a:t>
            </a:r>
            <a:r>
              <a:rPr lang="en-US" sz="2600" dirty="0">
                <a:solidFill>
                  <a:srgbClr val="000000"/>
                </a:solidFill>
              </a:rPr>
              <a:t>, </a:t>
            </a:r>
            <a:r>
              <a:rPr lang="en-US" sz="2600" dirty="0" err="1">
                <a:solidFill>
                  <a:srgbClr val="000000"/>
                </a:solidFill>
              </a:rPr>
              <a:t>servicios</a:t>
            </a:r>
            <a:r>
              <a:rPr lang="en-US" sz="2600" dirty="0">
                <a:solidFill>
                  <a:srgbClr val="000000"/>
                </a:solidFill>
              </a:rPr>
              <a:t> u </a:t>
            </a:r>
            <a:r>
              <a:rPr lang="en-US" sz="2600" dirty="0" err="1">
                <a:solidFill>
                  <a:srgbClr val="000000"/>
                </a:solidFill>
              </a:rPr>
              <a:t>obras</a:t>
            </a:r>
            <a:r>
              <a:rPr lang="en-US" sz="2600" dirty="0">
                <a:solidFill>
                  <a:srgbClr val="000000"/>
                </a:solidFill>
              </a:rPr>
              <a:t> y a las </a:t>
            </a:r>
            <a:r>
              <a:rPr lang="en-US" sz="2600" dirty="0" err="1">
                <a:solidFill>
                  <a:srgbClr val="000000"/>
                </a:solidFill>
              </a:rPr>
              <a:t>obligaciones</a:t>
            </a:r>
            <a:r>
              <a:rPr lang="en-US" sz="2600" dirty="0">
                <a:solidFill>
                  <a:srgbClr val="000000"/>
                </a:solidFill>
              </a:rPr>
              <a:t> </a:t>
            </a:r>
            <a:r>
              <a:rPr lang="en-US" sz="2600" dirty="0" err="1">
                <a:solidFill>
                  <a:srgbClr val="000000"/>
                </a:solidFill>
              </a:rPr>
              <a:t>previstas</a:t>
            </a:r>
            <a:r>
              <a:rPr lang="en-US" sz="2600" dirty="0">
                <a:solidFill>
                  <a:srgbClr val="000000"/>
                </a:solidFill>
              </a:rPr>
              <a:t> </a:t>
            </a:r>
            <a:r>
              <a:rPr lang="en-US" sz="2600" dirty="0" err="1">
                <a:solidFill>
                  <a:srgbClr val="000000"/>
                </a:solidFill>
              </a:rPr>
              <a:t>en</a:t>
            </a:r>
            <a:r>
              <a:rPr lang="en-US" sz="2600" dirty="0">
                <a:solidFill>
                  <a:srgbClr val="000000"/>
                </a:solidFill>
              </a:rPr>
              <a:t> el </a:t>
            </a:r>
            <a:r>
              <a:rPr lang="en-US" sz="2600" dirty="0" err="1">
                <a:solidFill>
                  <a:srgbClr val="000000"/>
                </a:solidFill>
              </a:rPr>
              <a:t>contrato</a:t>
            </a:r>
            <a:r>
              <a:rPr lang="en-US" sz="2600" dirty="0">
                <a:solidFill>
                  <a:srgbClr val="000000"/>
                </a:solidFill>
              </a:rPr>
              <a:t> que </a:t>
            </a:r>
            <a:r>
              <a:rPr lang="en-US" sz="2600" dirty="0" err="1">
                <a:solidFill>
                  <a:srgbClr val="000000"/>
                </a:solidFill>
              </a:rPr>
              <a:t>deban</a:t>
            </a:r>
            <a:r>
              <a:rPr lang="en-US" sz="2600" dirty="0">
                <a:solidFill>
                  <a:srgbClr val="000000"/>
                </a:solidFill>
              </a:rPr>
              <a:t> </a:t>
            </a:r>
            <a:r>
              <a:rPr lang="en-US" sz="2600" dirty="0" err="1">
                <a:solidFill>
                  <a:srgbClr val="000000"/>
                </a:solidFill>
              </a:rPr>
              <a:t>cumplirse</a:t>
            </a:r>
            <a:r>
              <a:rPr lang="en-US" sz="2600" dirty="0">
                <a:solidFill>
                  <a:srgbClr val="000000"/>
                </a:solidFill>
              </a:rPr>
              <a:t> con </a:t>
            </a:r>
            <a:r>
              <a:rPr lang="en-US" sz="2600" dirty="0" err="1">
                <a:solidFill>
                  <a:srgbClr val="000000"/>
                </a:solidFill>
              </a:rPr>
              <a:t>posterioridad</a:t>
            </a:r>
            <a:r>
              <a:rPr lang="en-US" sz="2600" dirty="0">
                <a:solidFill>
                  <a:srgbClr val="000000"/>
                </a:solidFill>
              </a:rPr>
              <a:t> al </a:t>
            </a:r>
            <a:r>
              <a:rPr lang="en-US" sz="2600" dirty="0" err="1">
                <a:solidFill>
                  <a:srgbClr val="000000"/>
                </a:solidFill>
              </a:rPr>
              <a:t>pago</a:t>
            </a:r>
            <a:r>
              <a:rPr lang="en-US" sz="2600" dirty="0">
                <a:solidFill>
                  <a:srgbClr val="000000"/>
                </a:solidFill>
              </a:rPr>
              <a:t> final. </a:t>
            </a:r>
            <a:r>
              <a:rPr lang="en-US" sz="2600" dirty="0" err="1">
                <a:solidFill>
                  <a:srgbClr val="000000"/>
                </a:solidFill>
              </a:rPr>
              <a:t>En</a:t>
            </a:r>
            <a:r>
              <a:rPr lang="en-US" sz="2600" dirty="0">
                <a:solidFill>
                  <a:srgbClr val="000000"/>
                </a:solidFill>
              </a:rPr>
              <a:t> </a:t>
            </a:r>
            <a:r>
              <a:rPr lang="en-US" sz="2600" dirty="0" err="1">
                <a:solidFill>
                  <a:srgbClr val="000000"/>
                </a:solidFill>
              </a:rPr>
              <a:t>estos</a:t>
            </a:r>
            <a:r>
              <a:rPr lang="en-US" sz="2600" dirty="0">
                <a:solidFill>
                  <a:srgbClr val="000000"/>
                </a:solidFill>
              </a:rPr>
              <a:t> </a:t>
            </a:r>
            <a:r>
              <a:rPr lang="en-US" sz="2600" dirty="0" err="1">
                <a:solidFill>
                  <a:srgbClr val="000000"/>
                </a:solidFill>
              </a:rPr>
              <a:t>casos</a:t>
            </a:r>
            <a:r>
              <a:rPr lang="en-US" sz="2600" dirty="0">
                <a:solidFill>
                  <a:srgbClr val="000000"/>
                </a:solidFill>
              </a:rPr>
              <a:t>, el medio de </a:t>
            </a:r>
            <a:r>
              <a:rPr lang="en-US" sz="2600" dirty="0" err="1">
                <a:solidFill>
                  <a:srgbClr val="000000"/>
                </a:solidFill>
              </a:rPr>
              <a:t>solución</a:t>
            </a:r>
            <a:r>
              <a:rPr lang="en-US" sz="2600" dirty="0">
                <a:solidFill>
                  <a:srgbClr val="000000"/>
                </a:solidFill>
              </a:rPr>
              <a:t> de </a:t>
            </a:r>
            <a:r>
              <a:rPr lang="en-US" sz="2600" dirty="0" err="1">
                <a:solidFill>
                  <a:srgbClr val="000000"/>
                </a:solidFill>
              </a:rPr>
              <a:t>controversias</a:t>
            </a:r>
            <a:r>
              <a:rPr lang="en-US" sz="2600" dirty="0">
                <a:solidFill>
                  <a:srgbClr val="000000"/>
                </a:solidFill>
              </a:rPr>
              <a:t> se debe </a:t>
            </a:r>
            <a:r>
              <a:rPr lang="en-US" sz="2600" dirty="0" err="1">
                <a:solidFill>
                  <a:srgbClr val="000000"/>
                </a:solidFill>
              </a:rPr>
              <a:t>iniciar</a:t>
            </a:r>
            <a:r>
              <a:rPr lang="en-US" sz="2600" dirty="0">
                <a:solidFill>
                  <a:srgbClr val="000000"/>
                </a:solidFill>
              </a:rPr>
              <a:t> dentro del </a:t>
            </a:r>
            <a:r>
              <a:rPr lang="en-US" sz="2600" dirty="0" err="1">
                <a:solidFill>
                  <a:srgbClr val="000000"/>
                </a:solidFill>
              </a:rPr>
              <a:t>plazo</a:t>
            </a:r>
            <a:r>
              <a:rPr lang="en-US" sz="2600" dirty="0">
                <a:solidFill>
                  <a:srgbClr val="000000"/>
                </a:solidFill>
              </a:rPr>
              <a:t> de 30 días </a:t>
            </a:r>
            <a:r>
              <a:rPr lang="en-US" sz="2600" dirty="0" err="1">
                <a:solidFill>
                  <a:srgbClr val="000000"/>
                </a:solidFill>
              </a:rPr>
              <a:t>hábiles</a:t>
            </a:r>
            <a:r>
              <a:rPr lang="en-US" sz="2600" dirty="0">
                <a:solidFill>
                  <a:srgbClr val="000000"/>
                </a:solidFill>
              </a:rPr>
              <a:t> </a:t>
            </a:r>
            <a:r>
              <a:rPr lang="en-US" sz="2600" dirty="0" err="1">
                <a:solidFill>
                  <a:srgbClr val="000000"/>
                </a:solidFill>
              </a:rPr>
              <a:t>conforme</a:t>
            </a:r>
            <a:r>
              <a:rPr lang="en-US" sz="2600" dirty="0">
                <a:solidFill>
                  <a:srgbClr val="000000"/>
                </a:solidFill>
              </a:rPr>
              <a:t> a lo </a:t>
            </a:r>
            <a:r>
              <a:rPr lang="en-US" sz="2600" dirty="0" err="1">
                <a:solidFill>
                  <a:srgbClr val="000000"/>
                </a:solidFill>
              </a:rPr>
              <a:t>señalado</a:t>
            </a:r>
            <a:r>
              <a:rPr lang="en-US" sz="2600" dirty="0">
                <a:solidFill>
                  <a:srgbClr val="000000"/>
                </a:solidFill>
              </a:rPr>
              <a:t> </a:t>
            </a:r>
            <a:r>
              <a:rPr lang="en-US" sz="2600" dirty="0" err="1">
                <a:solidFill>
                  <a:srgbClr val="000000"/>
                </a:solidFill>
              </a:rPr>
              <a:t>en</a:t>
            </a:r>
            <a:r>
              <a:rPr lang="en-US" sz="2600" dirty="0">
                <a:solidFill>
                  <a:srgbClr val="000000"/>
                </a:solidFill>
              </a:rPr>
              <a:t> el </a:t>
            </a:r>
            <a:r>
              <a:rPr lang="en-US" sz="2600" dirty="0" err="1">
                <a:solidFill>
                  <a:srgbClr val="000000"/>
                </a:solidFill>
              </a:rPr>
              <a:t>reglamento</a:t>
            </a:r>
            <a:r>
              <a:rPr lang="en-US" sz="2600" dirty="0">
                <a:solidFill>
                  <a:srgbClr val="000000"/>
                </a:solidFill>
              </a:rPr>
              <a:t>. </a:t>
            </a:r>
          </a:p>
          <a:p>
            <a:pPr marL="285750" indent="-228600" algn="just">
              <a:lnSpc>
                <a:spcPct val="90000"/>
              </a:lnSpc>
              <a:buFont typeface="Arial" panose="020B0604020202020204" pitchFamily="34" charset="0"/>
              <a:buChar char="•"/>
            </a:pPr>
            <a:endParaRPr lang="en-US" sz="2600" dirty="0">
              <a:solidFill>
                <a:srgbClr val="000000"/>
              </a:solidFill>
            </a:endParaRPr>
          </a:p>
          <a:p>
            <a:pPr marL="285750" indent="-228600" algn="just">
              <a:lnSpc>
                <a:spcPct val="90000"/>
              </a:lnSpc>
              <a:buFont typeface="Arial" panose="020B0604020202020204" pitchFamily="34" charset="0"/>
              <a:buChar char="•"/>
            </a:pPr>
            <a:r>
              <a:rPr lang="en-US" sz="2600" dirty="0" err="1">
                <a:solidFill>
                  <a:srgbClr val="000000"/>
                </a:solidFill>
              </a:rPr>
              <a:t>En</a:t>
            </a:r>
            <a:r>
              <a:rPr lang="en-US" sz="2600" dirty="0">
                <a:solidFill>
                  <a:srgbClr val="000000"/>
                </a:solidFill>
              </a:rPr>
              <a:t> los </a:t>
            </a:r>
            <a:r>
              <a:rPr lang="en-US" sz="2600" dirty="0" err="1">
                <a:solidFill>
                  <a:srgbClr val="000000"/>
                </a:solidFill>
              </a:rPr>
              <a:t>casos</a:t>
            </a:r>
            <a:r>
              <a:rPr lang="en-US" sz="2600" dirty="0">
                <a:solidFill>
                  <a:srgbClr val="000000"/>
                </a:solidFill>
              </a:rPr>
              <a:t> </a:t>
            </a:r>
            <a:r>
              <a:rPr lang="en-US" sz="2600" dirty="0" err="1">
                <a:solidFill>
                  <a:srgbClr val="000000"/>
                </a:solidFill>
              </a:rPr>
              <a:t>en</a:t>
            </a:r>
            <a:r>
              <a:rPr lang="en-US" sz="2600" dirty="0">
                <a:solidFill>
                  <a:srgbClr val="000000"/>
                </a:solidFill>
              </a:rPr>
              <a:t> que, de </a:t>
            </a:r>
            <a:r>
              <a:rPr lang="en-US" sz="2600" dirty="0" err="1">
                <a:solidFill>
                  <a:srgbClr val="000000"/>
                </a:solidFill>
              </a:rPr>
              <a:t>acuerdo</a:t>
            </a:r>
            <a:r>
              <a:rPr lang="en-US" sz="2600" dirty="0">
                <a:solidFill>
                  <a:srgbClr val="000000"/>
                </a:solidFill>
              </a:rPr>
              <a:t> al numeral anterior, </a:t>
            </a:r>
            <a:r>
              <a:rPr lang="en-US" sz="2600" dirty="0" err="1">
                <a:solidFill>
                  <a:srgbClr val="000000"/>
                </a:solidFill>
              </a:rPr>
              <a:t>resulte</a:t>
            </a:r>
            <a:r>
              <a:rPr lang="en-US" sz="2600" dirty="0">
                <a:solidFill>
                  <a:srgbClr val="000000"/>
                </a:solidFill>
              </a:rPr>
              <a:t> de </a:t>
            </a:r>
            <a:r>
              <a:rPr lang="en-US" sz="2600" dirty="0" err="1">
                <a:solidFill>
                  <a:srgbClr val="000000"/>
                </a:solidFill>
              </a:rPr>
              <a:t>aplicación</a:t>
            </a:r>
            <a:r>
              <a:rPr lang="en-US" sz="2600" dirty="0">
                <a:solidFill>
                  <a:srgbClr val="000000"/>
                </a:solidFill>
              </a:rPr>
              <a:t> la Junta de </a:t>
            </a:r>
            <a:r>
              <a:rPr lang="en-US" sz="2600" dirty="0" err="1">
                <a:solidFill>
                  <a:srgbClr val="000000"/>
                </a:solidFill>
              </a:rPr>
              <a:t>Resolución</a:t>
            </a:r>
            <a:r>
              <a:rPr lang="en-US" sz="2600" dirty="0">
                <a:solidFill>
                  <a:srgbClr val="000000"/>
                </a:solidFill>
              </a:rPr>
              <a:t> de </a:t>
            </a:r>
            <a:r>
              <a:rPr lang="en-US" sz="2600" dirty="0" err="1">
                <a:solidFill>
                  <a:srgbClr val="000000"/>
                </a:solidFill>
              </a:rPr>
              <a:t>Disputas</a:t>
            </a:r>
            <a:r>
              <a:rPr lang="en-US" sz="2600" dirty="0">
                <a:solidFill>
                  <a:srgbClr val="000000"/>
                </a:solidFill>
              </a:rPr>
              <a:t>, </a:t>
            </a:r>
            <a:r>
              <a:rPr lang="en-US" sz="2600" dirty="0" err="1">
                <a:solidFill>
                  <a:srgbClr val="000000"/>
                </a:solidFill>
              </a:rPr>
              <a:t>pueden</a:t>
            </a:r>
            <a:r>
              <a:rPr lang="en-US" sz="2600" dirty="0">
                <a:solidFill>
                  <a:srgbClr val="000000"/>
                </a:solidFill>
              </a:rPr>
              <a:t> ser </a:t>
            </a:r>
            <a:r>
              <a:rPr lang="en-US" sz="2600" dirty="0" err="1">
                <a:solidFill>
                  <a:srgbClr val="000000"/>
                </a:solidFill>
              </a:rPr>
              <a:t>sometidas</a:t>
            </a:r>
            <a:r>
              <a:rPr lang="en-US" sz="2600" dirty="0">
                <a:solidFill>
                  <a:srgbClr val="000000"/>
                </a:solidFill>
              </a:rPr>
              <a:t> a </a:t>
            </a:r>
            <a:r>
              <a:rPr lang="en-US" sz="2600" dirty="0" err="1">
                <a:solidFill>
                  <a:srgbClr val="000000"/>
                </a:solidFill>
              </a:rPr>
              <a:t>esta</a:t>
            </a:r>
            <a:r>
              <a:rPr lang="en-US" sz="2600" dirty="0">
                <a:solidFill>
                  <a:srgbClr val="000000"/>
                </a:solidFill>
              </a:rPr>
              <a:t> </a:t>
            </a:r>
            <a:r>
              <a:rPr lang="en-US" sz="2600" dirty="0" err="1">
                <a:solidFill>
                  <a:srgbClr val="000000"/>
                </a:solidFill>
              </a:rPr>
              <a:t>todas</a:t>
            </a:r>
            <a:r>
              <a:rPr lang="en-US" sz="2600" dirty="0">
                <a:solidFill>
                  <a:srgbClr val="000000"/>
                </a:solidFill>
              </a:rPr>
              <a:t> las </a:t>
            </a:r>
            <a:r>
              <a:rPr lang="en-US" sz="2600" dirty="0" err="1">
                <a:solidFill>
                  <a:srgbClr val="000000"/>
                </a:solidFill>
              </a:rPr>
              <a:t>controversias</a:t>
            </a:r>
            <a:r>
              <a:rPr lang="en-US" sz="2600" dirty="0">
                <a:solidFill>
                  <a:srgbClr val="000000"/>
                </a:solidFill>
              </a:rPr>
              <a:t> que </a:t>
            </a:r>
            <a:r>
              <a:rPr lang="en-US" sz="2600" dirty="0" err="1">
                <a:solidFill>
                  <a:srgbClr val="000000"/>
                </a:solidFill>
              </a:rPr>
              <a:t>surjan</a:t>
            </a:r>
            <a:r>
              <a:rPr lang="en-US" sz="2600" dirty="0">
                <a:solidFill>
                  <a:srgbClr val="000000"/>
                </a:solidFill>
              </a:rPr>
              <a:t> </a:t>
            </a:r>
            <a:r>
              <a:rPr lang="en-US" sz="2600" dirty="0" err="1">
                <a:solidFill>
                  <a:srgbClr val="000000"/>
                </a:solidFill>
              </a:rPr>
              <a:t>durante</a:t>
            </a:r>
            <a:r>
              <a:rPr lang="en-US" sz="2600" dirty="0">
                <a:solidFill>
                  <a:srgbClr val="000000"/>
                </a:solidFill>
              </a:rPr>
              <a:t> la </a:t>
            </a:r>
            <a:r>
              <a:rPr lang="en-US" sz="2600" dirty="0" err="1">
                <a:solidFill>
                  <a:srgbClr val="000000"/>
                </a:solidFill>
              </a:rPr>
              <a:t>ejecución</a:t>
            </a:r>
            <a:r>
              <a:rPr lang="en-US" sz="2600" dirty="0">
                <a:solidFill>
                  <a:srgbClr val="000000"/>
                </a:solidFill>
              </a:rPr>
              <a:t> de la </a:t>
            </a:r>
            <a:r>
              <a:rPr lang="en-US" sz="2600" dirty="0" err="1">
                <a:solidFill>
                  <a:srgbClr val="000000"/>
                </a:solidFill>
              </a:rPr>
              <a:t>obra</a:t>
            </a:r>
            <a:r>
              <a:rPr lang="en-US" sz="2600" dirty="0">
                <a:solidFill>
                  <a:srgbClr val="000000"/>
                </a:solidFill>
              </a:rPr>
              <a:t> hasta la </a:t>
            </a:r>
            <a:r>
              <a:rPr lang="en-US" sz="2600" dirty="0" err="1">
                <a:solidFill>
                  <a:srgbClr val="000000"/>
                </a:solidFill>
              </a:rPr>
              <a:t>recepción</a:t>
            </a:r>
            <a:r>
              <a:rPr lang="en-US" sz="2600" dirty="0">
                <a:solidFill>
                  <a:srgbClr val="000000"/>
                </a:solidFill>
              </a:rPr>
              <a:t> total de la </a:t>
            </a:r>
            <a:r>
              <a:rPr lang="en-US" sz="2600" dirty="0" err="1">
                <a:solidFill>
                  <a:srgbClr val="000000"/>
                </a:solidFill>
              </a:rPr>
              <a:t>misma</a:t>
            </a:r>
            <a:r>
              <a:rPr lang="en-US" sz="2600" dirty="0">
                <a:solidFill>
                  <a:srgbClr val="000000"/>
                </a:solidFill>
              </a:rPr>
              <a:t>. Las </a:t>
            </a:r>
            <a:r>
              <a:rPr lang="en-US" sz="2600" dirty="0" err="1">
                <a:solidFill>
                  <a:srgbClr val="000000"/>
                </a:solidFill>
              </a:rPr>
              <a:t>decisiones</a:t>
            </a:r>
            <a:r>
              <a:rPr lang="en-US" sz="2600" dirty="0">
                <a:solidFill>
                  <a:srgbClr val="000000"/>
                </a:solidFill>
              </a:rPr>
              <a:t> </a:t>
            </a:r>
            <a:r>
              <a:rPr lang="en-US" sz="2600" dirty="0" err="1">
                <a:solidFill>
                  <a:srgbClr val="000000"/>
                </a:solidFill>
              </a:rPr>
              <a:t>emitidas</a:t>
            </a:r>
            <a:r>
              <a:rPr lang="en-US" sz="2600" dirty="0">
                <a:solidFill>
                  <a:srgbClr val="000000"/>
                </a:solidFill>
              </a:rPr>
              <a:t> por la Junta de </a:t>
            </a:r>
            <a:r>
              <a:rPr lang="en-US" sz="2600" dirty="0" err="1">
                <a:solidFill>
                  <a:srgbClr val="000000"/>
                </a:solidFill>
              </a:rPr>
              <a:t>Resolución</a:t>
            </a:r>
            <a:r>
              <a:rPr lang="en-US" sz="2600" dirty="0">
                <a:solidFill>
                  <a:srgbClr val="000000"/>
                </a:solidFill>
              </a:rPr>
              <a:t> de </a:t>
            </a:r>
            <a:r>
              <a:rPr lang="en-US" sz="2600" dirty="0" err="1">
                <a:solidFill>
                  <a:srgbClr val="000000"/>
                </a:solidFill>
              </a:rPr>
              <a:t>Disputas</a:t>
            </a:r>
            <a:r>
              <a:rPr lang="en-US" sz="2600" dirty="0">
                <a:solidFill>
                  <a:srgbClr val="000000"/>
                </a:solidFill>
              </a:rPr>
              <a:t> solo </a:t>
            </a:r>
            <a:r>
              <a:rPr lang="en-US" sz="2600" dirty="0" err="1">
                <a:solidFill>
                  <a:srgbClr val="000000"/>
                </a:solidFill>
              </a:rPr>
              <a:t>pueden</a:t>
            </a:r>
            <a:r>
              <a:rPr lang="en-US" sz="2600" dirty="0">
                <a:solidFill>
                  <a:srgbClr val="000000"/>
                </a:solidFill>
              </a:rPr>
              <a:t> ser </a:t>
            </a:r>
            <a:r>
              <a:rPr lang="en-US" sz="2600" dirty="0" err="1">
                <a:solidFill>
                  <a:srgbClr val="000000"/>
                </a:solidFill>
              </a:rPr>
              <a:t>sometidas</a:t>
            </a:r>
            <a:r>
              <a:rPr lang="en-US" sz="2600" dirty="0">
                <a:solidFill>
                  <a:srgbClr val="000000"/>
                </a:solidFill>
              </a:rPr>
              <a:t> a </a:t>
            </a:r>
            <a:r>
              <a:rPr lang="en-US" sz="2600" dirty="0" err="1">
                <a:solidFill>
                  <a:srgbClr val="000000"/>
                </a:solidFill>
              </a:rPr>
              <a:t>arbitraje</a:t>
            </a:r>
            <a:r>
              <a:rPr lang="en-US" sz="2600" dirty="0">
                <a:solidFill>
                  <a:srgbClr val="000000"/>
                </a:solidFill>
              </a:rPr>
              <a:t> dentro del </a:t>
            </a:r>
            <a:r>
              <a:rPr lang="en-US" sz="2600" dirty="0" err="1">
                <a:solidFill>
                  <a:srgbClr val="000000"/>
                </a:solidFill>
              </a:rPr>
              <a:t>plazo</a:t>
            </a:r>
            <a:r>
              <a:rPr lang="en-US" sz="2600" dirty="0">
                <a:solidFill>
                  <a:srgbClr val="000000"/>
                </a:solidFill>
              </a:rPr>
              <a:t> de 30días </a:t>
            </a:r>
            <a:r>
              <a:rPr lang="en-US" sz="2600" dirty="0" err="1">
                <a:solidFill>
                  <a:srgbClr val="000000"/>
                </a:solidFill>
              </a:rPr>
              <a:t>hábiles</a:t>
            </a:r>
            <a:r>
              <a:rPr lang="en-US" sz="2600" dirty="0">
                <a:solidFill>
                  <a:srgbClr val="000000"/>
                </a:solidFill>
              </a:rPr>
              <a:t> de </a:t>
            </a:r>
            <a:r>
              <a:rPr lang="en-US" sz="2600" dirty="0" err="1">
                <a:solidFill>
                  <a:srgbClr val="000000"/>
                </a:solidFill>
              </a:rPr>
              <a:t>recibida</a:t>
            </a:r>
            <a:r>
              <a:rPr lang="en-US" sz="2600" dirty="0">
                <a:solidFill>
                  <a:srgbClr val="000000"/>
                </a:solidFill>
              </a:rPr>
              <a:t> la </a:t>
            </a:r>
            <a:r>
              <a:rPr lang="en-US" sz="2600" dirty="0" err="1">
                <a:solidFill>
                  <a:srgbClr val="000000"/>
                </a:solidFill>
              </a:rPr>
              <a:t>obra</a:t>
            </a:r>
            <a:r>
              <a:rPr lang="en-US" sz="2600" dirty="0">
                <a:solidFill>
                  <a:srgbClr val="000000"/>
                </a:solidFill>
              </a:rPr>
              <a:t>. Las </a:t>
            </a:r>
            <a:r>
              <a:rPr lang="en-US" sz="2600" dirty="0" err="1">
                <a:solidFill>
                  <a:srgbClr val="000000"/>
                </a:solidFill>
              </a:rPr>
              <a:t>controversias</a:t>
            </a:r>
            <a:r>
              <a:rPr lang="en-US" sz="2600" dirty="0">
                <a:solidFill>
                  <a:srgbClr val="000000"/>
                </a:solidFill>
              </a:rPr>
              <a:t> que </a:t>
            </a:r>
            <a:r>
              <a:rPr lang="en-US" sz="2600" dirty="0" err="1">
                <a:solidFill>
                  <a:srgbClr val="000000"/>
                </a:solidFill>
              </a:rPr>
              <a:t>surjan</a:t>
            </a:r>
            <a:r>
              <a:rPr lang="en-US" sz="2600" dirty="0">
                <a:solidFill>
                  <a:srgbClr val="000000"/>
                </a:solidFill>
              </a:rPr>
              <a:t> con </a:t>
            </a:r>
            <a:r>
              <a:rPr lang="en-US" sz="2600" dirty="0" err="1">
                <a:solidFill>
                  <a:srgbClr val="000000"/>
                </a:solidFill>
              </a:rPr>
              <a:t>posterioridad</a:t>
            </a:r>
            <a:r>
              <a:rPr lang="en-US" sz="2600" dirty="0">
                <a:solidFill>
                  <a:srgbClr val="000000"/>
                </a:solidFill>
              </a:rPr>
              <a:t> a </a:t>
            </a:r>
            <a:r>
              <a:rPr lang="en-US" sz="2600" dirty="0" err="1">
                <a:solidFill>
                  <a:srgbClr val="000000"/>
                </a:solidFill>
              </a:rPr>
              <a:t>dicha</a:t>
            </a:r>
            <a:r>
              <a:rPr lang="en-US" sz="2600" dirty="0">
                <a:solidFill>
                  <a:srgbClr val="000000"/>
                </a:solidFill>
              </a:rPr>
              <a:t> </a:t>
            </a:r>
            <a:r>
              <a:rPr lang="en-US" sz="2600" dirty="0" err="1">
                <a:solidFill>
                  <a:srgbClr val="000000"/>
                </a:solidFill>
              </a:rPr>
              <a:t>recepción</a:t>
            </a:r>
            <a:r>
              <a:rPr lang="en-US" sz="2600" dirty="0">
                <a:solidFill>
                  <a:srgbClr val="000000"/>
                </a:solidFill>
              </a:rPr>
              <a:t> </a:t>
            </a:r>
            <a:r>
              <a:rPr lang="en-US" sz="2600" dirty="0" err="1">
                <a:solidFill>
                  <a:srgbClr val="000000"/>
                </a:solidFill>
              </a:rPr>
              <a:t>pueden</a:t>
            </a:r>
            <a:r>
              <a:rPr lang="en-US" sz="2600" dirty="0">
                <a:solidFill>
                  <a:srgbClr val="000000"/>
                </a:solidFill>
              </a:rPr>
              <a:t> ser </a:t>
            </a:r>
            <a:r>
              <a:rPr lang="en-US" sz="2600" dirty="0" err="1">
                <a:solidFill>
                  <a:srgbClr val="000000"/>
                </a:solidFill>
              </a:rPr>
              <a:t>sometidas</a:t>
            </a:r>
            <a:r>
              <a:rPr lang="en-US" sz="2600" dirty="0">
                <a:solidFill>
                  <a:srgbClr val="000000"/>
                </a:solidFill>
              </a:rPr>
              <a:t> </a:t>
            </a:r>
            <a:r>
              <a:rPr lang="en-US" sz="2600" dirty="0" err="1">
                <a:solidFill>
                  <a:srgbClr val="000000"/>
                </a:solidFill>
              </a:rPr>
              <a:t>directamente</a:t>
            </a:r>
            <a:r>
              <a:rPr lang="en-US" sz="2600" dirty="0">
                <a:solidFill>
                  <a:srgbClr val="000000"/>
                </a:solidFill>
              </a:rPr>
              <a:t> a </a:t>
            </a:r>
            <a:r>
              <a:rPr lang="en-US" sz="2600" dirty="0" err="1">
                <a:solidFill>
                  <a:srgbClr val="000000"/>
                </a:solidFill>
              </a:rPr>
              <a:t>arbitraje</a:t>
            </a:r>
            <a:r>
              <a:rPr lang="en-US" sz="2600" dirty="0">
                <a:solidFill>
                  <a:srgbClr val="000000"/>
                </a:solidFill>
              </a:rPr>
              <a:t> dentro del </a:t>
            </a:r>
            <a:r>
              <a:rPr lang="en-US" sz="2600" dirty="0" err="1">
                <a:solidFill>
                  <a:srgbClr val="000000"/>
                </a:solidFill>
              </a:rPr>
              <a:t>plazo</a:t>
            </a:r>
            <a:r>
              <a:rPr lang="en-US" sz="2600" dirty="0">
                <a:solidFill>
                  <a:srgbClr val="000000"/>
                </a:solidFill>
              </a:rPr>
              <a:t> de 30 días </a:t>
            </a:r>
            <a:r>
              <a:rPr lang="en-US" sz="2600" dirty="0" err="1">
                <a:solidFill>
                  <a:srgbClr val="000000"/>
                </a:solidFill>
              </a:rPr>
              <a:t>hábiles</a:t>
            </a:r>
            <a:r>
              <a:rPr lang="en-US" sz="2600" dirty="0">
                <a:solidFill>
                  <a:srgbClr val="000000"/>
                </a:solidFill>
              </a:rPr>
              <a:t> </a:t>
            </a:r>
            <a:r>
              <a:rPr lang="en-US" sz="2600" dirty="0" err="1">
                <a:solidFill>
                  <a:srgbClr val="000000"/>
                </a:solidFill>
              </a:rPr>
              <a:t>conforme</a:t>
            </a:r>
            <a:r>
              <a:rPr lang="en-US" sz="2600" dirty="0">
                <a:solidFill>
                  <a:srgbClr val="000000"/>
                </a:solidFill>
              </a:rPr>
              <a:t> a lo </a:t>
            </a:r>
            <a:r>
              <a:rPr lang="en-US" sz="2600" dirty="0" err="1">
                <a:solidFill>
                  <a:srgbClr val="000000"/>
                </a:solidFill>
              </a:rPr>
              <a:t>señalado</a:t>
            </a:r>
            <a:r>
              <a:rPr lang="en-US" sz="2600" dirty="0">
                <a:solidFill>
                  <a:srgbClr val="000000"/>
                </a:solidFill>
              </a:rPr>
              <a:t> </a:t>
            </a:r>
            <a:r>
              <a:rPr lang="en-US" sz="2600" dirty="0" err="1">
                <a:solidFill>
                  <a:srgbClr val="000000"/>
                </a:solidFill>
              </a:rPr>
              <a:t>en</a:t>
            </a:r>
            <a:r>
              <a:rPr lang="en-US" sz="2600" dirty="0">
                <a:solidFill>
                  <a:srgbClr val="000000"/>
                </a:solidFill>
              </a:rPr>
              <a:t> el </a:t>
            </a:r>
            <a:r>
              <a:rPr lang="en-US" sz="2600" dirty="0" err="1">
                <a:solidFill>
                  <a:srgbClr val="000000"/>
                </a:solidFill>
              </a:rPr>
              <a:t>reglamento</a:t>
            </a:r>
            <a:r>
              <a:rPr lang="en-US" sz="2600" dirty="0">
                <a:solidFill>
                  <a:srgbClr val="000000"/>
                </a:solidFill>
              </a:rPr>
              <a:t>. </a:t>
            </a:r>
            <a:r>
              <a:rPr lang="en-US" sz="2600" dirty="0" err="1">
                <a:solidFill>
                  <a:srgbClr val="000000"/>
                </a:solidFill>
              </a:rPr>
              <a:t>Todos</a:t>
            </a:r>
            <a:r>
              <a:rPr lang="en-US" sz="2600" dirty="0">
                <a:solidFill>
                  <a:srgbClr val="000000"/>
                </a:solidFill>
              </a:rPr>
              <a:t> los </a:t>
            </a:r>
            <a:r>
              <a:rPr lang="en-US" sz="2600" dirty="0" err="1">
                <a:solidFill>
                  <a:srgbClr val="000000"/>
                </a:solidFill>
              </a:rPr>
              <a:t>plazos</a:t>
            </a:r>
            <a:r>
              <a:rPr lang="en-US" sz="2600" dirty="0">
                <a:solidFill>
                  <a:srgbClr val="000000"/>
                </a:solidFill>
              </a:rPr>
              <a:t> </a:t>
            </a:r>
            <a:r>
              <a:rPr lang="en-US" sz="2600" dirty="0" err="1">
                <a:solidFill>
                  <a:srgbClr val="000000"/>
                </a:solidFill>
              </a:rPr>
              <a:t>señalados</a:t>
            </a:r>
            <a:r>
              <a:rPr lang="en-US" sz="2600" dirty="0">
                <a:solidFill>
                  <a:srgbClr val="000000"/>
                </a:solidFill>
              </a:rPr>
              <a:t> </a:t>
            </a:r>
            <a:r>
              <a:rPr lang="en-US" sz="2600" dirty="0" err="1">
                <a:solidFill>
                  <a:srgbClr val="000000"/>
                </a:solidFill>
              </a:rPr>
              <a:t>en</a:t>
            </a:r>
            <a:r>
              <a:rPr lang="en-US" sz="2600" dirty="0">
                <a:solidFill>
                  <a:srgbClr val="000000"/>
                </a:solidFill>
              </a:rPr>
              <a:t> </a:t>
            </a:r>
            <a:r>
              <a:rPr lang="en-US" sz="2600" dirty="0" err="1">
                <a:solidFill>
                  <a:srgbClr val="000000"/>
                </a:solidFill>
              </a:rPr>
              <a:t>este</a:t>
            </a:r>
            <a:r>
              <a:rPr lang="en-US" sz="2600" dirty="0">
                <a:solidFill>
                  <a:srgbClr val="000000"/>
                </a:solidFill>
              </a:rPr>
              <a:t> numeral son de </a:t>
            </a:r>
            <a:r>
              <a:rPr lang="en-US" sz="2600" dirty="0" err="1">
                <a:solidFill>
                  <a:srgbClr val="000000"/>
                </a:solidFill>
              </a:rPr>
              <a:t>caducidad</a:t>
            </a:r>
            <a:r>
              <a:rPr lang="en-US" sz="2600" dirty="0">
                <a:solidFill>
                  <a:srgbClr val="000000"/>
                </a:solidFill>
              </a:rPr>
              <a:t>. </a:t>
            </a:r>
          </a:p>
          <a:p>
            <a:pPr>
              <a:lnSpc>
                <a:spcPct val="90000"/>
              </a:lnSpc>
              <a:spcAft>
                <a:spcPts val="750"/>
              </a:spcAft>
            </a:pPr>
            <a:r>
              <a:rPr lang="en-US" sz="2600" dirty="0">
                <a:solidFill>
                  <a:srgbClr val="000000"/>
                </a:solidFill>
              </a:rPr>
              <a:t>	</a:t>
            </a:r>
          </a:p>
          <a:p>
            <a:pPr indent="-228600">
              <a:lnSpc>
                <a:spcPct val="90000"/>
              </a:lnSpc>
              <a:spcAft>
                <a:spcPts val="750"/>
              </a:spcAft>
              <a:buFont typeface="Arial" panose="020B0604020202020204" pitchFamily="34" charset="0"/>
              <a:buChar char="•"/>
            </a:pPr>
            <a:endParaRPr lang="en-US" sz="1000" dirty="0">
              <a:solidFill>
                <a:srgbClr val="000000"/>
              </a:solidFill>
            </a:endParaRPr>
          </a:p>
          <a:p>
            <a:pPr marL="285750" indent="-228600">
              <a:lnSpc>
                <a:spcPct val="90000"/>
              </a:lnSpc>
              <a:buFont typeface="Arial" panose="020B0604020202020204" pitchFamily="34" charset="0"/>
              <a:buChar char="•"/>
            </a:pPr>
            <a:endParaRPr lang="en-US" sz="1000" dirty="0">
              <a:solidFill>
                <a:srgbClr val="000000"/>
              </a:solidFill>
            </a:endParaRPr>
          </a:p>
        </p:txBody>
      </p:sp>
      <p:sp>
        <p:nvSpPr>
          <p:cNvPr id="5" name="Marcador de contenido 2">
            <a:extLst>
              <a:ext uri="{FF2B5EF4-FFF2-40B4-BE49-F238E27FC236}">
                <a16:creationId xmlns:a16="http://schemas.microsoft.com/office/drawing/2014/main" id="{16E23DD1-EBD7-44F7-8ABE-EA53A547F3D4}"/>
              </a:ext>
            </a:extLst>
          </p:cNvPr>
          <p:cNvSpPr txBox="1">
            <a:spLocks/>
          </p:cNvSpPr>
          <p:nvPr/>
        </p:nvSpPr>
        <p:spPr>
          <a:xfrm>
            <a:off x="838200" y="2196718"/>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sz="1800" b="0" i="0" u="none" strike="noStrike" baseline="0" dirty="0">
              <a:solidFill>
                <a:srgbClr val="000000"/>
              </a:solidFill>
              <a:latin typeface="Arial" panose="020B0604020202020204" pitchFamily="34" charset="0"/>
            </a:endParaRPr>
          </a:p>
          <a:p>
            <a:endParaRPr lang="es-PE" dirty="0"/>
          </a:p>
          <a:p>
            <a:pPr lvl="1"/>
            <a:endParaRPr lang="es-PE" dirty="0"/>
          </a:p>
        </p:txBody>
      </p:sp>
    </p:spTree>
    <p:extLst>
      <p:ext uri="{BB962C8B-B14F-4D97-AF65-F5344CB8AC3E}">
        <p14:creationId xmlns:p14="http://schemas.microsoft.com/office/powerpoint/2010/main" val="3869384629"/>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ítulo 1">
            <a:extLst>
              <a:ext uri="{FF2B5EF4-FFF2-40B4-BE49-F238E27FC236}">
                <a16:creationId xmlns:a16="http://schemas.microsoft.com/office/drawing/2014/main" id="{EC1A2586-5CC0-4A5D-AD33-D3F95358C738}"/>
              </a:ext>
            </a:extLst>
          </p:cNvPr>
          <p:cNvSpPr txBox="1">
            <a:spLocks/>
          </p:cNvSpPr>
          <p:nvPr/>
        </p:nvSpPr>
        <p:spPr>
          <a:xfrm>
            <a:off x="7286480" y="0"/>
            <a:ext cx="4766330" cy="7738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3600" b="1" u="sng" kern="1200" dirty="0">
                <a:solidFill>
                  <a:srgbClr val="000000"/>
                </a:solidFill>
                <a:latin typeface="+mj-lt"/>
                <a:ea typeface="+mj-ea"/>
                <a:cs typeface="+mj-cs"/>
              </a:rPr>
              <a:t>LA CADUCIDAD</a:t>
            </a:r>
          </a:p>
        </p:txBody>
      </p:sp>
      <p:sp>
        <p:nvSpPr>
          <p:cNvPr id="21"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raphic 14" descr="Cronómetro">
            <a:extLst>
              <a:ext uri="{FF2B5EF4-FFF2-40B4-BE49-F238E27FC236}">
                <a16:creationId xmlns:a16="http://schemas.microsoft.com/office/drawing/2014/main" id="{08555B8B-412B-4EFB-B254-73D2A0B1C1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328" y="1819656"/>
            <a:ext cx="4142232" cy="4142232"/>
          </a:xfrm>
          <a:prstGeom prst="rect">
            <a:avLst/>
          </a:prstGeom>
        </p:spPr>
      </p:pic>
      <p:sp>
        <p:nvSpPr>
          <p:cNvPr id="2" name="Marcador de texto 2">
            <a:extLst>
              <a:ext uri="{FF2B5EF4-FFF2-40B4-BE49-F238E27FC236}">
                <a16:creationId xmlns:a16="http://schemas.microsoft.com/office/drawing/2014/main" id="{9E39DF70-1D34-4A26-879A-AA905E9112F5}"/>
              </a:ext>
            </a:extLst>
          </p:cNvPr>
          <p:cNvSpPr txBox="1">
            <a:spLocks/>
          </p:cNvSpPr>
          <p:nvPr/>
        </p:nvSpPr>
        <p:spPr>
          <a:xfrm>
            <a:off x="6332561" y="773875"/>
            <a:ext cx="5720249" cy="5585982"/>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t">
            <a:normAutofit fontScale="92500" lnSpcReduction="20000"/>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28600" algn="just">
              <a:lnSpc>
                <a:spcPct val="90000"/>
              </a:lnSpc>
              <a:spcAft>
                <a:spcPts val="600"/>
              </a:spcAft>
              <a:buFont typeface="Arial" panose="020B0604020202020204" pitchFamily="34" charset="0"/>
              <a:buChar char="•"/>
            </a:pPr>
            <a:r>
              <a:rPr lang="en-US" sz="2000" b="0" i="0" u="none" strike="noStrike" baseline="0" dirty="0">
                <a:solidFill>
                  <a:srgbClr val="000000"/>
                </a:solidFill>
              </a:rPr>
              <a:t>El </a:t>
            </a:r>
            <a:r>
              <a:rPr lang="en-US" sz="2000" b="0" i="0" u="none" strike="noStrike" baseline="0" dirty="0" err="1">
                <a:solidFill>
                  <a:srgbClr val="000000"/>
                </a:solidFill>
              </a:rPr>
              <a:t>árbitro</a:t>
            </a:r>
            <a:r>
              <a:rPr lang="en-US" sz="2000" b="0" i="0" u="none" strike="noStrike" baseline="0" dirty="0">
                <a:solidFill>
                  <a:srgbClr val="000000"/>
                </a:solidFill>
              </a:rPr>
              <a:t> </a:t>
            </a:r>
            <a:r>
              <a:rPr lang="en-US" sz="2000" b="0" i="0" u="none" strike="noStrike" baseline="0" dirty="0" err="1">
                <a:solidFill>
                  <a:srgbClr val="000000"/>
                </a:solidFill>
              </a:rPr>
              <a:t>único</a:t>
            </a:r>
            <a:r>
              <a:rPr lang="en-US" sz="2000" b="0" i="0" u="none" strike="noStrike" baseline="0" dirty="0">
                <a:solidFill>
                  <a:srgbClr val="000000"/>
                </a:solidFill>
              </a:rPr>
              <a:t> o tribunal arbitral </a:t>
            </a:r>
            <a:r>
              <a:rPr lang="en-US" sz="2000" b="0" i="0" u="none" strike="noStrike" baseline="0" dirty="0" err="1">
                <a:solidFill>
                  <a:srgbClr val="000000"/>
                </a:solidFill>
              </a:rPr>
              <a:t>constituido</a:t>
            </a:r>
            <a:r>
              <a:rPr lang="en-US" sz="2000" b="0" i="0" u="none" strike="noStrike" baseline="0" dirty="0">
                <a:solidFill>
                  <a:srgbClr val="000000"/>
                </a:solidFill>
              </a:rPr>
              <a:t> para resolver una </a:t>
            </a:r>
            <a:r>
              <a:rPr lang="en-US" sz="2000" b="0" i="0" u="none" strike="noStrike" baseline="0" dirty="0" err="1">
                <a:solidFill>
                  <a:srgbClr val="000000"/>
                </a:solidFill>
              </a:rPr>
              <a:t>controversia</a:t>
            </a:r>
            <a:r>
              <a:rPr lang="en-US" sz="2000" b="0" i="0" u="none" strike="noStrike" baseline="0" dirty="0">
                <a:solidFill>
                  <a:srgbClr val="000000"/>
                </a:solidFill>
              </a:rPr>
              <a:t> </a:t>
            </a:r>
            <a:r>
              <a:rPr lang="en-US" sz="2000" b="0" i="0" u="none" strike="noStrike" baseline="0" dirty="0" err="1">
                <a:solidFill>
                  <a:srgbClr val="000000"/>
                </a:solidFill>
              </a:rPr>
              <a:t>derivada</a:t>
            </a:r>
            <a:r>
              <a:rPr lang="en-US" sz="2000" b="0" i="0" u="none" strike="noStrike" baseline="0" dirty="0">
                <a:solidFill>
                  <a:srgbClr val="000000"/>
                </a:solidFill>
              </a:rPr>
              <a:t> de un </a:t>
            </a:r>
            <a:r>
              <a:rPr lang="en-US" sz="2000" b="0" i="0" u="none" strike="noStrike" baseline="0" dirty="0" err="1">
                <a:solidFill>
                  <a:srgbClr val="000000"/>
                </a:solidFill>
              </a:rPr>
              <a:t>contrato</a:t>
            </a:r>
            <a:r>
              <a:rPr lang="en-US" sz="2000" b="0" i="0" u="none" strike="noStrike" baseline="0" dirty="0">
                <a:solidFill>
                  <a:srgbClr val="000000"/>
                </a:solidFill>
              </a:rPr>
              <a:t> </a:t>
            </a:r>
            <a:r>
              <a:rPr lang="en-US" sz="2000" b="0" i="0" u="none" strike="noStrike" baseline="0" dirty="0" err="1">
                <a:solidFill>
                  <a:srgbClr val="000000"/>
                </a:solidFill>
              </a:rPr>
              <a:t>regido</a:t>
            </a:r>
            <a:r>
              <a:rPr lang="en-US" sz="2000" b="0" i="0" u="none" strike="noStrike" baseline="0" dirty="0">
                <a:solidFill>
                  <a:srgbClr val="000000"/>
                </a:solidFill>
              </a:rPr>
              <a:t> por </a:t>
            </a:r>
            <a:r>
              <a:rPr lang="en-US" sz="2000" b="0" i="0" u="none" strike="noStrike" baseline="0" dirty="0" err="1">
                <a:solidFill>
                  <a:srgbClr val="000000"/>
                </a:solidFill>
              </a:rPr>
              <a:t>esta</a:t>
            </a:r>
            <a:r>
              <a:rPr lang="en-US" sz="2000" b="0" i="0" u="none" strike="noStrike" baseline="0" dirty="0">
                <a:solidFill>
                  <a:srgbClr val="000000"/>
                </a:solidFill>
              </a:rPr>
              <a:t> Ley </a:t>
            </a:r>
            <a:r>
              <a:rPr lang="en-US" sz="2000" b="0" i="0" u="none" strike="noStrike" baseline="0" dirty="0" err="1">
                <a:solidFill>
                  <a:srgbClr val="000000"/>
                </a:solidFill>
              </a:rPr>
              <a:t>resulta</a:t>
            </a:r>
            <a:r>
              <a:rPr lang="en-US" sz="2000" b="0" i="0" u="none" strike="noStrike" baseline="0" dirty="0">
                <a:solidFill>
                  <a:srgbClr val="000000"/>
                </a:solidFill>
              </a:rPr>
              <a:t>, </a:t>
            </a:r>
            <a:r>
              <a:rPr lang="en-US" sz="2000" b="0" i="0" u="none" strike="noStrike" baseline="0" dirty="0" err="1">
                <a:solidFill>
                  <a:srgbClr val="000000"/>
                </a:solidFill>
              </a:rPr>
              <a:t>en</a:t>
            </a:r>
            <a:r>
              <a:rPr lang="en-US" sz="2000" b="0" i="0" u="none" strike="noStrike" baseline="0" dirty="0">
                <a:solidFill>
                  <a:srgbClr val="000000"/>
                </a:solidFill>
              </a:rPr>
              <a:t> principio y salvo el </a:t>
            </a:r>
            <a:r>
              <a:rPr lang="en-US" sz="2000" b="0" i="0" u="none" strike="noStrike" baseline="0" dirty="0" err="1">
                <a:solidFill>
                  <a:srgbClr val="000000"/>
                </a:solidFill>
              </a:rPr>
              <a:t>supuesto</a:t>
            </a:r>
            <a:r>
              <a:rPr lang="en-US" sz="2000" b="0" i="0" u="none" strike="noStrike" baseline="0" dirty="0">
                <a:solidFill>
                  <a:srgbClr val="000000"/>
                </a:solidFill>
              </a:rPr>
              <a:t> de </a:t>
            </a:r>
            <a:r>
              <a:rPr lang="en-US" sz="2000" b="0" i="0" u="none" strike="noStrike" baseline="0" dirty="0" err="1">
                <a:solidFill>
                  <a:srgbClr val="000000"/>
                </a:solidFill>
              </a:rPr>
              <a:t>excepción</a:t>
            </a:r>
            <a:r>
              <a:rPr lang="en-US" sz="2000" b="0" i="0" u="none" strike="noStrike" baseline="0" dirty="0">
                <a:solidFill>
                  <a:srgbClr val="000000"/>
                </a:solidFill>
              </a:rPr>
              <a:t> </a:t>
            </a:r>
            <a:r>
              <a:rPr lang="en-US" sz="2000" b="0" i="0" u="none" strike="noStrike" baseline="0" dirty="0" err="1">
                <a:solidFill>
                  <a:srgbClr val="000000"/>
                </a:solidFill>
              </a:rPr>
              <a:t>previsto</a:t>
            </a:r>
            <a:r>
              <a:rPr lang="en-US" sz="2000" b="0" i="0" u="none" strike="noStrike" baseline="0" dirty="0">
                <a:solidFill>
                  <a:srgbClr val="000000"/>
                </a:solidFill>
              </a:rPr>
              <a:t> </a:t>
            </a:r>
            <a:r>
              <a:rPr lang="en-US" sz="2000" b="0" i="0" u="none" strike="noStrike" baseline="0" dirty="0" err="1">
                <a:solidFill>
                  <a:srgbClr val="000000"/>
                </a:solidFill>
              </a:rPr>
              <a:t>en</a:t>
            </a:r>
            <a:r>
              <a:rPr lang="en-US" sz="2000" b="0" i="0" u="none" strike="noStrike" baseline="0" dirty="0">
                <a:solidFill>
                  <a:srgbClr val="000000"/>
                </a:solidFill>
              </a:rPr>
              <a:t> el </a:t>
            </a:r>
            <a:r>
              <a:rPr lang="en-US" sz="2000" b="0" i="0" u="none" strike="noStrike" baseline="0" dirty="0" err="1">
                <a:solidFill>
                  <a:srgbClr val="000000"/>
                </a:solidFill>
              </a:rPr>
              <a:t>presente</a:t>
            </a:r>
            <a:r>
              <a:rPr lang="en-US" sz="2000" b="0" i="0" u="none" strike="noStrike" baseline="0" dirty="0">
                <a:solidFill>
                  <a:srgbClr val="000000"/>
                </a:solidFill>
              </a:rPr>
              <a:t> numeral, </a:t>
            </a:r>
            <a:r>
              <a:rPr lang="en-US" sz="2000" b="0" i="0" u="none" strike="noStrike" baseline="0" dirty="0" err="1">
                <a:solidFill>
                  <a:srgbClr val="000000"/>
                </a:solidFill>
              </a:rPr>
              <a:t>competente</a:t>
            </a:r>
            <a:r>
              <a:rPr lang="en-US" sz="2000" b="0" i="0" u="none" strike="noStrike" baseline="0" dirty="0">
                <a:solidFill>
                  <a:srgbClr val="000000"/>
                </a:solidFill>
              </a:rPr>
              <a:t> para </a:t>
            </a:r>
            <a:r>
              <a:rPr lang="en-US" sz="2000" b="0" i="0" u="none" strike="noStrike" baseline="0" dirty="0" err="1">
                <a:solidFill>
                  <a:srgbClr val="000000"/>
                </a:solidFill>
              </a:rPr>
              <a:t>conocer</a:t>
            </a:r>
            <a:r>
              <a:rPr lang="en-US" sz="2000" b="0" i="0" u="none" strike="noStrike" baseline="0" dirty="0">
                <a:solidFill>
                  <a:srgbClr val="000000"/>
                </a:solidFill>
              </a:rPr>
              <a:t> las </a:t>
            </a:r>
            <a:r>
              <a:rPr lang="en-US" sz="2000" b="0" i="0" u="none" strike="noStrike" baseline="0" dirty="0" err="1">
                <a:solidFill>
                  <a:srgbClr val="000000"/>
                </a:solidFill>
              </a:rPr>
              <a:t>demás</a:t>
            </a:r>
            <a:r>
              <a:rPr lang="en-US" sz="2000" b="0" i="0" u="none" strike="noStrike" baseline="0" dirty="0">
                <a:solidFill>
                  <a:srgbClr val="000000"/>
                </a:solidFill>
              </a:rPr>
              <a:t> </a:t>
            </a:r>
            <a:r>
              <a:rPr lang="en-US" sz="2000" b="0" i="0" u="none" strike="noStrike" baseline="0" dirty="0" err="1">
                <a:solidFill>
                  <a:srgbClr val="000000"/>
                </a:solidFill>
              </a:rPr>
              <a:t>controversias</a:t>
            </a:r>
            <a:r>
              <a:rPr lang="en-US" sz="2000" b="0" i="0" u="none" strike="noStrike" baseline="0" dirty="0">
                <a:solidFill>
                  <a:srgbClr val="000000"/>
                </a:solidFill>
              </a:rPr>
              <a:t>, </a:t>
            </a:r>
            <a:r>
              <a:rPr lang="en-US" sz="2000" b="0" i="0" u="none" strike="noStrike" baseline="0" dirty="0" err="1">
                <a:solidFill>
                  <a:srgbClr val="000000"/>
                </a:solidFill>
              </a:rPr>
              <a:t>susceptibles</a:t>
            </a:r>
            <a:r>
              <a:rPr lang="en-US" sz="2000" b="0" i="0" u="none" strike="noStrike" baseline="0" dirty="0">
                <a:solidFill>
                  <a:srgbClr val="000000"/>
                </a:solidFill>
              </a:rPr>
              <a:t> de ser </a:t>
            </a:r>
            <a:r>
              <a:rPr lang="en-US" sz="2000" b="0" i="0" u="none" strike="noStrike" baseline="0" dirty="0" err="1">
                <a:solidFill>
                  <a:srgbClr val="000000"/>
                </a:solidFill>
              </a:rPr>
              <a:t>sometidas</a:t>
            </a:r>
            <a:r>
              <a:rPr lang="en-US" sz="2000" b="0" i="0" u="none" strike="noStrike" baseline="0" dirty="0">
                <a:solidFill>
                  <a:srgbClr val="000000"/>
                </a:solidFill>
              </a:rPr>
              <a:t> a </a:t>
            </a:r>
            <a:r>
              <a:rPr lang="en-US" sz="2000" b="0" i="0" u="none" strike="noStrike" baseline="0" dirty="0" err="1">
                <a:solidFill>
                  <a:srgbClr val="000000"/>
                </a:solidFill>
              </a:rPr>
              <a:t>arbitraje</a:t>
            </a:r>
            <a:r>
              <a:rPr lang="en-US" sz="2000" b="0" i="0" u="none" strike="noStrike" baseline="0" dirty="0">
                <a:solidFill>
                  <a:srgbClr val="000000"/>
                </a:solidFill>
              </a:rPr>
              <a:t>, que </a:t>
            </a:r>
            <a:r>
              <a:rPr lang="en-US" sz="2000" b="0" i="0" u="none" strike="noStrike" baseline="0" dirty="0" err="1">
                <a:solidFill>
                  <a:srgbClr val="000000"/>
                </a:solidFill>
              </a:rPr>
              <a:t>surjan</a:t>
            </a:r>
            <a:r>
              <a:rPr lang="en-US" sz="2000" b="0" i="0" u="none" strike="noStrike" baseline="0" dirty="0">
                <a:solidFill>
                  <a:srgbClr val="000000"/>
                </a:solidFill>
              </a:rPr>
              <a:t> de la </a:t>
            </a:r>
            <a:r>
              <a:rPr lang="en-US" sz="2000" b="0" i="0" u="none" strike="noStrike" baseline="0" dirty="0" err="1">
                <a:solidFill>
                  <a:srgbClr val="000000"/>
                </a:solidFill>
              </a:rPr>
              <a:t>ejecución</a:t>
            </a:r>
            <a:r>
              <a:rPr lang="en-US" sz="2000" b="0" i="0" u="none" strike="noStrike" baseline="0" dirty="0">
                <a:solidFill>
                  <a:srgbClr val="000000"/>
                </a:solidFill>
              </a:rPr>
              <a:t> del </a:t>
            </a:r>
            <a:r>
              <a:rPr lang="en-US" sz="2000" b="0" i="0" u="none" strike="noStrike" baseline="0" dirty="0" err="1">
                <a:solidFill>
                  <a:srgbClr val="000000"/>
                </a:solidFill>
              </a:rPr>
              <a:t>mismo</a:t>
            </a:r>
            <a:r>
              <a:rPr lang="en-US" sz="2000" b="0" i="0" u="none" strike="noStrike" baseline="0" dirty="0">
                <a:solidFill>
                  <a:srgbClr val="000000"/>
                </a:solidFill>
              </a:rPr>
              <a:t> </a:t>
            </a:r>
            <a:r>
              <a:rPr lang="en-US" sz="2000" b="0" i="0" u="none" strike="noStrike" baseline="0" dirty="0" err="1">
                <a:solidFill>
                  <a:srgbClr val="000000"/>
                </a:solidFill>
              </a:rPr>
              <a:t>contrato</a:t>
            </a:r>
            <a:r>
              <a:rPr lang="en-US" sz="2000" b="0" i="0" u="none" strike="noStrike" baseline="0" dirty="0">
                <a:solidFill>
                  <a:srgbClr val="000000"/>
                </a:solidFill>
              </a:rPr>
              <a:t>. </a:t>
            </a:r>
          </a:p>
          <a:p>
            <a:pPr marL="285750" indent="-228600" algn="just">
              <a:lnSpc>
                <a:spcPct val="90000"/>
              </a:lnSpc>
              <a:spcAft>
                <a:spcPts val="600"/>
              </a:spcAft>
              <a:buFont typeface="Arial" panose="020B0604020202020204" pitchFamily="34" charset="0"/>
              <a:buChar char="•"/>
            </a:pPr>
            <a:endParaRPr lang="en-US" sz="2000" b="0" i="0" u="none" strike="noStrike" baseline="0" dirty="0">
              <a:solidFill>
                <a:srgbClr val="000000"/>
              </a:solidFill>
            </a:endParaRPr>
          </a:p>
          <a:p>
            <a:pPr marL="285750" indent="-228600" algn="just">
              <a:lnSpc>
                <a:spcPct val="90000"/>
              </a:lnSpc>
              <a:spcAft>
                <a:spcPts val="600"/>
              </a:spcAft>
              <a:buFont typeface="Arial" panose="020B0604020202020204" pitchFamily="34" charset="0"/>
              <a:buChar char="•"/>
            </a:pPr>
            <a:r>
              <a:rPr lang="en-US" sz="2000" b="0" i="0" u="none" strike="noStrike" baseline="0" dirty="0">
                <a:solidFill>
                  <a:srgbClr val="000000"/>
                </a:solidFill>
              </a:rPr>
              <a:t>El </a:t>
            </a:r>
            <a:r>
              <a:rPr lang="en-US" sz="2000" b="0" i="0" u="none" strike="noStrike" baseline="0" dirty="0" err="1">
                <a:solidFill>
                  <a:srgbClr val="000000"/>
                </a:solidFill>
              </a:rPr>
              <a:t>árbitro</a:t>
            </a:r>
            <a:r>
              <a:rPr lang="en-US" sz="2000" b="0" i="0" u="none" strike="noStrike" baseline="0" dirty="0">
                <a:solidFill>
                  <a:srgbClr val="000000"/>
                </a:solidFill>
              </a:rPr>
              <a:t> </a:t>
            </a:r>
            <a:r>
              <a:rPr lang="en-US" sz="2000" b="0" i="0" u="none" strike="noStrike" baseline="0" dirty="0" err="1">
                <a:solidFill>
                  <a:srgbClr val="000000"/>
                </a:solidFill>
              </a:rPr>
              <a:t>único</a:t>
            </a:r>
            <a:r>
              <a:rPr lang="en-US" sz="2000" b="0" i="0" u="none" strike="noStrike" baseline="0" dirty="0">
                <a:solidFill>
                  <a:srgbClr val="000000"/>
                </a:solidFill>
              </a:rPr>
              <a:t> o el tribunal arbitral </a:t>
            </a:r>
            <a:r>
              <a:rPr lang="en-US" sz="2000" b="0" i="0" u="none" strike="noStrike" baseline="0" dirty="0" err="1">
                <a:solidFill>
                  <a:srgbClr val="000000"/>
                </a:solidFill>
              </a:rPr>
              <a:t>acumula</a:t>
            </a:r>
            <a:r>
              <a:rPr lang="en-US" sz="2000" b="0" i="0" u="none" strike="noStrike" baseline="0" dirty="0">
                <a:solidFill>
                  <a:srgbClr val="000000"/>
                </a:solidFill>
              </a:rPr>
              <a:t> las </a:t>
            </a:r>
            <a:r>
              <a:rPr lang="en-US" sz="2000" b="0" i="0" u="none" strike="noStrike" baseline="0" dirty="0" err="1">
                <a:solidFill>
                  <a:srgbClr val="000000"/>
                </a:solidFill>
              </a:rPr>
              <a:t>nuevas</a:t>
            </a:r>
            <a:r>
              <a:rPr lang="en-US" sz="2000" b="0" i="0" u="none" strike="noStrike" baseline="0" dirty="0">
                <a:solidFill>
                  <a:srgbClr val="000000"/>
                </a:solidFill>
              </a:rPr>
              <a:t> </a:t>
            </a:r>
            <a:r>
              <a:rPr lang="en-US" sz="2000" b="0" i="0" u="none" strike="noStrike" baseline="0" dirty="0" err="1">
                <a:solidFill>
                  <a:srgbClr val="000000"/>
                </a:solidFill>
              </a:rPr>
              <a:t>pretensiones</a:t>
            </a:r>
            <a:r>
              <a:rPr lang="en-US" sz="2000" b="0" i="0" u="none" strike="noStrike" baseline="0" dirty="0">
                <a:solidFill>
                  <a:srgbClr val="000000"/>
                </a:solidFill>
              </a:rPr>
              <a:t> que se </a:t>
            </a:r>
            <a:r>
              <a:rPr lang="en-US" sz="2000" b="0" i="0" u="none" strike="noStrike" baseline="0" dirty="0" err="1">
                <a:solidFill>
                  <a:srgbClr val="000000"/>
                </a:solidFill>
              </a:rPr>
              <a:t>sometan</a:t>
            </a:r>
            <a:r>
              <a:rPr lang="en-US" sz="2000" b="0" i="0" u="none" strike="noStrike" baseline="0" dirty="0">
                <a:solidFill>
                  <a:srgbClr val="000000"/>
                </a:solidFill>
              </a:rPr>
              <a:t> a </a:t>
            </a:r>
            <a:r>
              <a:rPr lang="en-US" sz="2000" b="0" i="0" u="none" strike="noStrike" baseline="0" dirty="0" err="1">
                <a:solidFill>
                  <a:srgbClr val="000000"/>
                </a:solidFill>
              </a:rPr>
              <a:t>su</a:t>
            </a:r>
            <a:r>
              <a:rPr lang="en-US" sz="2000" b="0" i="0" u="none" strike="noStrike" baseline="0" dirty="0">
                <a:solidFill>
                  <a:srgbClr val="000000"/>
                </a:solidFill>
              </a:rPr>
              <a:t> </a:t>
            </a:r>
            <a:r>
              <a:rPr lang="en-US" sz="2000" b="0" i="0" u="none" strike="noStrike" baseline="0" dirty="0" err="1">
                <a:solidFill>
                  <a:srgbClr val="000000"/>
                </a:solidFill>
              </a:rPr>
              <a:t>conocimiento</a:t>
            </a:r>
            <a:r>
              <a:rPr lang="en-US" sz="2000" b="0" i="0" u="none" strike="noStrike" baseline="0" dirty="0">
                <a:solidFill>
                  <a:srgbClr val="000000"/>
                </a:solidFill>
              </a:rPr>
              <a:t>, </a:t>
            </a:r>
            <a:r>
              <a:rPr lang="en-US" sz="2000" b="0" i="0" u="none" strike="noStrike" baseline="0" dirty="0" err="1">
                <a:solidFill>
                  <a:srgbClr val="000000"/>
                </a:solidFill>
              </a:rPr>
              <a:t>siempre</a:t>
            </a:r>
            <a:r>
              <a:rPr lang="en-US" sz="2000" b="0" i="0" u="none" strike="noStrike" baseline="0" dirty="0">
                <a:solidFill>
                  <a:srgbClr val="000000"/>
                </a:solidFill>
              </a:rPr>
              <a:t> que </a:t>
            </a:r>
            <a:r>
              <a:rPr lang="en-US" sz="2000" b="0" i="0" u="none" strike="noStrike" baseline="0" dirty="0" err="1">
                <a:solidFill>
                  <a:srgbClr val="000000"/>
                </a:solidFill>
              </a:rPr>
              <a:t>estas</a:t>
            </a:r>
            <a:r>
              <a:rPr lang="en-US" sz="2000" b="0" i="0" u="none" strike="noStrike" baseline="0" dirty="0">
                <a:solidFill>
                  <a:srgbClr val="000000"/>
                </a:solidFill>
              </a:rPr>
              <a:t> </a:t>
            </a:r>
            <a:r>
              <a:rPr lang="en-US" sz="2000" b="0" i="0" u="none" strike="noStrike" baseline="0" dirty="0" err="1">
                <a:solidFill>
                  <a:srgbClr val="000000"/>
                </a:solidFill>
              </a:rPr>
              <a:t>sean</a:t>
            </a:r>
            <a:r>
              <a:rPr lang="en-US" sz="2000" b="0" i="0" u="none" strike="noStrike" baseline="0" dirty="0">
                <a:solidFill>
                  <a:srgbClr val="000000"/>
                </a:solidFill>
              </a:rPr>
              <a:t> </a:t>
            </a:r>
            <a:r>
              <a:rPr lang="en-US" sz="2000" b="0" i="0" u="none" strike="noStrike" baseline="0" dirty="0" err="1">
                <a:solidFill>
                  <a:srgbClr val="000000"/>
                </a:solidFill>
              </a:rPr>
              <a:t>solicitadas</a:t>
            </a:r>
            <a:r>
              <a:rPr lang="en-US" sz="2000" b="0" i="0" u="none" strike="noStrike" baseline="0" dirty="0">
                <a:solidFill>
                  <a:srgbClr val="000000"/>
                </a:solidFill>
              </a:rPr>
              <a:t> antes de la </a:t>
            </a:r>
            <a:r>
              <a:rPr lang="en-US" sz="2000" b="0" i="0" u="none" strike="noStrike" baseline="0" dirty="0" err="1">
                <a:solidFill>
                  <a:srgbClr val="000000"/>
                </a:solidFill>
              </a:rPr>
              <a:t>conclusión</a:t>
            </a:r>
            <a:r>
              <a:rPr lang="en-US" sz="2000" b="0" i="0" u="none" strike="noStrike" baseline="0" dirty="0">
                <a:solidFill>
                  <a:srgbClr val="000000"/>
                </a:solidFill>
              </a:rPr>
              <a:t> de la </a:t>
            </a:r>
            <a:r>
              <a:rPr lang="en-US" sz="2000" b="0" i="0" u="none" strike="noStrike" baseline="0" dirty="0" err="1">
                <a:solidFill>
                  <a:srgbClr val="000000"/>
                </a:solidFill>
              </a:rPr>
              <a:t>etapa</a:t>
            </a:r>
            <a:r>
              <a:rPr lang="en-US" sz="2000" b="0" i="0" u="none" strike="noStrike" baseline="0" dirty="0">
                <a:solidFill>
                  <a:srgbClr val="000000"/>
                </a:solidFill>
              </a:rPr>
              <a:t> </a:t>
            </a:r>
            <a:r>
              <a:rPr lang="en-US" sz="2000" b="0" i="0" u="none" strike="noStrike" baseline="0" dirty="0" err="1">
                <a:solidFill>
                  <a:srgbClr val="000000"/>
                </a:solidFill>
              </a:rPr>
              <a:t>probatoria</a:t>
            </a:r>
            <a:r>
              <a:rPr lang="en-US" sz="2000" b="0" i="0" u="none" strike="noStrike" baseline="0" dirty="0">
                <a:solidFill>
                  <a:srgbClr val="000000"/>
                </a:solidFill>
              </a:rPr>
              <a:t>. </a:t>
            </a:r>
            <a:r>
              <a:rPr lang="en-US" sz="2000" b="0" i="0" u="none" strike="noStrike" baseline="0" dirty="0" err="1">
                <a:solidFill>
                  <a:srgbClr val="000000"/>
                </a:solidFill>
              </a:rPr>
              <a:t>Excepcionalmente</a:t>
            </a:r>
            <a:r>
              <a:rPr lang="en-US" sz="2000" b="0" i="0" u="none" strike="noStrike" baseline="0" dirty="0">
                <a:solidFill>
                  <a:srgbClr val="000000"/>
                </a:solidFill>
              </a:rPr>
              <a:t>, el </a:t>
            </a:r>
            <a:r>
              <a:rPr lang="en-US" sz="2000" b="0" i="0" u="none" strike="noStrike" baseline="0" dirty="0" err="1">
                <a:solidFill>
                  <a:srgbClr val="000000"/>
                </a:solidFill>
              </a:rPr>
              <a:t>árbitro</a:t>
            </a:r>
            <a:r>
              <a:rPr lang="en-US" sz="2000" b="0" i="0" u="none" strike="noStrike" baseline="0" dirty="0">
                <a:solidFill>
                  <a:srgbClr val="000000"/>
                </a:solidFill>
              </a:rPr>
              <a:t> </a:t>
            </a:r>
            <a:r>
              <a:rPr lang="en-US" sz="2000" b="0" i="0" u="none" strike="noStrike" baseline="0" dirty="0" err="1">
                <a:solidFill>
                  <a:srgbClr val="000000"/>
                </a:solidFill>
              </a:rPr>
              <a:t>único</a:t>
            </a:r>
            <a:r>
              <a:rPr lang="en-US" sz="2000" b="0" i="0" u="none" strike="noStrike" baseline="0" dirty="0">
                <a:solidFill>
                  <a:srgbClr val="000000"/>
                </a:solidFill>
              </a:rPr>
              <a:t> o el tribunal arbitral, </a:t>
            </a:r>
            <a:r>
              <a:rPr lang="en-US" sz="2000" b="0" i="0" u="none" strike="noStrike" baseline="0" dirty="0" err="1">
                <a:solidFill>
                  <a:srgbClr val="000000"/>
                </a:solidFill>
              </a:rPr>
              <a:t>mediante</a:t>
            </a:r>
            <a:r>
              <a:rPr lang="en-US" sz="2000" b="0" i="0" u="none" strike="noStrike" baseline="0" dirty="0">
                <a:solidFill>
                  <a:srgbClr val="000000"/>
                </a:solidFill>
              </a:rPr>
              <a:t> </a:t>
            </a:r>
            <a:r>
              <a:rPr lang="en-US" sz="2000" b="0" i="0" u="none" strike="noStrike" baseline="0" dirty="0" err="1">
                <a:solidFill>
                  <a:srgbClr val="000000"/>
                </a:solidFill>
              </a:rPr>
              <a:t>resolución</a:t>
            </a:r>
            <a:r>
              <a:rPr lang="en-US" sz="2000" b="0" i="0" u="none" strike="noStrike" baseline="0" dirty="0">
                <a:solidFill>
                  <a:srgbClr val="000000"/>
                </a:solidFill>
              </a:rPr>
              <a:t> </a:t>
            </a:r>
            <a:r>
              <a:rPr lang="en-US" sz="2000" b="0" i="0" u="none" strike="noStrike" baseline="0" dirty="0" err="1">
                <a:solidFill>
                  <a:srgbClr val="000000"/>
                </a:solidFill>
              </a:rPr>
              <a:t>fundamentada</a:t>
            </a:r>
            <a:r>
              <a:rPr lang="en-US" sz="2000" b="0" i="0" u="none" strike="noStrike" baseline="0" dirty="0">
                <a:solidFill>
                  <a:srgbClr val="000000"/>
                </a:solidFill>
              </a:rPr>
              <a:t>, </a:t>
            </a:r>
            <a:r>
              <a:rPr lang="en-US" sz="2000" b="0" i="0" u="none" strike="noStrike" baseline="0" dirty="0" err="1">
                <a:solidFill>
                  <a:srgbClr val="000000"/>
                </a:solidFill>
              </a:rPr>
              <a:t>puede</a:t>
            </a:r>
            <a:r>
              <a:rPr lang="en-US" sz="2000" b="0" i="0" u="none" strike="noStrike" baseline="0" dirty="0">
                <a:solidFill>
                  <a:srgbClr val="000000"/>
                </a:solidFill>
              </a:rPr>
              <a:t> </a:t>
            </a:r>
            <a:r>
              <a:rPr lang="en-US" sz="2000" b="0" i="0" u="none" strike="noStrike" baseline="0" dirty="0" err="1">
                <a:solidFill>
                  <a:srgbClr val="000000"/>
                </a:solidFill>
              </a:rPr>
              <a:t>denegar</a:t>
            </a:r>
            <a:r>
              <a:rPr lang="en-US" sz="2000" b="0" i="0" u="none" strike="noStrike" baseline="0" dirty="0">
                <a:solidFill>
                  <a:srgbClr val="000000"/>
                </a:solidFill>
              </a:rPr>
              <a:t> la </a:t>
            </a:r>
            <a:r>
              <a:rPr lang="en-US" sz="2000" b="0" i="0" u="none" strike="noStrike" baseline="0" dirty="0" err="1">
                <a:solidFill>
                  <a:srgbClr val="000000"/>
                </a:solidFill>
              </a:rPr>
              <a:t>acumulación</a:t>
            </a:r>
            <a:r>
              <a:rPr lang="en-US" sz="2000" b="0" i="0" u="none" strike="noStrike" baseline="0" dirty="0">
                <a:solidFill>
                  <a:srgbClr val="000000"/>
                </a:solidFill>
              </a:rPr>
              <a:t> </a:t>
            </a:r>
            <a:r>
              <a:rPr lang="en-US" sz="2000" b="0" i="0" u="none" strike="noStrike" baseline="0" dirty="0" err="1">
                <a:solidFill>
                  <a:srgbClr val="000000"/>
                </a:solidFill>
              </a:rPr>
              <a:t>solicitada</a:t>
            </a:r>
            <a:r>
              <a:rPr lang="en-US" sz="2000" b="0" i="0" u="none" strike="noStrike" baseline="0" dirty="0">
                <a:solidFill>
                  <a:srgbClr val="000000"/>
                </a:solidFill>
              </a:rPr>
              <a:t> </a:t>
            </a:r>
            <a:r>
              <a:rPr lang="en-US" sz="2000" b="0" i="0" u="none" strike="noStrike" baseline="0" dirty="0" err="1">
                <a:solidFill>
                  <a:srgbClr val="000000"/>
                </a:solidFill>
              </a:rPr>
              <a:t>tomando</a:t>
            </a:r>
            <a:r>
              <a:rPr lang="en-US" sz="2000" b="0" i="0" u="none" strike="noStrike" baseline="0" dirty="0">
                <a:solidFill>
                  <a:srgbClr val="000000"/>
                </a:solidFill>
              </a:rPr>
              <a:t> </a:t>
            </a:r>
            <a:r>
              <a:rPr lang="en-US" sz="2000" b="0" i="0" u="none" strike="noStrike" baseline="0" dirty="0" err="1">
                <a:solidFill>
                  <a:srgbClr val="000000"/>
                </a:solidFill>
              </a:rPr>
              <a:t>en</a:t>
            </a:r>
            <a:r>
              <a:rPr lang="en-US" sz="2000" b="0" i="0" u="none" strike="noStrike" baseline="0" dirty="0">
                <a:solidFill>
                  <a:srgbClr val="000000"/>
                </a:solidFill>
              </a:rPr>
              <a:t> </a:t>
            </a:r>
            <a:r>
              <a:rPr lang="en-US" sz="2000" b="0" i="0" u="none" strike="noStrike" baseline="0" dirty="0" err="1">
                <a:solidFill>
                  <a:srgbClr val="000000"/>
                </a:solidFill>
              </a:rPr>
              <a:t>cuenta</a:t>
            </a:r>
            <a:r>
              <a:rPr lang="en-US" sz="2000" b="0" i="0" u="none" strike="noStrike" baseline="0" dirty="0">
                <a:solidFill>
                  <a:srgbClr val="000000"/>
                </a:solidFill>
              </a:rPr>
              <a:t> la </a:t>
            </a:r>
            <a:r>
              <a:rPr lang="en-US" sz="2000" b="0" i="0" u="none" strike="noStrike" baseline="0" dirty="0" err="1">
                <a:solidFill>
                  <a:srgbClr val="000000"/>
                </a:solidFill>
              </a:rPr>
              <a:t>naturaleza</a:t>
            </a:r>
            <a:r>
              <a:rPr lang="en-US" sz="2000" b="0" i="0" u="none" strike="noStrike" baseline="0" dirty="0">
                <a:solidFill>
                  <a:srgbClr val="000000"/>
                </a:solidFill>
              </a:rPr>
              <a:t> de las </a:t>
            </a:r>
            <a:r>
              <a:rPr lang="en-US" sz="2000" b="0" i="0" u="none" strike="noStrike" baseline="0" dirty="0" err="1">
                <a:solidFill>
                  <a:srgbClr val="000000"/>
                </a:solidFill>
              </a:rPr>
              <a:t>nuevas</a:t>
            </a:r>
            <a:r>
              <a:rPr lang="en-US" sz="2000" b="0" i="0" u="none" strike="noStrike" baseline="0" dirty="0">
                <a:solidFill>
                  <a:srgbClr val="000000"/>
                </a:solidFill>
              </a:rPr>
              <a:t> </a:t>
            </a:r>
            <a:r>
              <a:rPr lang="en-US" sz="2000" b="0" i="0" u="none" strike="noStrike" baseline="0" dirty="0" err="1">
                <a:solidFill>
                  <a:srgbClr val="000000"/>
                </a:solidFill>
              </a:rPr>
              <a:t>pretensiones</a:t>
            </a:r>
            <a:r>
              <a:rPr lang="en-US" sz="2000" b="0" i="0" u="none" strike="noStrike" baseline="0" dirty="0">
                <a:solidFill>
                  <a:srgbClr val="000000"/>
                </a:solidFill>
              </a:rPr>
              <a:t>, el </a:t>
            </a:r>
            <a:r>
              <a:rPr lang="en-US" sz="2000" b="0" i="0" u="none" strike="noStrike" baseline="0" dirty="0" err="1">
                <a:solidFill>
                  <a:srgbClr val="000000"/>
                </a:solidFill>
              </a:rPr>
              <a:t>estado</a:t>
            </a:r>
            <a:r>
              <a:rPr lang="en-US" sz="2000" b="0" i="0" u="none" strike="noStrike" baseline="0" dirty="0">
                <a:solidFill>
                  <a:srgbClr val="000000"/>
                </a:solidFill>
              </a:rPr>
              <a:t> del </a:t>
            </a:r>
            <a:r>
              <a:rPr lang="en-US" sz="2000" b="0" i="0" u="none" strike="noStrike" baseline="0" dirty="0" err="1">
                <a:solidFill>
                  <a:srgbClr val="000000"/>
                </a:solidFill>
              </a:rPr>
              <a:t>proceso</a:t>
            </a:r>
            <a:r>
              <a:rPr lang="en-US" sz="2000" b="0" i="0" u="none" strike="noStrike" baseline="0" dirty="0">
                <a:solidFill>
                  <a:srgbClr val="000000"/>
                </a:solidFill>
              </a:rPr>
              <a:t> arbitral y </a:t>
            </a:r>
            <a:r>
              <a:rPr lang="en-US" sz="2000" b="0" i="0" u="none" strike="noStrike" baseline="0" dirty="0" err="1">
                <a:solidFill>
                  <a:srgbClr val="000000"/>
                </a:solidFill>
              </a:rPr>
              <a:t>demás</a:t>
            </a:r>
            <a:r>
              <a:rPr lang="en-US" sz="2000" b="0" i="0" u="none" strike="noStrike" baseline="0" dirty="0">
                <a:solidFill>
                  <a:srgbClr val="000000"/>
                </a:solidFill>
              </a:rPr>
              <a:t> </a:t>
            </a:r>
            <a:r>
              <a:rPr lang="en-US" sz="2000" b="0" i="0" u="none" strike="noStrike" baseline="0" dirty="0" err="1">
                <a:solidFill>
                  <a:srgbClr val="000000"/>
                </a:solidFill>
              </a:rPr>
              <a:t>circunstancias</a:t>
            </a:r>
            <a:r>
              <a:rPr lang="en-US" sz="2000" b="0" i="0" u="none" strike="noStrike" baseline="0" dirty="0">
                <a:solidFill>
                  <a:srgbClr val="000000"/>
                </a:solidFill>
              </a:rPr>
              <a:t> que </a:t>
            </a:r>
            <a:r>
              <a:rPr lang="en-US" sz="2000" b="0" i="0" u="none" strike="noStrike" baseline="0" dirty="0" err="1">
                <a:solidFill>
                  <a:srgbClr val="000000"/>
                </a:solidFill>
              </a:rPr>
              <a:t>estime</a:t>
            </a:r>
            <a:r>
              <a:rPr lang="en-US" sz="2000" b="0" i="0" u="none" strike="noStrike" baseline="0" dirty="0">
                <a:solidFill>
                  <a:srgbClr val="000000"/>
                </a:solidFill>
              </a:rPr>
              <a:t> </a:t>
            </a:r>
            <a:r>
              <a:rPr lang="en-US" sz="2000" b="0" i="0" u="none" strike="noStrike" baseline="0" dirty="0" err="1">
                <a:solidFill>
                  <a:srgbClr val="000000"/>
                </a:solidFill>
              </a:rPr>
              <a:t>pertinentes</a:t>
            </a:r>
            <a:r>
              <a:rPr lang="en-US" sz="2000" b="0" i="0" u="none" strike="noStrike" baseline="0" dirty="0">
                <a:solidFill>
                  <a:srgbClr val="000000"/>
                </a:solidFill>
              </a:rPr>
              <a:t>. </a:t>
            </a:r>
          </a:p>
          <a:p>
            <a:pPr marL="285750" indent="-228600" algn="just">
              <a:lnSpc>
                <a:spcPct val="90000"/>
              </a:lnSpc>
              <a:spcAft>
                <a:spcPts val="600"/>
              </a:spcAft>
              <a:buFont typeface="Arial" panose="020B0604020202020204" pitchFamily="34" charset="0"/>
              <a:buChar char="•"/>
            </a:pPr>
            <a:endParaRPr lang="en-US" sz="2000" b="0" i="0" u="none" strike="noStrike" baseline="0" dirty="0">
              <a:solidFill>
                <a:srgbClr val="000000"/>
              </a:solidFill>
            </a:endParaRPr>
          </a:p>
          <a:p>
            <a:pPr marL="285750" indent="-228600" algn="just">
              <a:lnSpc>
                <a:spcPct val="90000"/>
              </a:lnSpc>
              <a:spcAft>
                <a:spcPts val="600"/>
              </a:spcAft>
              <a:buFont typeface="Arial" panose="020B0604020202020204" pitchFamily="34" charset="0"/>
              <a:buChar char="•"/>
            </a:pPr>
            <a:r>
              <a:rPr lang="en-US" sz="2000" b="0" i="0" u="none" strike="noStrike" baseline="0" dirty="0" err="1">
                <a:solidFill>
                  <a:srgbClr val="000000"/>
                </a:solidFill>
              </a:rPr>
              <a:t>En</a:t>
            </a:r>
            <a:r>
              <a:rPr lang="en-US" sz="2000" b="0" i="0" u="none" strike="noStrike" baseline="0" dirty="0">
                <a:solidFill>
                  <a:srgbClr val="000000"/>
                </a:solidFill>
              </a:rPr>
              <a:t> los </a:t>
            </a:r>
            <a:r>
              <a:rPr lang="en-US" sz="2000" b="0" i="0" u="none" strike="noStrike" baseline="0" dirty="0" err="1">
                <a:solidFill>
                  <a:srgbClr val="000000"/>
                </a:solidFill>
              </a:rPr>
              <a:t>casos</a:t>
            </a:r>
            <a:r>
              <a:rPr lang="en-US" sz="2000" b="0" i="0" u="none" strike="noStrike" baseline="0" dirty="0">
                <a:solidFill>
                  <a:srgbClr val="000000"/>
                </a:solidFill>
              </a:rPr>
              <a:t> </a:t>
            </a:r>
            <a:r>
              <a:rPr lang="en-US" sz="2000" b="0" i="0" u="none" strike="noStrike" baseline="0" dirty="0" err="1">
                <a:solidFill>
                  <a:srgbClr val="000000"/>
                </a:solidFill>
              </a:rPr>
              <a:t>en</a:t>
            </a:r>
            <a:r>
              <a:rPr lang="en-US" sz="2000" b="0" i="0" u="none" strike="noStrike" baseline="0" dirty="0">
                <a:solidFill>
                  <a:srgbClr val="000000"/>
                </a:solidFill>
              </a:rPr>
              <a:t> que se </a:t>
            </a:r>
            <a:r>
              <a:rPr lang="en-US" sz="2000" b="0" i="0" u="none" strike="noStrike" baseline="0" dirty="0" err="1">
                <a:solidFill>
                  <a:srgbClr val="000000"/>
                </a:solidFill>
              </a:rPr>
              <a:t>deniegue</a:t>
            </a:r>
            <a:r>
              <a:rPr lang="en-US" sz="2000" b="0" i="0" u="none" strike="noStrike" baseline="0" dirty="0">
                <a:solidFill>
                  <a:srgbClr val="000000"/>
                </a:solidFill>
              </a:rPr>
              <a:t> la </a:t>
            </a:r>
            <a:r>
              <a:rPr lang="en-US" sz="2000" b="0" i="0" u="none" strike="noStrike" baseline="0" dirty="0" err="1">
                <a:solidFill>
                  <a:srgbClr val="000000"/>
                </a:solidFill>
              </a:rPr>
              <a:t>acumulación</a:t>
            </a:r>
            <a:r>
              <a:rPr lang="en-US" sz="2000" b="0" i="0" u="none" strike="noStrike" baseline="0" dirty="0">
                <a:solidFill>
                  <a:srgbClr val="000000"/>
                </a:solidFill>
              </a:rPr>
              <a:t> de </a:t>
            </a:r>
            <a:r>
              <a:rPr lang="en-US" sz="2000" b="0" i="0" u="none" strike="noStrike" baseline="0" dirty="0" err="1">
                <a:solidFill>
                  <a:srgbClr val="000000"/>
                </a:solidFill>
              </a:rPr>
              <a:t>pretensiones</a:t>
            </a:r>
            <a:r>
              <a:rPr lang="en-US" sz="2000" b="0" i="0" u="none" strike="noStrike" baseline="0" dirty="0">
                <a:solidFill>
                  <a:srgbClr val="000000"/>
                </a:solidFill>
              </a:rPr>
              <a:t>, la </a:t>
            </a:r>
            <a:r>
              <a:rPr lang="en-US" sz="2000" b="0" i="0" u="none" strike="noStrike" baseline="0" dirty="0" err="1">
                <a:solidFill>
                  <a:srgbClr val="000000"/>
                </a:solidFill>
              </a:rPr>
              <a:t>parte</a:t>
            </a:r>
            <a:r>
              <a:rPr lang="en-US" sz="2000" b="0" i="0" u="none" strike="noStrike" baseline="0" dirty="0">
                <a:solidFill>
                  <a:srgbClr val="000000"/>
                </a:solidFill>
              </a:rPr>
              <a:t> </a:t>
            </a:r>
            <a:r>
              <a:rPr lang="en-US" sz="2000" b="0" i="0" u="none" strike="noStrike" baseline="0" dirty="0" err="1">
                <a:solidFill>
                  <a:srgbClr val="000000"/>
                </a:solidFill>
              </a:rPr>
              <a:t>interesada</a:t>
            </a:r>
            <a:r>
              <a:rPr lang="en-US" sz="2000" b="0" i="0" u="none" strike="noStrike" baseline="0" dirty="0">
                <a:solidFill>
                  <a:srgbClr val="000000"/>
                </a:solidFill>
              </a:rPr>
              <a:t> </a:t>
            </a:r>
            <a:r>
              <a:rPr lang="en-US" sz="2000" b="0" i="0" u="none" strike="noStrike" baseline="0" dirty="0" err="1">
                <a:solidFill>
                  <a:srgbClr val="000000"/>
                </a:solidFill>
              </a:rPr>
              <a:t>puede</a:t>
            </a:r>
            <a:r>
              <a:rPr lang="en-US" sz="2000" b="0" i="0" u="none" strike="noStrike" baseline="0" dirty="0">
                <a:solidFill>
                  <a:srgbClr val="000000"/>
                </a:solidFill>
              </a:rPr>
              <a:t> </a:t>
            </a:r>
            <a:r>
              <a:rPr lang="en-US" sz="2000" b="0" i="0" u="none" strike="noStrike" baseline="0" dirty="0" err="1">
                <a:solidFill>
                  <a:srgbClr val="000000"/>
                </a:solidFill>
              </a:rPr>
              <a:t>iniciar</a:t>
            </a:r>
            <a:r>
              <a:rPr lang="en-US" sz="2000" b="0" i="0" u="none" strike="noStrike" baseline="0" dirty="0">
                <a:solidFill>
                  <a:srgbClr val="000000"/>
                </a:solidFill>
              </a:rPr>
              <a:t> </a:t>
            </a:r>
            <a:r>
              <a:rPr lang="en-US" sz="2000" b="0" i="0" u="none" strike="noStrike" baseline="0" dirty="0" err="1">
                <a:solidFill>
                  <a:srgbClr val="000000"/>
                </a:solidFill>
              </a:rPr>
              <a:t>otro</a:t>
            </a:r>
            <a:r>
              <a:rPr lang="en-US" sz="2000" b="0" i="0" u="none" strike="noStrike" baseline="0" dirty="0">
                <a:solidFill>
                  <a:srgbClr val="000000"/>
                </a:solidFill>
              </a:rPr>
              <a:t> </a:t>
            </a:r>
            <a:r>
              <a:rPr lang="en-US" sz="2000" b="0" i="0" u="none" strike="noStrike" baseline="0" dirty="0" err="1">
                <a:solidFill>
                  <a:srgbClr val="000000"/>
                </a:solidFill>
              </a:rPr>
              <a:t>arbitraje</a:t>
            </a:r>
            <a:r>
              <a:rPr lang="en-US" sz="2000" b="0" i="0" u="none" strike="noStrike" baseline="0" dirty="0">
                <a:solidFill>
                  <a:srgbClr val="000000"/>
                </a:solidFill>
              </a:rPr>
              <a:t> dentro del </a:t>
            </a:r>
            <a:r>
              <a:rPr lang="en-US" sz="2000" b="0" i="0" u="none" strike="noStrike" baseline="0" dirty="0" err="1">
                <a:solidFill>
                  <a:srgbClr val="000000"/>
                </a:solidFill>
              </a:rPr>
              <a:t>plazo</a:t>
            </a:r>
            <a:r>
              <a:rPr lang="en-US" sz="2000" b="0" i="0" u="none" strike="noStrike" baseline="0" dirty="0">
                <a:solidFill>
                  <a:srgbClr val="000000"/>
                </a:solidFill>
              </a:rPr>
              <a:t> de 15 días </a:t>
            </a:r>
            <a:r>
              <a:rPr lang="en-US" sz="2000" b="0" i="0" u="none" strike="noStrike" baseline="0" dirty="0" err="1">
                <a:solidFill>
                  <a:srgbClr val="000000"/>
                </a:solidFill>
              </a:rPr>
              <a:t>hábiles</a:t>
            </a:r>
            <a:r>
              <a:rPr lang="en-US" sz="2000" b="0" i="0" u="none" strike="noStrike" baseline="0" dirty="0">
                <a:solidFill>
                  <a:srgbClr val="000000"/>
                </a:solidFill>
              </a:rPr>
              <a:t> de </a:t>
            </a:r>
            <a:r>
              <a:rPr lang="en-US" sz="2000" b="0" i="0" u="none" strike="noStrike" baseline="0" dirty="0" err="1">
                <a:solidFill>
                  <a:srgbClr val="000000"/>
                </a:solidFill>
              </a:rPr>
              <a:t>notificada</a:t>
            </a:r>
            <a:r>
              <a:rPr lang="en-US" sz="2000" b="0" i="0" u="none" strike="noStrike" baseline="0" dirty="0">
                <a:solidFill>
                  <a:srgbClr val="000000"/>
                </a:solidFill>
              </a:rPr>
              <a:t> la </a:t>
            </a:r>
            <a:r>
              <a:rPr lang="en-US" sz="2000" b="0" i="0" u="none" strike="noStrike" baseline="0" dirty="0" err="1">
                <a:solidFill>
                  <a:srgbClr val="000000"/>
                </a:solidFill>
              </a:rPr>
              <a:t>denegatoria</a:t>
            </a:r>
            <a:r>
              <a:rPr lang="en-US" sz="2000" b="0" i="0" u="none" strike="noStrike" baseline="0" dirty="0">
                <a:solidFill>
                  <a:srgbClr val="000000"/>
                </a:solidFill>
              </a:rPr>
              <a:t> de la </a:t>
            </a:r>
            <a:r>
              <a:rPr lang="en-US" sz="2000" b="0" i="0" u="none" strike="noStrike" baseline="0" dirty="0" err="1">
                <a:solidFill>
                  <a:srgbClr val="000000"/>
                </a:solidFill>
              </a:rPr>
              <a:t>acumulación</a:t>
            </a:r>
            <a:r>
              <a:rPr lang="en-US" sz="2000" b="0" i="0" u="none" strike="noStrike" baseline="0" dirty="0">
                <a:solidFill>
                  <a:srgbClr val="000000"/>
                </a:solidFill>
              </a:rPr>
              <a:t>, </a:t>
            </a:r>
            <a:r>
              <a:rPr lang="en-US" sz="2000" b="0" i="0" u="none" strike="noStrike" baseline="0" dirty="0" err="1">
                <a:solidFill>
                  <a:srgbClr val="000000"/>
                </a:solidFill>
              </a:rPr>
              <a:t>siendo</a:t>
            </a:r>
            <a:r>
              <a:rPr lang="en-US" sz="2000" b="0" i="0" u="none" strike="noStrike" baseline="0" dirty="0">
                <a:solidFill>
                  <a:srgbClr val="000000"/>
                </a:solidFill>
              </a:rPr>
              <a:t> </a:t>
            </a:r>
            <a:r>
              <a:rPr lang="en-US" sz="2000" b="0" i="0" u="none" strike="noStrike" baseline="0" dirty="0" err="1">
                <a:solidFill>
                  <a:srgbClr val="000000"/>
                </a:solidFill>
              </a:rPr>
              <a:t>éste</a:t>
            </a:r>
            <a:r>
              <a:rPr lang="en-US" sz="2000" b="0" i="0" u="none" strike="noStrike" baseline="0" dirty="0">
                <a:solidFill>
                  <a:srgbClr val="000000"/>
                </a:solidFill>
              </a:rPr>
              <a:t> </a:t>
            </a:r>
            <a:r>
              <a:rPr lang="en-US" sz="2000" b="0" i="0" u="none" strike="noStrike" baseline="0" dirty="0" err="1">
                <a:solidFill>
                  <a:srgbClr val="000000"/>
                </a:solidFill>
              </a:rPr>
              <a:t>también</a:t>
            </a:r>
            <a:r>
              <a:rPr lang="en-US" sz="2000" b="0" i="0" u="none" strike="noStrike" baseline="0" dirty="0">
                <a:solidFill>
                  <a:srgbClr val="000000"/>
                </a:solidFill>
              </a:rPr>
              <a:t> un </a:t>
            </a:r>
            <a:r>
              <a:rPr lang="en-US" sz="2000" b="0" i="0" u="none" strike="noStrike" baseline="0" dirty="0" err="1">
                <a:solidFill>
                  <a:srgbClr val="000000"/>
                </a:solidFill>
              </a:rPr>
              <a:t>plazo</a:t>
            </a:r>
            <a:r>
              <a:rPr lang="en-US" sz="2000" b="0" i="0" u="none" strike="noStrike" baseline="0" dirty="0">
                <a:solidFill>
                  <a:srgbClr val="000000"/>
                </a:solidFill>
              </a:rPr>
              <a:t> de </a:t>
            </a:r>
            <a:r>
              <a:rPr lang="en-US" sz="2000" b="0" i="0" u="none" strike="noStrike" baseline="0" dirty="0" err="1">
                <a:solidFill>
                  <a:srgbClr val="000000"/>
                </a:solidFill>
              </a:rPr>
              <a:t>caducidad</a:t>
            </a:r>
            <a:r>
              <a:rPr lang="en-US" sz="2000" b="0" i="0" u="none" strike="noStrike" baseline="0" dirty="0">
                <a:solidFill>
                  <a:srgbClr val="000000"/>
                </a:solidFill>
              </a:rPr>
              <a:t>. </a:t>
            </a:r>
            <a:endParaRPr lang="en-US" sz="2000" dirty="0">
              <a:solidFill>
                <a:srgbClr val="000000"/>
              </a:solidFill>
            </a:endParaRPr>
          </a:p>
          <a:p>
            <a:pPr marL="285750" indent="-228600">
              <a:lnSpc>
                <a:spcPct val="90000"/>
              </a:lnSpc>
              <a:spcAft>
                <a:spcPts val="600"/>
              </a:spcAft>
              <a:buFont typeface="Arial" panose="020B0604020202020204" pitchFamily="34" charset="0"/>
              <a:buChar char="•"/>
            </a:pPr>
            <a:endParaRPr lang="en-US" sz="1100" dirty="0">
              <a:solidFill>
                <a:srgbClr val="000000"/>
              </a:solidFill>
            </a:endParaRPr>
          </a:p>
        </p:txBody>
      </p:sp>
      <p:sp>
        <p:nvSpPr>
          <p:cNvPr id="5" name="Marcador de contenido 2">
            <a:extLst>
              <a:ext uri="{FF2B5EF4-FFF2-40B4-BE49-F238E27FC236}">
                <a16:creationId xmlns:a16="http://schemas.microsoft.com/office/drawing/2014/main" id="{16E23DD1-EBD7-44F7-8ABE-EA53A547F3D4}"/>
              </a:ext>
            </a:extLst>
          </p:cNvPr>
          <p:cNvSpPr txBox="1">
            <a:spLocks/>
          </p:cNvSpPr>
          <p:nvPr/>
        </p:nvSpPr>
        <p:spPr>
          <a:xfrm>
            <a:off x="838200" y="2196718"/>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sz="1800" b="0" i="0" u="none" strike="noStrike" baseline="0" dirty="0">
              <a:solidFill>
                <a:srgbClr val="000000"/>
              </a:solidFill>
              <a:latin typeface="Arial" panose="020B0604020202020204" pitchFamily="34" charset="0"/>
            </a:endParaRPr>
          </a:p>
          <a:p>
            <a:endParaRPr lang="es-PE" dirty="0"/>
          </a:p>
          <a:p>
            <a:pPr lvl="1"/>
            <a:endParaRPr lang="es-PE" dirty="0"/>
          </a:p>
        </p:txBody>
      </p:sp>
    </p:spTree>
    <p:extLst>
      <p:ext uri="{BB962C8B-B14F-4D97-AF65-F5344CB8AC3E}">
        <p14:creationId xmlns:p14="http://schemas.microsoft.com/office/powerpoint/2010/main" val="388121374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D2F31597-7BAD-41C7-AE0F-5E5388DD461A}"/>
              </a:ext>
            </a:extLst>
          </p:cNvPr>
          <p:cNvSpPr/>
          <p:nvPr/>
        </p:nvSpPr>
        <p:spPr>
          <a:xfrm>
            <a:off x="355107" y="2515760"/>
            <a:ext cx="2281560" cy="7612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es-419" sz="1800" b="0" i="0" u="none" strike="noStrike" baseline="0" dirty="0">
                <a:solidFill>
                  <a:schemeClr val="tx1"/>
                </a:solidFill>
              </a:rPr>
              <a:t>Artículo 251</a:t>
            </a:r>
          </a:p>
          <a:p>
            <a:pPr marL="0" indent="0" algn="ctr">
              <a:buNone/>
            </a:pPr>
            <a:r>
              <a:rPr lang="es-419" dirty="0">
                <a:solidFill>
                  <a:schemeClr val="tx1"/>
                </a:solidFill>
              </a:rPr>
              <a:t>Numeral 251.2</a:t>
            </a:r>
            <a:endParaRPr lang="es-419" sz="1800" b="0" i="0" u="none" strike="noStrike" baseline="0" dirty="0">
              <a:solidFill>
                <a:schemeClr val="tx1"/>
              </a:solidFill>
            </a:endParaRPr>
          </a:p>
        </p:txBody>
      </p:sp>
      <p:sp>
        <p:nvSpPr>
          <p:cNvPr id="9" name="Rectángulo: esquinas redondeadas 8">
            <a:extLst>
              <a:ext uri="{FF2B5EF4-FFF2-40B4-BE49-F238E27FC236}">
                <a16:creationId xmlns:a16="http://schemas.microsoft.com/office/drawing/2014/main" id="{35224C1D-F85D-4214-B322-590A83534A6B}"/>
              </a:ext>
            </a:extLst>
          </p:cNvPr>
          <p:cNvSpPr/>
          <p:nvPr/>
        </p:nvSpPr>
        <p:spPr>
          <a:xfrm>
            <a:off x="3571780" y="2363679"/>
            <a:ext cx="7961460" cy="106532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indent="0" algn="l">
              <a:buNone/>
            </a:pPr>
            <a:r>
              <a:rPr lang="es-ES" sz="1800" b="0" i="0" u="none" strike="noStrike" baseline="0" dirty="0"/>
              <a:t>Los plazos de caducidad previstos en la Ley</a:t>
            </a:r>
          </a:p>
          <a:p>
            <a:pPr marL="0" indent="0" algn="l">
              <a:buNone/>
            </a:pPr>
            <a:r>
              <a:rPr lang="es-ES" sz="1800" b="0" i="0" u="none" strike="noStrike" baseline="0" dirty="0"/>
              <a:t>para someter la controversia a arbitraje se computan desde los siguientes puntos </a:t>
            </a:r>
          </a:p>
        </p:txBody>
      </p:sp>
      <p:sp>
        <p:nvSpPr>
          <p:cNvPr id="11" name="Elipse 10">
            <a:extLst>
              <a:ext uri="{FF2B5EF4-FFF2-40B4-BE49-F238E27FC236}">
                <a16:creationId xmlns:a16="http://schemas.microsoft.com/office/drawing/2014/main" id="{409DBA72-2F41-4D3B-B3B2-1332F6EB7DE2}"/>
              </a:ext>
            </a:extLst>
          </p:cNvPr>
          <p:cNvSpPr/>
          <p:nvPr/>
        </p:nvSpPr>
        <p:spPr>
          <a:xfrm>
            <a:off x="568170" y="1341688"/>
            <a:ext cx="1855433" cy="7612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a:solidFill>
                  <a:schemeClr val="tx1"/>
                </a:solidFill>
                <a:latin typeface="Arial" panose="020B0604020202020204" pitchFamily="34" charset="0"/>
              </a:rPr>
              <a:t>Ley</a:t>
            </a:r>
            <a:r>
              <a:rPr lang="es-ES" sz="1800" b="0" i="0" u="none" strike="noStrike" baseline="0" dirty="0">
                <a:solidFill>
                  <a:schemeClr val="tx1"/>
                </a:solidFill>
              </a:rPr>
              <a:t> </a:t>
            </a:r>
            <a:r>
              <a:rPr lang="es-ES" dirty="0">
                <a:solidFill>
                  <a:schemeClr val="tx1"/>
                </a:solidFill>
                <a:latin typeface="Arial" panose="020B0604020202020204" pitchFamily="34" charset="0"/>
              </a:rPr>
              <a:t>30225</a:t>
            </a:r>
            <a:endParaRPr lang="es-419" dirty="0">
              <a:solidFill>
                <a:schemeClr val="tx1"/>
              </a:solidFill>
              <a:latin typeface="Arial" panose="020B0604020202020204" pitchFamily="34" charset="0"/>
            </a:endParaRPr>
          </a:p>
        </p:txBody>
      </p:sp>
      <p:sp>
        <p:nvSpPr>
          <p:cNvPr id="13" name="Rectángulo: esquinas redondeadas 12">
            <a:extLst>
              <a:ext uri="{FF2B5EF4-FFF2-40B4-BE49-F238E27FC236}">
                <a16:creationId xmlns:a16="http://schemas.microsoft.com/office/drawing/2014/main" id="{310D07E4-1978-42A4-B9E1-3EA8D85DD394}"/>
              </a:ext>
            </a:extLst>
          </p:cNvPr>
          <p:cNvSpPr/>
          <p:nvPr/>
        </p:nvSpPr>
        <p:spPr>
          <a:xfrm>
            <a:off x="152022" y="4450991"/>
            <a:ext cx="5842990" cy="106532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indent="0" algn="l">
              <a:buNone/>
            </a:pPr>
            <a:r>
              <a:rPr lang="es-ES" dirty="0"/>
              <a:t>V</a:t>
            </a:r>
            <a:r>
              <a:rPr lang="es-ES" sz="1800" b="0" i="0" u="none" strike="noStrike" baseline="0" dirty="0"/>
              <a:t>enció el plazo para que la Junta de Resolución</a:t>
            </a:r>
          </a:p>
          <a:p>
            <a:pPr marL="0" indent="0" algn="l">
              <a:buNone/>
            </a:pPr>
            <a:r>
              <a:rPr lang="es-ES" sz="1800" b="0" i="0" u="none" strike="noStrike" baseline="0" dirty="0"/>
              <a:t>de Disputas emita y notifique a las partes su decisión</a:t>
            </a:r>
          </a:p>
        </p:txBody>
      </p:sp>
      <p:sp>
        <p:nvSpPr>
          <p:cNvPr id="17" name="Rectángulo: esquinas redondeadas 16">
            <a:extLst>
              <a:ext uri="{FF2B5EF4-FFF2-40B4-BE49-F238E27FC236}">
                <a16:creationId xmlns:a16="http://schemas.microsoft.com/office/drawing/2014/main" id="{BD7279E7-50FE-4827-9DAB-C7FFC92D94BC}"/>
              </a:ext>
            </a:extLst>
          </p:cNvPr>
          <p:cNvSpPr/>
          <p:nvPr/>
        </p:nvSpPr>
        <p:spPr>
          <a:xfrm>
            <a:off x="6349010" y="4494321"/>
            <a:ext cx="5416858" cy="106532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indent="0" algn="l">
              <a:buNone/>
            </a:pPr>
            <a:r>
              <a:rPr lang="es-ES" dirty="0"/>
              <a:t>S</a:t>
            </a:r>
            <a:r>
              <a:rPr lang="es-ES" sz="1800" b="0" i="0" u="none" strike="noStrike" baseline="0" dirty="0"/>
              <a:t>e comunique a las partes la disolución de la Junta de</a:t>
            </a:r>
          </a:p>
          <a:p>
            <a:pPr marL="0" indent="0" algn="l">
              <a:buNone/>
            </a:pPr>
            <a:r>
              <a:rPr lang="es-ES" sz="1800" b="0" i="0" u="none" strike="noStrike" baseline="0" dirty="0"/>
              <a:t>Resolución de Disputas.</a:t>
            </a:r>
          </a:p>
        </p:txBody>
      </p:sp>
      <p:cxnSp>
        <p:nvCxnSpPr>
          <p:cNvPr id="21" name="Conector recto de flecha 20">
            <a:extLst>
              <a:ext uri="{FF2B5EF4-FFF2-40B4-BE49-F238E27FC236}">
                <a16:creationId xmlns:a16="http://schemas.microsoft.com/office/drawing/2014/main" id="{EFB4C539-C510-4206-B5B2-3A196677A85F}"/>
              </a:ext>
            </a:extLst>
          </p:cNvPr>
          <p:cNvCxnSpPr>
            <a:stCxn id="11" idx="4"/>
            <a:endCxn id="5" idx="0"/>
          </p:cNvCxnSpPr>
          <p:nvPr/>
        </p:nvCxnSpPr>
        <p:spPr>
          <a:xfrm>
            <a:off x="1495887" y="2102948"/>
            <a:ext cx="0" cy="412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64D3E7F6-809A-4017-8321-E3C99164B007}"/>
              </a:ext>
            </a:extLst>
          </p:cNvPr>
          <p:cNvCxnSpPr>
            <a:cxnSpLocks/>
            <a:stCxn id="5" idx="6"/>
            <a:endCxn id="9" idx="1"/>
          </p:cNvCxnSpPr>
          <p:nvPr/>
        </p:nvCxnSpPr>
        <p:spPr>
          <a:xfrm flipV="1">
            <a:off x="2636667" y="2896340"/>
            <a:ext cx="935113" cy="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a:extLst>
              <a:ext uri="{FF2B5EF4-FFF2-40B4-BE49-F238E27FC236}">
                <a16:creationId xmlns:a16="http://schemas.microsoft.com/office/drawing/2014/main" id="{90B1FBA5-88DD-4395-9ACB-070ED65D1C53}"/>
              </a:ext>
            </a:extLst>
          </p:cNvPr>
          <p:cNvCxnSpPr>
            <a:cxnSpLocks/>
          </p:cNvCxnSpPr>
          <p:nvPr/>
        </p:nvCxnSpPr>
        <p:spPr>
          <a:xfrm rot="5400000">
            <a:off x="4918333" y="1700499"/>
            <a:ext cx="1021991" cy="44789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a16="http://schemas.microsoft.com/office/drawing/2014/main" id="{2235646D-15D2-4A19-8174-8A71AF2A6C51}"/>
              </a:ext>
            </a:extLst>
          </p:cNvPr>
          <p:cNvCxnSpPr>
            <a:cxnSpLocks/>
          </p:cNvCxnSpPr>
          <p:nvPr/>
        </p:nvCxnSpPr>
        <p:spPr>
          <a:xfrm rot="16200000" flipH="1">
            <a:off x="7888629" y="3209196"/>
            <a:ext cx="1065321" cy="150492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ángulo: esquinas redondeadas 32">
            <a:extLst>
              <a:ext uri="{FF2B5EF4-FFF2-40B4-BE49-F238E27FC236}">
                <a16:creationId xmlns:a16="http://schemas.microsoft.com/office/drawing/2014/main" id="{0326E891-C602-4523-A653-B6C3C8D039AF}"/>
              </a:ext>
            </a:extLst>
          </p:cNvPr>
          <p:cNvSpPr/>
          <p:nvPr/>
        </p:nvSpPr>
        <p:spPr>
          <a:xfrm>
            <a:off x="3571779" y="5704442"/>
            <a:ext cx="6693098" cy="87719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indent="0" algn="l">
              <a:buNone/>
            </a:pPr>
            <a:r>
              <a:rPr lang="es-ES" sz="1800" b="0" i="0" u="none" strike="noStrike" baseline="0" dirty="0"/>
              <a:t>Se ha producido la recepción total de la obra, según corresponda.</a:t>
            </a:r>
          </a:p>
        </p:txBody>
      </p:sp>
      <p:cxnSp>
        <p:nvCxnSpPr>
          <p:cNvPr id="37" name="Conector: angular 36">
            <a:extLst>
              <a:ext uri="{FF2B5EF4-FFF2-40B4-BE49-F238E27FC236}">
                <a16:creationId xmlns:a16="http://schemas.microsoft.com/office/drawing/2014/main" id="{7DF4D74C-869D-43CF-AF04-D29AB4E41326}"/>
              </a:ext>
            </a:extLst>
          </p:cNvPr>
          <p:cNvCxnSpPr>
            <a:cxnSpLocks/>
          </p:cNvCxnSpPr>
          <p:nvPr/>
        </p:nvCxnSpPr>
        <p:spPr>
          <a:xfrm rot="5400000">
            <a:off x="5727541" y="3781817"/>
            <a:ext cx="2275440" cy="1607127"/>
          </a:xfrm>
          <a:prstGeom prst="bentConnector3">
            <a:avLst>
              <a:gd name="adj1" fmla="val 36199"/>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ítulo 1">
            <a:extLst>
              <a:ext uri="{FF2B5EF4-FFF2-40B4-BE49-F238E27FC236}">
                <a16:creationId xmlns:a16="http://schemas.microsoft.com/office/drawing/2014/main" id="{A7F310E1-31CA-40C9-87FE-CB1E8EA6E771}"/>
              </a:ext>
            </a:extLst>
          </p:cNvPr>
          <p:cNvSpPr txBox="1">
            <a:spLocks/>
          </p:cNvSpPr>
          <p:nvPr/>
        </p:nvSpPr>
        <p:spPr>
          <a:xfrm>
            <a:off x="2423603" y="-401966"/>
            <a:ext cx="8464124"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2800" b="1" u="sng" dirty="0">
                <a:latin typeface="+mn-lt"/>
                <a:ea typeface="+mn-ea"/>
                <a:cs typeface="+mn-cs"/>
              </a:rPr>
              <a:t>LA CADUCIDAD</a:t>
            </a:r>
          </a:p>
        </p:txBody>
      </p:sp>
    </p:spTree>
    <p:extLst>
      <p:ext uri="{BB962C8B-B14F-4D97-AF65-F5344CB8AC3E}">
        <p14:creationId xmlns:p14="http://schemas.microsoft.com/office/powerpoint/2010/main" val="99460876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D2F31597-7BAD-41C7-AE0F-5E5388DD461A}"/>
              </a:ext>
            </a:extLst>
          </p:cNvPr>
          <p:cNvSpPr/>
          <p:nvPr/>
        </p:nvSpPr>
        <p:spPr>
          <a:xfrm>
            <a:off x="355107" y="2515760"/>
            <a:ext cx="2281560" cy="7612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ctr">
              <a:buNone/>
            </a:pPr>
            <a:r>
              <a:rPr lang="es-419" sz="1800" b="0" i="0" u="none" strike="noStrike" baseline="0" dirty="0">
                <a:solidFill>
                  <a:schemeClr val="tx1"/>
                </a:solidFill>
              </a:rPr>
              <a:t>Artículo 252</a:t>
            </a:r>
          </a:p>
        </p:txBody>
      </p:sp>
      <p:sp>
        <p:nvSpPr>
          <p:cNvPr id="9" name="Rectángulo: esquinas redondeadas 8">
            <a:extLst>
              <a:ext uri="{FF2B5EF4-FFF2-40B4-BE49-F238E27FC236}">
                <a16:creationId xmlns:a16="http://schemas.microsoft.com/office/drawing/2014/main" id="{35224C1D-F85D-4214-B322-590A83534A6B}"/>
              </a:ext>
            </a:extLst>
          </p:cNvPr>
          <p:cNvSpPr/>
          <p:nvPr/>
        </p:nvSpPr>
        <p:spPr>
          <a:xfrm>
            <a:off x="3571779" y="2363679"/>
            <a:ext cx="8194089" cy="1065321"/>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800" b="0" i="0" u="none" strike="noStrike" baseline="0" dirty="0">
                <a:latin typeface="Helvetica" panose="020B0604020202020204" pitchFamily="34" charset="0"/>
              </a:rPr>
              <a:t>Cuando las partes pactaron la Junta de Resolución de Disputas, los plazos de caducidad previstos en la Ley para someter la controversia a arbitraje se contabilizan de la </a:t>
            </a:r>
            <a:r>
              <a:rPr lang="es-419" sz="1800" b="0" i="0" u="none" strike="noStrike" baseline="0" dirty="0">
                <a:latin typeface="Helvetica" panose="020B0604020202020204" pitchFamily="34" charset="0"/>
              </a:rPr>
              <a:t>siguiente manera:</a:t>
            </a:r>
          </a:p>
        </p:txBody>
      </p:sp>
      <p:sp>
        <p:nvSpPr>
          <p:cNvPr id="11" name="Elipse 10">
            <a:extLst>
              <a:ext uri="{FF2B5EF4-FFF2-40B4-BE49-F238E27FC236}">
                <a16:creationId xmlns:a16="http://schemas.microsoft.com/office/drawing/2014/main" id="{409DBA72-2F41-4D3B-B3B2-1332F6EB7DE2}"/>
              </a:ext>
            </a:extLst>
          </p:cNvPr>
          <p:cNvSpPr/>
          <p:nvPr/>
        </p:nvSpPr>
        <p:spPr>
          <a:xfrm>
            <a:off x="568170" y="1341688"/>
            <a:ext cx="1855433" cy="7612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800" b="0" i="0" u="none" strike="noStrike" baseline="0" dirty="0">
                <a:solidFill>
                  <a:schemeClr val="tx1"/>
                </a:solidFill>
                <a:latin typeface="Arial" panose="020B0604020202020204" pitchFamily="34" charset="0"/>
              </a:rPr>
              <a:t>L</a:t>
            </a:r>
            <a:r>
              <a:rPr lang="es-ES" sz="1800" b="0" i="0" u="none" strike="noStrike" baseline="0" dirty="0">
                <a:solidFill>
                  <a:schemeClr val="tx1"/>
                </a:solidFill>
                <a:latin typeface="Helvetica" panose="020B0604020202020204" pitchFamily="34" charset="0"/>
              </a:rPr>
              <a:t>ey 30225</a:t>
            </a:r>
            <a:endParaRPr lang="es-419" dirty="0">
              <a:solidFill>
                <a:schemeClr val="tx1"/>
              </a:solidFill>
            </a:endParaRPr>
          </a:p>
        </p:txBody>
      </p:sp>
      <p:sp>
        <p:nvSpPr>
          <p:cNvPr id="13" name="Rectángulo: esquinas redondeadas 12">
            <a:extLst>
              <a:ext uri="{FF2B5EF4-FFF2-40B4-BE49-F238E27FC236}">
                <a16:creationId xmlns:a16="http://schemas.microsoft.com/office/drawing/2014/main" id="{310D07E4-1978-42A4-B9E1-3EA8D85DD394}"/>
              </a:ext>
            </a:extLst>
          </p:cNvPr>
          <p:cNvSpPr/>
          <p:nvPr/>
        </p:nvSpPr>
        <p:spPr>
          <a:xfrm>
            <a:off x="253011" y="4673353"/>
            <a:ext cx="5842990" cy="1926180"/>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800" b="0" i="0" u="none" strike="noStrike" baseline="0" dirty="0"/>
              <a:t>a</a:t>
            </a:r>
            <a:r>
              <a:rPr lang="es-ES" dirty="0">
                <a:latin typeface="Helvetica" panose="020B0604020202020204" pitchFamily="34" charset="0"/>
              </a:rPr>
              <a:t>) En los casos donde surja la imposibilidad de conformar la Junta de Resolución de Disputas, el Centro comunica a las partes dicha circunstancia, pudiendo hacerlo a pedido de parte o de oficio. En este supuesto, el plazo de caducidad para someter la controversia a arbitraje se computa a partir de notificada dicha comunicación.</a:t>
            </a:r>
          </a:p>
        </p:txBody>
      </p:sp>
      <p:sp>
        <p:nvSpPr>
          <p:cNvPr id="17" name="Rectángulo: esquinas redondeadas 16">
            <a:extLst>
              <a:ext uri="{FF2B5EF4-FFF2-40B4-BE49-F238E27FC236}">
                <a16:creationId xmlns:a16="http://schemas.microsoft.com/office/drawing/2014/main" id="{BD7279E7-50FE-4827-9DAB-C7FFC92D94BC}"/>
              </a:ext>
            </a:extLst>
          </p:cNvPr>
          <p:cNvSpPr/>
          <p:nvPr/>
        </p:nvSpPr>
        <p:spPr>
          <a:xfrm>
            <a:off x="6229163" y="4660776"/>
            <a:ext cx="5842990" cy="1938757"/>
          </a:xfrm>
          <a:prstGeom prst="roundRect">
            <a:avLst/>
          </a:prstGeom>
          <a:ln w="25400"/>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800" b="0" i="0" u="none" strike="noStrike" baseline="0" dirty="0">
                <a:latin typeface="Helvetica" panose="020B0604020202020204" pitchFamily="34" charset="0"/>
              </a:rPr>
              <a:t>b) Si la Junta de Resolución de Disputas se disuelve conforme a las reglas de procedimiento respectivas antes de la emisión de una decisión, el plazo de caducidad para someter la controversia a arbitraje se computa desde que se comunique a las partes la disolución de la Junta de </a:t>
            </a:r>
            <a:r>
              <a:rPr lang="es-419" sz="1800" b="0" i="0" u="none" strike="noStrike" baseline="0" dirty="0">
                <a:latin typeface="Helvetica" panose="020B0604020202020204" pitchFamily="34" charset="0"/>
              </a:rPr>
              <a:t>Resolución de Disputas.</a:t>
            </a:r>
            <a:endParaRPr lang="es-419" dirty="0"/>
          </a:p>
        </p:txBody>
      </p:sp>
      <p:cxnSp>
        <p:nvCxnSpPr>
          <p:cNvPr id="21" name="Conector recto de flecha 20">
            <a:extLst>
              <a:ext uri="{FF2B5EF4-FFF2-40B4-BE49-F238E27FC236}">
                <a16:creationId xmlns:a16="http://schemas.microsoft.com/office/drawing/2014/main" id="{EFB4C539-C510-4206-B5B2-3A196677A85F}"/>
              </a:ext>
            </a:extLst>
          </p:cNvPr>
          <p:cNvCxnSpPr>
            <a:stCxn id="11" idx="4"/>
            <a:endCxn id="5" idx="0"/>
          </p:cNvCxnSpPr>
          <p:nvPr/>
        </p:nvCxnSpPr>
        <p:spPr>
          <a:xfrm>
            <a:off x="1495887" y="2102948"/>
            <a:ext cx="0" cy="412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64D3E7F6-809A-4017-8321-E3C99164B007}"/>
              </a:ext>
            </a:extLst>
          </p:cNvPr>
          <p:cNvCxnSpPr>
            <a:stCxn id="5" idx="6"/>
            <a:endCxn id="9" idx="1"/>
          </p:cNvCxnSpPr>
          <p:nvPr/>
        </p:nvCxnSpPr>
        <p:spPr>
          <a:xfrm flipV="1">
            <a:off x="2636667" y="2896340"/>
            <a:ext cx="935112" cy="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a:extLst>
              <a:ext uri="{FF2B5EF4-FFF2-40B4-BE49-F238E27FC236}">
                <a16:creationId xmlns:a16="http://schemas.microsoft.com/office/drawing/2014/main" id="{90B1FBA5-88DD-4395-9ACB-070ED65D1C53}"/>
              </a:ext>
            </a:extLst>
          </p:cNvPr>
          <p:cNvCxnSpPr>
            <a:cxnSpLocks/>
            <a:stCxn id="9" idx="2"/>
            <a:endCxn id="13" idx="0"/>
          </p:cNvCxnSpPr>
          <p:nvPr/>
        </p:nvCxnSpPr>
        <p:spPr>
          <a:xfrm rot="5400000">
            <a:off x="4799489" y="1804017"/>
            <a:ext cx="1244353" cy="44943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a16="http://schemas.microsoft.com/office/drawing/2014/main" id="{2235646D-15D2-4A19-8174-8A71AF2A6C51}"/>
              </a:ext>
            </a:extLst>
          </p:cNvPr>
          <p:cNvCxnSpPr>
            <a:cxnSpLocks/>
            <a:stCxn id="9" idx="2"/>
            <a:endCxn id="17" idx="0"/>
          </p:cNvCxnSpPr>
          <p:nvPr/>
        </p:nvCxnSpPr>
        <p:spPr>
          <a:xfrm rot="16200000" flipH="1">
            <a:off x="7793853" y="3303971"/>
            <a:ext cx="1231776" cy="14818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ítulo 1">
            <a:extLst>
              <a:ext uri="{FF2B5EF4-FFF2-40B4-BE49-F238E27FC236}">
                <a16:creationId xmlns:a16="http://schemas.microsoft.com/office/drawing/2014/main" id="{F98F3EAB-39F8-494F-946F-B30F180BA1DF}"/>
              </a:ext>
            </a:extLst>
          </p:cNvPr>
          <p:cNvSpPr txBox="1">
            <a:spLocks/>
          </p:cNvSpPr>
          <p:nvPr/>
        </p:nvSpPr>
        <p:spPr>
          <a:xfrm>
            <a:off x="3796878" y="540728"/>
            <a:ext cx="5353780" cy="3704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2800" b="1" u="sng" dirty="0">
                <a:latin typeface="+mn-lt"/>
                <a:ea typeface="+mn-ea"/>
                <a:cs typeface="+mn-cs"/>
              </a:rPr>
              <a:t>LA CADUCIDAD</a:t>
            </a:r>
          </a:p>
        </p:txBody>
      </p:sp>
    </p:spTree>
    <p:extLst>
      <p:ext uri="{BB962C8B-B14F-4D97-AF65-F5344CB8AC3E}">
        <p14:creationId xmlns:p14="http://schemas.microsoft.com/office/powerpoint/2010/main" val="3409224007"/>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33CD286-9393-4E5F-8EBD-7010A199E077}"/>
              </a:ext>
            </a:extLst>
          </p:cNvPr>
          <p:cNvSpPr txBox="1">
            <a:spLocks/>
          </p:cNvSpPr>
          <p:nvPr/>
        </p:nvSpPr>
        <p:spPr>
          <a:xfrm>
            <a:off x="2065453" y="-15115"/>
            <a:ext cx="8151973" cy="13116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2800" b="1" u="sng" dirty="0">
                <a:latin typeface="+mn-lt"/>
                <a:ea typeface="+mn-ea"/>
                <a:cs typeface="+mn-cs"/>
              </a:rPr>
              <a:t>INFRACCIONES ART. 50 DE LA LEY DE CONTRATACIONES CON EL ESTADO</a:t>
            </a:r>
          </a:p>
        </p:txBody>
      </p:sp>
      <p:sp>
        <p:nvSpPr>
          <p:cNvPr id="7" name="Rectángulo 6">
            <a:extLst>
              <a:ext uri="{FF2B5EF4-FFF2-40B4-BE49-F238E27FC236}">
                <a16:creationId xmlns:a16="http://schemas.microsoft.com/office/drawing/2014/main" id="{1D1BB2D1-6A6F-48CA-A15D-B57A1DC141E7}"/>
              </a:ext>
            </a:extLst>
          </p:cNvPr>
          <p:cNvSpPr/>
          <p:nvPr/>
        </p:nvSpPr>
        <p:spPr>
          <a:xfrm>
            <a:off x="4153269" y="1107480"/>
            <a:ext cx="3885459" cy="522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PE" dirty="0"/>
              <a:t>Medida Preventiva durante el Proceso </a:t>
            </a:r>
            <a:endParaRPr lang="es-419" dirty="0"/>
          </a:p>
        </p:txBody>
      </p:sp>
      <p:sp>
        <p:nvSpPr>
          <p:cNvPr id="10" name="Rectángulo 9">
            <a:extLst>
              <a:ext uri="{FF2B5EF4-FFF2-40B4-BE49-F238E27FC236}">
                <a16:creationId xmlns:a16="http://schemas.microsoft.com/office/drawing/2014/main" id="{2A21E990-1A9E-46D2-B1FE-F852846A91AB}"/>
              </a:ext>
            </a:extLst>
          </p:cNvPr>
          <p:cNvSpPr/>
          <p:nvPr/>
        </p:nvSpPr>
        <p:spPr>
          <a:xfrm>
            <a:off x="3237388" y="1854299"/>
            <a:ext cx="5717220" cy="2042998"/>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dirty="0">
                <a:solidFill>
                  <a:schemeClr val="tx1"/>
                </a:solidFill>
              </a:rPr>
              <a:t>Es la medida en la que se separa del cargo que ocupe la persona procesada , mientras dure el procedimiento sancionador, esto sin tener algún impacto en la relación laboral o contractual , ya que se le asignan labores compatibles a su especialidad pero sin involucrarlo en la materia investigada, además de no poder ocupar cargos de dirección , administración o ejecutivos.</a:t>
            </a:r>
          </a:p>
        </p:txBody>
      </p:sp>
      <p:sp>
        <p:nvSpPr>
          <p:cNvPr id="12" name="Rectángulo 11">
            <a:extLst>
              <a:ext uri="{FF2B5EF4-FFF2-40B4-BE49-F238E27FC236}">
                <a16:creationId xmlns:a16="http://schemas.microsoft.com/office/drawing/2014/main" id="{A459AD2B-5E0B-4E2C-AF1C-662658D90472}"/>
              </a:ext>
            </a:extLst>
          </p:cNvPr>
          <p:cNvSpPr/>
          <p:nvPr/>
        </p:nvSpPr>
        <p:spPr>
          <a:xfrm>
            <a:off x="3237388" y="4230895"/>
            <a:ext cx="5717220" cy="418073"/>
          </a:xfrm>
          <a:prstGeom prst="rect">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Su disposición se basa en los siguientes criterios</a:t>
            </a:r>
          </a:p>
        </p:txBody>
      </p:sp>
      <p:sp>
        <p:nvSpPr>
          <p:cNvPr id="14" name="Rectángulo 13">
            <a:extLst>
              <a:ext uri="{FF2B5EF4-FFF2-40B4-BE49-F238E27FC236}">
                <a16:creationId xmlns:a16="http://schemas.microsoft.com/office/drawing/2014/main" id="{05508B33-1375-4867-AAE7-44B67ABDB7E1}"/>
              </a:ext>
            </a:extLst>
          </p:cNvPr>
          <p:cNvSpPr/>
          <p:nvPr/>
        </p:nvSpPr>
        <p:spPr>
          <a:xfrm>
            <a:off x="113188" y="4868266"/>
            <a:ext cx="5030312" cy="41807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Gravedad de los hechos imputados </a:t>
            </a:r>
          </a:p>
        </p:txBody>
      </p:sp>
      <p:sp>
        <p:nvSpPr>
          <p:cNvPr id="16" name="Rectángulo 15">
            <a:extLst>
              <a:ext uri="{FF2B5EF4-FFF2-40B4-BE49-F238E27FC236}">
                <a16:creationId xmlns:a16="http://schemas.microsoft.com/office/drawing/2014/main" id="{47322803-4B71-4668-B0E7-DDF074907D16}"/>
              </a:ext>
            </a:extLst>
          </p:cNvPr>
          <p:cNvSpPr/>
          <p:nvPr/>
        </p:nvSpPr>
        <p:spPr>
          <a:xfrm>
            <a:off x="7048500" y="4868265"/>
            <a:ext cx="5030312" cy="41807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Principio de razonabilidad</a:t>
            </a:r>
          </a:p>
        </p:txBody>
      </p:sp>
      <p:sp>
        <p:nvSpPr>
          <p:cNvPr id="18" name="Rectángulo 17">
            <a:extLst>
              <a:ext uri="{FF2B5EF4-FFF2-40B4-BE49-F238E27FC236}">
                <a16:creationId xmlns:a16="http://schemas.microsoft.com/office/drawing/2014/main" id="{DA08F779-9B28-41FA-B52B-B146FF9AD026}"/>
              </a:ext>
            </a:extLst>
          </p:cNvPr>
          <p:cNvSpPr/>
          <p:nvPr/>
        </p:nvSpPr>
        <p:spPr>
          <a:xfrm>
            <a:off x="113188" y="5525198"/>
            <a:ext cx="5030312" cy="58624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Riesgo del correcto ejercicio de la administración publica</a:t>
            </a:r>
          </a:p>
        </p:txBody>
      </p:sp>
      <p:sp>
        <p:nvSpPr>
          <p:cNvPr id="20" name="Rectángulo 19">
            <a:extLst>
              <a:ext uri="{FF2B5EF4-FFF2-40B4-BE49-F238E27FC236}">
                <a16:creationId xmlns:a16="http://schemas.microsoft.com/office/drawing/2014/main" id="{473F1FE3-8A48-4635-8A4C-F148715DBEE0}"/>
              </a:ext>
            </a:extLst>
          </p:cNvPr>
          <p:cNvSpPr/>
          <p:nvPr/>
        </p:nvSpPr>
        <p:spPr>
          <a:xfrm>
            <a:off x="7048500" y="5525198"/>
            <a:ext cx="5030312" cy="58624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Participación relevante</a:t>
            </a:r>
          </a:p>
        </p:txBody>
      </p:sp>
      <p:sp>
        <p:nvSpPr>
          <p:cNvPr id="22" name="Rectángulo 21">
            <a:extLst>
              <a:ext uri="{FF2B5EF4-FFF2-40B4-BE49-F238E27FC236}">
                <a16:creationId xmlns:a16="http://schemas.microsoft.com/office/drawing/2014/main" id="{61673C59-371D-4F3D-BD53-D6B202991ADC}"/>
              </a:ext>
            </a:extLst>
          </p:cNvPr>
          <p:cNvSpPr/>
          <p:nvPr/>
        </p:nvSpPr>
        <p:spPr>
          <a:xfrm>
            <a:off x="3580842" y="6276869"/>
            <a:ext cx="5030312" cy="418073"/>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Nivel del cargo y funciones asignadas</a:t>
            </a:r>
          </a:p>
        </p:txBody>
      </p:sp>
      <p:cxnSp>
        <p:nvCxnSpPr>
          <p:cNvPr id="24" name="Conector recto de flecha 23">
            <a:extLst>
              <a:ext uri="{FF2B5EF4-FFF2-40B4-BE49-F238E27FC236}">
                <a16:creationId xmlns:a16="http://schemas.microsoft.com/office/drawing/2014/main" id="{ED7C103D-8F38-45FE-A5FD-AF5A813E17B7}"/>
              </a:ext>
            </a:extLst>
          </p:cNvPr>
          <p:cNvCxnSpPr>
            <a:stCxn id="7" idx="2"/>
            <a:endCxn id="10" idx="0"/>
          </p:cNvCxnSpPr>
          <p:nvPr/>
        </p:nvCxnSpPr>
        <p:spPr>
          <a:xfrm flipH="1">
            <a:off x="6095998" y="1630147"/>
            <a:ext cx="1" cy="224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D327368D-8B15-46A3-A06F-D7576B7380D8}"/>
              </a:ext>
            </a:extLst>
          </p:cNvPr>
          <p:cNvCxnSpPr>
            <a:stCxn id="10" idx="2"/>
            <a:endCxn id="12" idx="0"/>
          </p:cNvCxnSpPr>
          <p:nvPr/>
        </p:nvCxnSpPr>
        <p:spPr>
          <a:xfrm>
            <a:off x="6095998" y="3897297"/>
            <a:ext cx="0" cy="333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a:extLst>
              <a:ext uri="{FF2B5EF4-FFF2-40B4-BE49-F238E27FC236}">
                <a16:creationId xmlns:a16="http://schemas.microsoft.com/office/drawing/2014/main" id="{3195EC92-E4AF-45EC-A2AD-52CA7E44D21B}"/>
              </a:ext>
            </a:extLst>
          </p:cNvPr>
          <p:cNvCxnSpPr>
            <a:stCxn id="12" idx="2"/>
            <a:endCxn id="14" idx="3"/>
          </p:cNvCxnSpPr>
          <p:nvPr/>
        </p:nvCxnSpPr>
        <p:spPr>
          <a:xfrm rot="5400000">
            <a:off x="5405582" y="4386886"/>
            <a:ext cx="428335" cy="9524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a:extLst>
              <a:ext uri="{FF2B5EF4-FFF2-40B4-BE49-F238E27FC236}">
                <a16:creationId xmlns:a16="http://schemas.microsoft.com/office/drawing/2014/main" id="{D2422768-AA90-4458-BEDD-1CD45CAC220C}"/>
              </a:ext>
            </a:extLst>
          </p:cNvPr>
          <p:cNvCxnSpPr>
            <a:stCxn id="12" idx="2"/>
            <a:endCxn id="16" idx="1"/>
          </p:cNvCxnSpPr>
          <p:nvPr/>
        </p:nvCxnSpPr>
        <p:spPr>
          <a:xfrm rot="16200000" flipH="1">
            <a:off x="6358082" y="4386884"/>
            <a:ext cx="428334" cy="9525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a:extLst>
              <a:ext uri="{FF2B5EF4-FFF2-40B4-BE49-F238E27FC236}">
                <a16:creationId xmlns:a16="http://schemas.microsoft.com/office/drawing/2014/main" id="{C9659565-DC8C-4825-9665-F2C5B6B634A4}"/>
              </a:ext>
            </a:extLst>
          </p:cNvPr>
          <p:cNvCxnSpPr>
            <a:stCxn id="12" idx="2"/>
            <a:endCxn id="18" idx="3"/>
          </p:cNvCxnSpPr>
          <p:nvPr/>
        </p:nvCxnSpPr>
        <p:spPr>
          <a:xfrm rot="5400000">
            <a:off x="5035073" y="4757395"/>
            <a:ext cx="1169353" cy="9524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angular 33">
            <a:extLst>
              <a:ext uri="{FF2B5EF4-FFF2-40B4-BE49-F238E27FC236}">
                <a16:creationId xmlns:a16="http://schemas.microsoft.com/office/drawing/2014/main" id="{A481DE39-345B-445C-960B-BF64985B48D0}"/>
              </a:ext>
            </a:extLst>
          </p:cNvPr>
          <p:cNvCxnSpPr>
            <a:stCxn id="12" idx="2"/>
            <a:endCxn id="20" idx="1"/>
          </p:cNvCxnSpPr>
          <p:nvPr/>
        </p:nvCxnSpPr>
        <p:spPr>
          <a:xfrm rot="16200000" flipH="1">
            <a:off x="5987573" y="4757393"/>
            <a:ext cx="1169353" cy="9525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8A0D3EA1-C3E2-4F12-9C25-9D382D86D365}"/>
              </a:ext>
            </a:extLst>
          </p:cNvPr>
          <p:cNvCxnSpPr>
            <a:stCxn id="12" idx="2"/>
            <a:endCxn id="22" idx="0"/>
          </p:cNvCxnSpPr>
          <p:nvPr/>
        </p:nvCxnSpPr>
        <p:spPr>
          <a:xfrm>
            <a:off x="6095998" y="4648968"/>
            <a:ext cx="0" cy="1627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7332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ítulo 1">
            <a:extLst>
              <a:ext uri="{FF2B5EF4-FFF2-40B4-BE49-F238E27FC236}">
                <a16:creationId xmlns:a16="http://schemas.microsoft.com/office/drawing/2014/main" id="{EFDCBDE2-7558-4DF4-A3C8-CCAEFC7D0441}"/>
              </a:ext>
            </a:extLst>
          </p:cNvPr>
          <p:cNvSpPr txBox="1">
            <a:spLocks/>
          </p:cNvSpPr>
          <p:nvPr/>
        </p:nvSpPr>
        <p:spPr>
          <a:xfrm>
            <a:off x="804998" y="798445"/>
            <a:ext cx="4803636" cy="13116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2800" b="1" u="sng" dirty="0">
                <a:latin typeface="+mn-lt"/>
                <a:ea typeface="+mn-ea"/>
                <a:cs typeface="+mn-cs"/>
              </a:rPr>
              <a:t>INFRACCIONES ART. 50 DE LA LEY DE CONTRATACIONES CON EL ESTADO</a:t>
            </a:r>
          </a:p>
        </p:txBody>
      </p:sp>
      <p:sp>
        <p:nvSpPr>
          <p:cNvPr id="9" name="Rectángulo: esquinas redondeadas 8">
            <a:extLst>
              <a:ext uri="{FF2B5EF4-FFF2-40B4-BE49-F238E27FC236}">
                <a16:creationId xmlns:a16="http://schemas.microsoft.com/office/drawing/2014/main" id="{D1640BAF-49CF-4D5B-B7A7-F9CD0AE19C63}"/>
              </a:ext>
            </a:extLst>
          </p:cNvPr>
          <p:cNvSpPr/>
          <p:nvPr/>
        </p:nvSpPr>
        <p:spPr>
          <a:xfrm>
            <a:off x="804997" y="2508622"/>
            <a:ext cx="4706803" cy="416841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1600" dirty="0" err="1">
                <a:solidFill>
                  <a:srgbClr val="000000"/>
                </a:solidFill>
              </a:rPr>
              <a:t>Responsabilidad</a:t>
            </a:r>
            <a:r>
              <a:rPr lang="en-US" sz="1600" dirty="0">
                <a:solidFill>
                  <a:srgbClr val="000000"/>
                </a:solidFill>
              </a:rPr>
              <a:t> del </a:t>
            </a:r>
            <a:r>
              <a:rPr lang="en-US" sz="1600" dirty="0" err="1">
                <a:solidFill>
                  <a:srgbClr val="000000"/>
                </a:solidFill>
              </a:rPr>
              <a:t>contratista</a:t>
            </a:r>
            <a:r>
              <a:rPr lang="en-US" sz="1600" dirty="0">
                <a:solidFill>
                  <a:srgbClr val="000000"/>
                </a:solidFill>
              </a:rPr>
              <a:t> El </a:t>
            </a:r>
            <a:r>
              <a:rPr lang="en-US" sz="1600" dirty="0" err="1">
                <a:solidFill>
                  <a:srgbClr val="000000"/>
                </a:solidFill>
              </a:rPr>
              <a:t>contratista</a:t>
            </a:r>
            <a:r>
              <a:rPr lang="en-US" sz="1600" dirty="0">
                <a:solidFill>
                  <a:srgbClr val="000000"/>
                </a:solidFill>
              </a:rPr>
              <a:t> es el </a:t>
            </a:r>
            <a:r>
              <a:rPr lang="en-US" sz="1600" dirty="0" err="1">
                <a:solidFill>
                  <a:srgbClr val="000000"/>
                </a:solidFill>
              </a:rPr>
              <a:t>responsable</a:t>
            </a:r>
            <a:r>
              <a:rPr lang="en-US" sz="1600" dirty="0">
                <a:solidFill>
                  <a:srgbClr val="000000"/>
                </a:solidFill>
              </a:rPr>
              <a:t> por la </a:t>
            </a:r>
            <a:r>
              <a:rPr lang="en-US" sz="1600" dirty="0" err="1">
                <a:solidFill>
                  <a:srgbClr val="000000"/>
                </a:solidFill>
              </a:rPr>
              <a:t>calidad</a:t>
            </a:r>
            <a:r>
              <a:rPr lang="en-US" sz="1600" dirty="0">
                <a:solidFill>
                  <a:srgbClr val="000000"/>
                </a:solidFill>
              </a:rPr>
              <a:t> </a:t>
            </a:r>
            <a:r>
              <a:rPr lang="en-US" sz="1600" dirty="0" err="1">
                <a:solidFill>
                  <a:srgbClr val="000000"/>
                </a:solidFill>
              </a:rPr>
              <a:t>ofrecida</a:t>
            </a:r>
            <a:r>
              <a:rPr lang="en-US" sz="1600" dirty="0">
                <a:solidFill>
                  <a:srgbClr val="000000"/>
                </a:solidFill>
              </a:rPr>
              <a:t> y por los </a:t>
            </a:r>
            <a:r>
              <a:rPr lang="en-US" sz="1600" dirty="0" err="1">
                <a:solidFill>
                  <a:srgbClr val="000000"/>
                </a:solidFill>
              </a:rPr>
              <a:t>vicios</a:t>
            </a:r>
            <a:r>
              <a:rPr lang="en-US" sz="1600" dirty="0">
                <a:solidFill>
                  <a:srgbClr val="000000"/>
                </a:solidFill>
              </a:rPr>
              <a:t> </a:t>
            </a:r>
            <a:r>
              <a:rPr lang="en-US" sz="1600" dirty="0" err="1">
                <a:solidFill>
                  <a:srgbClr val="000000"/>
                </a:solidFill>
              </a:rPr>
              <a:t>ocultos</a:t>
            </a:r>
            <a:r>
              <a:rPr lang="en-US" sz="1600" dirty="0">
                <a:solidFill>
                  <a:srgbClr val="000000"/>
                </a:solidFill>
              </a:rPr>
              <a:t> de los </a:t>
            </a:r>
            <a:r>
              <a:rPr lang="en-US" sz="1600" dirty="0" err="1">
                <a:solidFill>
                  <a:srgbClr val="000000"/>
                </a:solidFill>
              </a:rPr>
              <a:t>bienes</a:t>
            </a:r>
            <a:r>
              <a:rPr lang="en-US" sz="1600" dirty="0">
                <a:solidFill>
                  <a:srgbClr val="000000"/>
                </a:solidFill>
              </a:rPr>
              <a:t> o </a:t>
            </a:r>
            <a:r>
              <a:rPr lang="en-US" sz="1600" dirty="0" err="1">
                <a:solidFill>
                  <a:srgbClr val="000000"/>
                </a:solidFill>
              </a:rPr>
              <a:t>servicios</a:t>
            </a:r>
            <a:r>
              <a:rPr lang="en-US" sz="1600" dirty="0">
                <a:solidFill>
                  <a:srgbClr val="000000"/>
                </a:solidFill>
              </a:rPr>
              <a:t> </a:t>
            </a:r>
            <a:r>
              <a:rPr lang="en-US" sz="1600" dirty="0" err="1">
                <a:solidFill>
                  <a:srgbClr val="000000"/>
                </a:solidFill>
              </a:rPr>
              <a:t>ofertados</a:t>
            </a:r>
            <a:r>
              <a:rPr lang="en-US" sz="1600" dirty="0">
                <a:solidFill>
                  <a:srgbClr val="000000"/>
                </a:solidFill>
              </a:rPr>
              <a:t> por un </a:t>
            </a:r>
            <a:r>
              <a:rPr lang="en-US" sz="1600" dirty="0" err="1">
                <a:solidFill>
                  <a:srgbClr val="000000"/>
                </a:solidFill>
              </a:rPr>
              <a:t>plazo</a:t>
            </a:r>
            <a:r>
              <a:rPr lang="en-US" sz="1600" dirty="0">
                <a:solidFill>
                  <a:srgbClr val="000000"/>
                </a:solidFill>
              </a:rPr>
              <a:t> no </a:t>
            </a:r>
            <a:r>
              <a:rPr lang="en-US" sz="1600" dirty="0" err="1">
                <a:solidFill>
                  <a:srgbClr val="000000"/>
                </a:solidFill>
              </a:rPr>
              <a:t>menor</a:t>
            </a:r>
            <a:r>
              <a:rPr lang="en-US" sz="1600" dirty="0">
                <a:solidFill>
                  <a:srgbClr val="000000"/>
                </a:solidFill>
              </a:rPr>
              <a:t> de un (1) </a:t>
            </a:r>
            <a:r>
              <a:rPr lang="en-US" sz="1600" dirty="0" err="1">
                <a:solidFill>
                  <a:srgbClr val="000000"/>
                </a:solidFill>
              </a:rPr>
              <a:t>año</a:t>
            </a:r>
            <a:r>
              <a:rPr lang="en-US" sz="1600" dirty="0">
                <a:solidFill>
                  <a:srgbClr val="000000"/>
                </a:solidFill>
              </a:rPr>
              <a:t> </a:t>
            </a:r>
            <a:r>
              <a:rPr lang="en-US" sz="1600" dirty="0" err="1">
                <a:solidFill>
                  <a:srgbClr val="000000"/>
                </a:solidFill>
              </a:rPr>
              <a:t>contado</a:t>
            </a:r>
            <a:r>
              <a:rPr lang="en-US" sz="1600" dirty="0">
                <a:solidFill>
                  <a:srgbClr val="000000"/>
                </a:solidFill>
              </a:rPr>
              <a:t> a </a:t>
            </a:r>
            <a:r>
              <a:rPr lang="en-US" sz="1600" dirty="0" err="1">
                <a:solidFill>
                  <a:srgbClr val="000000"/>
                </a:solidFill>
              </a:rPr>
              <a:t>partir</a:t>
            </a:r>
            <a:r>
              <a:rPr lang="en-US" sz="1600" dirty="0">
                <a:solidFill>
                  <a:srgbClr val="000000"/>
                </a:solidFill>
              </a:rPr>
              <a:t> de la </a:t>
            </a:r>
            <a:r>
              <a:rPr lang="en-US" sz="1600" dirty="0" err="1">
                <a:solidFill>
                  <a:srgbClr val="000000"/>
                </a:solidFill>
              </a:rPr>
              <a:t>conformidad</a:t>
            </a:r>
            <a:r>
              <a:rPr lang="en-US" sz="1600" dirty="0">
                <a:solidFill>
                  <a:srgbClr val="000000"/>
                </a:solidFill>
              </a:rPr>
              <a:t> </a:t>
            </a:r>
            <a:r>
              <a:rPr lang="en-US" sz="1600" dirty="0" err="1">
                <a:solidFill>
                  <a:srgbClr val="000000"/>
                </a:solidFill>
              </a:rPr>
              <a:t>otorgada</a:t>
            </a:r>
            <a:r>
              <a:rPr lang="en-US" sz="1600" dirty="0">
                <a:solidFill>
                  <a:srgbClr val="000000"/>
                </a:solidFill>
              </a:rPr>
              <a:t> por la </a:t>
            </a:r>
            <a:r>
              <a:rPr lang="en-US" sz="1600" dirty="0" err="1">
                <a:solidFill>
                  <a:srgbClr val="000000"/>
                </a:solidFill>
              </a:rPr>
              <a:t>Entidad</a:t>
            </a:r>
            <a:r>
              <a:rPr lang="en-US" sz="1600" dirty="0">
                <a:solidFill>
                  <a:srgbClr val="000000"/>
                </a:solidFill>
              </a:rPr>
              <a:t>. El </a:t>
            </a:r>
            <a:r>
              <a:rPr lang="en-US" sz="1600" dirty="0" err="1">
                <a:solidFill>
                  <a:srgbClr val="000000"/>
                </a:solidFill>
              </a:rPr>
              <a:t>contrato</a:t>
            </a:r>
            <a:r>
              <a:rPr lang="en-US" sz="1600" dirty="0">
                <a:solidFill>
                  <a:srgbClr val="000000"/>
                </a:solidFill>
              </a:rPr>
              <a:t> </a:t>
            </a:r>
            <a:r>
              <a:rPr lang="en-US" sz="1600" dirty="0" err="1">
                <a:solidFill>
                  <a:srgbClr val="000000"/>
                </a:solidFill>
              </a:rPr>
              <a:t>podrá</a:t>
            </a:r>
            <a:r>
              <a:rPr lang="en-US" sz="1600" dirty="0">
                <a:solidFill>
                  <a:srgbClr val="000000"/>
                </a:solidFill>
              </a:rPr>
              <a:t> </a:t>
            </a:r>
            <a:r>
              <a:rPr lang="en-US" sz="1600" dirty="0" err="1">
                <a:solidFill>
                  <a:srgbClr val="000000"/>
                </a:solidFill>
              </a:rPr>
              <a:t>establecer</a:t>
            </a:r>
            <a:r>
              <a:rPr lang="en-US" sz="1600" dirty="0">
                <a:solidFill>
                  <a:srgbClr val="000000"/>
                </a:solidFill>
              </a:rPr>
              <a:t> </a:t>
            </a:r>
            <a:r>
              <a:rPr lang="en-US" sz="1600" dirty="0" err="1">
                <a:solidFill>
                  <a:srgbClr val="000000"/>
                </a:solidFill>
              </a:rPr>
              <a:t>excepciones</a:t>
            </a:r>
            <a:r>
              <a:rPr lang="en-US" sz="1600" dirty="0">
                <a:solidFill>
                  <a:srgbClr val="000000"/>
                </a:solidFill>
              </a:rPr>
              <a:t> para </a:t>
            </a:r>
            <a:r>
              <a:rPr lang="en-US" sz="1600" dirty="0" err="1">
                <a:solidFill>
                  <a:srgbClr val="000000"/>
                </a:solidFill>
              </a:rPr>
              <a:t>bienes</a:t>
            </a:r>
            <a:r>
              <a:rPr lang="en-US" sz="1600" dirty="0">
                <a:solidFill>
                  <a:srgbClr val="000000"/>
                </a:solidFill>
              </a:rPr>
              <a:t> fungibles y/o </a:t>
            </a:r>
            <a:r>
              <a:rPr lang="en-US" sz="1600" dirty="0" err="1">
                <a:solidFill>
                  <a:srgbClr val="000000"/>
                </a:solidFill>
              </a:rPr>
              <a:t>perecibles</a:t>
            </a:r>
            <a:r>
              <a:rPr lang="en-US" sz="1600" dirty="0">
                <a:solidFill>
                  <a:srgbClr val="000000"/>
                </a:solidFill>
              </a:rPr>
              <a:t>, </a:t>
            </a:r>
            <a:r>
              <a:rPr lang="en-US" sz="1600" dirty="0" err="1">
                <a:solidFill>
                  <a:srgbClr val="000000"/>
                </a:solidFill>
              </a:rPr>
              <a:t>siempre</a:t>
            </a:r>
            <a:r>
              <a:rPr lang="en-US" sz="1600" dirty="0">
                <a:solidFill>
                  <a:srgbClr val="000000"/>
                </a:solidFill>
              </a:rPr>
              <a:t> que la </a:t>
            </a:r>
            <a:r>
              <a:rPr lang="en-US" sz="1600" dirty="0" err="1">
                <a:solidFill>
                  <a:srgbClr val="000000"/>
                </a:solidFill>
              </a:rPr>
              <a:t>naturaleza</a:t>
            </a:r>
            <a:r>
              <a:rPr lang="en-US" sz="1600" dirty="0">
                <a:solidFill>
                  <a:srgbClr val="000000"/>
                </a:solidFill>
              </a:rPr>
              <a:t> de </a:t>
            </a:r>
            <a:r>
              <a:rPr lang="en-US" sz="1600" dirty="0" err="1">
                <a:solidFill>
                  <a:srgbClr val="000000"/>
                </a:solidFill>
              </a:rPr>
              <a:t>estos</a:t>
            </a:r>
            <a:r>
              <a:rPr lang="en-US" sz="1600" dirty="0">
                <a:solidFill>
                  <a:srgbClr val="000000"/>
                </a:solidFill>
              </a:rPr>
              <a:t> </a:t>
            </a:r>
            <a:r>
              <a:rPr lang="en-US" sz="1600" dirty="0" err="1">
                <a:solidFill>
                  <a:srgbClr val="000000"/>
                </a:solidFill>
              </a:rPr>
              <a:t>bienes</a:t>
            </a:r>
            <a:r>
              <a:rPr lang="en-US" sz="1600" dirty="0">
                <a:solidFill>
                  <a:srgbClr val="000000"/>
                </a:solidFill>
              </a:rPr>
              <a:t> no se </a:t>
            </a:r>
            <a:r>
              <a:rPr lang="en-US" sz="1600" dirty="0" err="1">
                <a:solidFill>
                  <a:srgbClr val="000000"/>
                </a:solidFill>
              </a:rPr>
              <a:t>adecue</a:t>
            </a:r>
            <a:r>
              <a:rPr lang="en-US" sz="1600" dirty="0">
                <a:solidFill>
                  <a:srgbClr val="000000"/>
                </a:solidFill>
              </a:rPr>
              <a:t> a </a:t>
            </a:r>
            <a:r>
              <a:rPr lang="en-US" sz="1600" dirty="0" err="1">
                <a:solidFill>
                  <a:srgbClr val="000000"/>
                </a:solidFill>
              </a:rPr>
              <a:t>este</a:t>
            </a:r>
            <a:r>
              <a:rPr lang="en-US" sz="1600" dirty="0">
                <a:solidFill>
                  <a:srgbClr val="000000"/>
                </a:solidFill>
              </a:rPr>
              <a:t> </a:t>
            </a:r>
            <a:r>
              <a:rPr lang="en-US" sz="1600" dirty="0" err="1">
                <a:solidFill>
                  <a:srgbClr val="000000"/>
                </a:solidFill>
              </a:rPr>
              <a:t>plazo</a:t>
            </a:r>
            <a:r>
              <a:rPr lang="en-US" sz="1600" dirty="0">
                <a:solidFill>
                  <a:srgbClr val="000000"/>
                </a:solidFill>
              </a:rPr>
              <a:t>. </a:t>
            </a:r>
          </a:p>
          <a:p>
            <a:pPr indent="-228600" algn="just">
              <a:lnSpc>
                <a:spcPct val="90000"/>
              </a:lnSpc>
              <a:spcAft>
                <a:spcPts val="600"/>
              </a:spcAft>
              <a:buFont typeface="Arial" panose="020B0604020202020204" pitchFamily="34" charset="0"/>
              <a:buChar char="•"/>
            </a:pPr>
            <a:r>
              <a:rPr lang="en-US" sz="1600" dirty="0" err="1">
                <a:solidFill>
                  <a:srgbClr val="000000"/>
                </a:solidFill>
              </a:rPr>
              <a:t>En</a:t>
            </a:r>
            <a:r>
              <a:rPr lang="en-US" sz="1600" dirty="0">
                <a:solidFill>
                  <a:srgbClr val="000000"/>
                </a:solidFill>
              </a:rPr>
              <a:t> el </a:t>
            </a:r>
            <a:r>
              <a:rPr lang="en-US" sz="1600" dirty="0" err="1">
                <a:solidFill>
                  <a:srgbClr val="000000"/>
                </a:solidFill>
              </a:rPr>
              <a:t>caso</a:t>
            </a:r>
            <a:r>
              <a:rPr lang="en-US" sz="1600" dirty="0">
                <a:solidFill>
                  <a:srgbClr val="000000"/>
                </a:solidFill>
              </a:rPr>
              <a:t> de </a:t>
            </a:r>
            <a:r>
              <a:rPr lang="en-US" sz="1600" dirty="0" err="1">
                <a:solidFill>
                  <a:srgbClr val="000000"/>
                </a:solidFill>
              </a:rPr>
              <a:t>obras</a:t>
            </a:r>
            <a:r>
              <a:rPr lang="en-US" sz="1600" dirty="0">
                <a:solidFill>
                  <a:srgbClr val="000000"/>
                </a:solidFill>
              </a:rPr>
              <a:t>, el </a:t>
            </a:r>
            <a:r>
              <a:rPr lang="en-US" sz="1600" dirty="0" err="1">
                <a:solidFill>
                  <a:srgbClr val="000000"/>
                </a:solidFill>
              </a:rPr>
              <a:t>plazo</a:t>
            </a:r>
            <a:r>
              <a:rPr lang="en-US" sz="1600" dirty="0">
                <a:solidFill>
                  <a:srgbClr val="000000"/>
                </a:solidFill>
              </a:rPr>
              <a:t> de </a:t>
            </a:r>
            <a:r>
              <a:rPr lang="en-US" sz="1600" dirty="0" err="1">
                <a:solidFill>
                  <a:srgbClr val="000000"/>
                </a:solidFill>
              </a:rPr>
              <a:t>responsabilidad</a:t>
            </a:r>
            <a:r>
              <a:rPr lang="en-US" sz="1600" dirty="0">
                <a:solidFill>
                  <a:srgbClr val="000000"/>
                </a:solidFill>
              </a:rPr>
              <a:t> no </a:t>
            </a:r>
            <a:r>
              <a:rPr lang="en-US" sz="1600" dirty="0" err="1">
                <a:solidFill>
                  <a:srgbClr val="000000"/>
                </a:solidFill>
              </a:rPr>
              <a:t>podrá</a:t>
            </a:r>
            <a:r>
              <a:rPr lang="en-US" sz="1600" dirty="0">
                <a:solidFill>
                  <a:srgbClr val="000000"/>
                </a:solidFill>
              </a:rPr>
              <a:t> ser inferior a </a:t>
            </a:r>
            <a:r>
              <a:rPr lang="en-US" sz="1600" dirty="0" err="1">
                <a:solidFill>
                  <a:srgbClr val="000000"/>
                </a:solidFill>
              </a:rPr>
              <a:t>siete</a:t>
            </a:r>
            <a:r>
              <a:rPr lang="en-US" sz="1600" dirty="0">
                <a:solidFill>
                  <a:srgbClr val="000000"/>
                </a:solidFill>
              </a:rPr>
              <a:t> (7) </a:t>
            </a:r>
            <a:r>
              <a:rPr lang="en-US" sz="1600" dirty="0" err="1">
                <a:solidFill>
                  <a:srgbClr val="000000"/>
                </a:solidFill>
              </a:rPr>
              <a:t>años</a:t>
            </a:r>
            <a:r>
              <a:rPr lang="en-US" sz="1600" dirty="0">
                <a:solidFill>
                  <a:srgbClr val="000000"/>
                </a:solidFill>
              </a:rPr>
              <a:t>, </a:t>
            </a:r>
            <a:r>
              <a:rPr lang="en-US" sz="1600" dirty="0" err="1">
                <a:solidFill>
                  <a:srgbClr val="000000"/>
                </a:solidFill>
              </a:rPr>
              <a:t>contado</a:t>
            </a:r>
            <a:r>
              <a:rPr lang="en-US" sz="1600" dirty="0">
                <a:solidFill>
                  <a:srgbClr val="000000"/>
                </a:solidFill>
              </a:rPr>
              <a:t> a </a:t>
            </a:r>
            <a:r>
              <a:rPr lang="en-US" sz="1600" dirty="0" err="1">
                <a:solidFill>
                  <a:srgbClr val="000000"/>
                </a:solidFill>
              </a:rPr>
              <a:t>partir</a:t>
            </a:r>
            <a:r>
              <a:rPr lang="en-US" sz="1600" dirty="0">
                <a:solidFill>
                  <a:srgbClr val="000000"/>
                </a:solidFill>
              </a:rPr>
              <a:t> de la </a:t>
            </a:r>
            <a:r>
              <a:rPr lang="en-US" sz="1600" dirty="0" err="1">
                <a:solidFill>
                  <a:srgbClr val="000000"/>
                </a:solidFill>
              </a:rPr>
              <a:t>conformidad</a:t>
            </a:r>
            <a:r>
              <a:rPr lang="en-US" sz="1600" dirty="0">
                <a:solidFill>
                  <a:srgbClr val="000000"/>
                </a:solidFill>
              </a:rPr>
              <a:t> de la </a:t>
            </a:r>
            <a:r>
              <a:rPr lang="en-US" sz="1600" dirty="0" err="1">
                <a:solidFill>
                  <a:srgbClr val="000000"/>
                </a:solidFill>
              </a:rPr>
              <a:t>recepción</a:t>
            </a:r>
            <a:r>
              <a:rPr lang="en-US" sz="1600" dirty="0">
                <a:solidFill>
                  <a:srgbClr val="000000"/>
                </a:solidFill>
              </a:rPr>
              <a:t> total o </a:t>
            </a:r>
            <a:r>
              <a:rPr lang="en-US" sz="1600" dirty="0" err="1">
                <a:solidFill>
                  <a:srgbClr val="000000"/>
                </a:solidFill>
              </a:rPr>
              <a:t>parcial</a:t>
            </a:r>
            <a:r>
              <a:rPr lang="en-US" sz="1600" dirty="0">
                <a:solidFill>
                  <a:srgbClr val="000000"/>
                </a:solidFill>
              </a:rPr>
              <a:t> de la </a:t>
            </a:r>
            <a:r>
              <a:rPr lang="en-US" sz="1600" dirty="0" err="1">
                <a:solidFill>
                  <a:srgbClr val="000000"/>
                </a:solidFill>
              </a:rPr>
              <a:t>obra</a:t>
            </a:r>
            <a:r>
              <a:rPr lang="en-US" sz="1600" dirty="0">
                <a:solidFill>
                  <a:srgbClr val="000000"/>
                </a:solidFill>
              </a:rPr>
              <a:t>, </a:t>
            </a:r>
            <a:r>
              <a:rPr lang="en-US" sz="1600" dirty="0" err="1">
                <a:solidFill>
                  <a:srgbClr val="000000"/>
                </a:solidFill>
              </a:rPr>
              <a:t>según</a:t>
            </a:r>
            <a:r>
              <a:rPr lang="en-US" sz="1600" dirty="0">
                <a:solidFill>
                  <a:srgbClr val="000000"/>
                </a:solidFill>
              </a:rPr>
              <a:t> </a:t>
            </a:r>
            <a:r>
              <a:rPr lang="en-US" sz="1600" dirty="0" err="1">
                <a:solidFill>
                  <a:srgbClr val="000000"/>
                </a:solidFill>
              </a:rPr>
              <a:t>corresponda</a:t>
            </a:r>
            <a:r>
              <a:rPr lang="en-US" sz="1600" dirty="0">
                <a:solidFill>
                  <a:srgbClr val="000000"/>
                </a:solidFill>
              </a:rPr>
              <a:t>. Las Bases </a:t>
            </a:r>
            <a:r>
              <a:rPr lang="en-US" sz="1600" dirty="0" err="1">
                <a:solidFill>
                  <a:srgbClr val="000000"/>
                </a:solidFill>
              </a:rPr>
              <a:t>deberán</a:t>
            </a:r>
            <a:r>
              <a:rPr lang="en-US" sz="1600" dirty="0">
                <a:solidFill>
                  <a:srgbClr val="000000"/>
                </a:solidFill>
              </a:rPr>
              <a:t> </a:t>
            </a:r>
            <a:r>
              <a:rPr lang="en-US" sz="1600" dirty="0" err="1">
                <a:solidFill>
                  <a:srgbClr val="000000"/>
                </a:solidFill>
              </a:rPr>
              <a:t>establecer</a:t>
            </a:r>
            <a:r>
              <a:rPr lang="en-US" sz="1600" dirty="0">
                <a:solidFill>
                  <a:srgbClr val="000000"/>
                </a:solidFill>
              </a:rPr>
              <a:t> el </a:t>
            </a:r>
            <a:r>
              <a:rPr lang="en-US" sz="1600" dirty="0" err="1">
                <a:solidFill>
                  <a:srgbClr val="000000"/>
                </a:solidFill>
              </a:rPr>
              <a:t>plazo</a:t>
            </a:r>
            <a:r>
              <a:rPr lang="en-US" sz="1600" dirty="0">
                <a:solidFill>
                  <a:srgbClr val="000000"/>
                </a:solidFill>
              </a:rPr>
              <a:t> </a:t>
            </a:r>
            <a:r>
              <a:rPr lang="en-US" sz="1600" dirty="0" err="1">
                <a:solidFill>
                  <a:srgbClr val="000000"/>
                </a:solidFill>
              </a:rPr>
              <a:t>máximo</a:t>
            </a:r>
            <a:r>
              <a:rPr lang="en-US" sz="1600" dirty="0">
                <a:solidFill>
                  <a:srgbClr val="000000"/>
                </a:solidFill>
              </a:rPr>
              <a:t> de </a:t>
            </a:r>
            <a:r>
              <a:rPr lang="en-US" sz="1600" dirty="0" err="1">
                <a:solidFill>
                  <a:srgbClr val="000000"/>
                </a:solidFill>
              </a:rPr>
              <a:t>responsabilidad</a:t>
            </a:r>
            <a:r>
              <a:rPr lang="en-US" sz="1600" dirty="0">
                <a:solidFill>
                  <a:srgbClr val="000000"/>
                </a:solidFill>
              </a:rPr>
              <a:t> del </a:t>
            </a:r>
            <a:r>
              <a:rPr lang="en-US" sz="1600" dirty="0" err="1">
                <a:solidFill>
                  <a:srgbClr val="000000"/>
                </a:solidFill>
              </a:rPr>
              <a:t>contratista</a:t>
            </a:r>
            <a:endParaRPr lang="en-US" sz="1600" dirty="0">
              <a:solidFill>
                <a:srgbClr val="000000"/>
              </a:solidFill>
            </a:endParaRPr>
          </a:p>
        </p:txBody>
      </p:sp>
      <p:sp>
        <p:nvSpPr>
          <p:cNvPr id="11" name="Rectángulo 10">
            <a:extLst>
              <a:ext uri="{FF2B5EF4-FFF2-40B4-BE49-F238E27FC236}">
                <a16:creationId xmlns:a16="http://schemas.microsoft.com/office/drawing/2014/main" id="{728696C3-9BEC-4674-A6CF-25AE5E0B79A9}"/>
              </a:ext>
            </a:extLst>
          </p:cNvPr>
          <p:cNvSpPr/>
          <p:nvPr/>
        </p:nvSpPr>
        <p:spPr>
          <a:xfrm>
            <a:off x="675914" y="2151297"/>
            <a:ext cx="4835886" cy="357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ES" sz="1800" dirty="0">
                <a:solidFill>
                  <a:schemeClr val="tx1"/>
                </a:solidFill>
              </a:rPr>
              <a:t>Artículo 50</a:t>
            </a:r>
            <a:endParaRPr lang="es-419" dirty="0">
              <a:solidFill>
                <a:schemeClr val="tx1"/>
              </a:solidFill>
            </a:endParaRPr>
          </a:p>
        </p:txBody>
      </p:sp>
      <p:pic>
        <p:nvPicPr>
          <p:cNvPr id="1028" name="Picture 4" descr="Seguridad, Señal De Advertencia, Símbolo De Peligro imagen png - imagen  transparente descarga gratuita">
            <a:extLst>
              <a:ext uri="{FF2B5EF4-FFF2-40B4-BE49-F238E27FC236}">
                <a16:creationId xmlns:a16="http://schemas.microsoft.com/office/drawing/2014/main" id="{056460D2-9BC6-4699-A2E5-F4F2AFE24F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83" t="16203" r="25575" b="15624"/>
          <a:stretch/>
        </p:blipFill>
        <p:spPr bwMode="auto">
          <a:xfrm>
            <a:off x="7235686" y="2329959"/>
            <a:ext cx="4492487" cy="393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986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5F4F36B2-5BFC-4628-8917-90E89E12B74F}"/>
              </a:ext>
            </a:extLst>
          </p:cNvPr>
          <p:cNvSpPr/>
          <p:nvPr/>
        </p:nvSpPr>
        <p:spPr>
          <a:xfrm>
            <a:off x="547456" y="3348237"/>
            <a:ext cx="11097087" cy="8092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l">
              <a:buNone/>
            </a:pPr>
            <a:r>
              <a:rPr lang="es-ES" b="0" i="0" dirty="0">
                <a:solidFill>
                  <a:schemeClr val="tx1"/>
                </a:solidFill>
                <a:effectLst/>
              </a:rPr>
              <a:t>El Tribunal de Contrataciones del Estado sanciona a los proveedores, participantes, postores, contratistas y/o subcontratistas cuando incurran en las siguientes infracciones</a:t>
            </a:r>
          </a:p>
        </p:txBody>
      </p:sp>
      <p:sp>
        <p:nvSpPr>
          <p:cNvPr id="9" name="Rectángulo: esquinas redondeadas 8">
            <a:extLst>
              <a:ext uri="{FF2B5EF4-FFF2-40B4-BE49-F238E27FC236}">
                <a16:creationId xmlns:a16="http://schemas.microsoft.com/office/drawing/2014/main" id="{E0CB67D9-7B92-494F-9F31-F356A5E2CBED}"/>
              </a:ext>
            </a:extLst>
          </p:cNvPr>
          <p:cNvSpPr/>
          <p:nvPr/>
        </p:nvSpPr>
        <p:spPr>
          <a:xfrm>
            <a:off x="193371" y="1162976"/>
            <a:ext cx="2503503" cy="1775535"/>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600" b="0" i="0" dirty="0">
                <a:solidFill>
                  <a:schemeClr val="tx1"/>
                </a:solidFill>
                <a:effectLst/>
              </a:rPr>
              <a:t>a) Desistirse o retirar injustificadamente su </a:t>
            </a:r>
            <a:r>
              <a:rPr lang="es-ES" sz="1600" dirty="0">
                <a:solidFill>
                  <a:schemeClr val="tx1"/>
                </a:solidFill>
              </a:rPr>
              <a:t>oferta</a:t>
            </a:r>
            <a:r>
              <a:rPr lang="es-ES" sz="1600" b="0" i="0" dirty="0">
                <a:solidFill>
                  <a:schemeClr val="tx1"/>
                </a:solidFill>
                <a:effectLst/>
              </a:rPr>
              <a:t>.</a:t>
            </a:r>
          </a:p>
          <a:p>
            <a:pPr algn="just"/>
            <a:endParaRPr lang="es-419" sz="1100" dirty="0">
              <a:solidFill>
                <a:schemeClr val="tx1"/>
              </a:solidFill>
            </a:endParaRPr>
          </a:p>
        </p:txBody>
      </p:sp>
      <p:sp>
        <p:nvSpPr>
          <p:cNvPr id="13" name="Rectángulo: esquinas redondeadas 12">
            <a:extLst>
              <a:ext uri="{FF2B5EF4-FFF2-40B4-BE49-F238E27FC236}">
                <a16:creationId xmlns:a16="http://schemas.microsoft.com/office/drawing/2014/main" id="{79552F5D-7767-47D5-BFC1-80C056CDF2DD}"/>
              </a:ext>
            </a:extLst>
          </p:cNvPr>
          <p:cNvSpPr/>
          <p:nvPr/>
        </p:nvSpPr>
        <p:spPr>
          <a:xfrm>
            <a:off x="3082719" y="1162972"/>
            <a:ext cx="2503503" cy="1775535"/>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600" b="0" i="0" dirty="0">
                <a:solidFill>
                  <a:schemeClr val="tx1"/>
                </a:solidFill>
                <a:effectLst/>
              </a:rPr>
              <a:t>b) Incumplir injustificadamente con su obligación de perfeccionar el contrato o de formalizar Acuerdos Marco.</a:t>
            </a:r>
          </a:p>
          <a:p>
            <a:pPr algn="just"/>
            <a:endParaRPr lang="es-419" sz="1100" dirty="0">
              <a:solidFill>
                <a:schemeClr val="tx1"/>
              </a:solidFill>
            </a:endParaRPr>
          </a:p>
        </p:txBody>
      </p:sp>
      <p:sp>
        <p:nvSpPr>
          <p:cNvPr id="15" name="Rectángulo: esquinas redondeadas 14">
            <a:extLst>
              <a:ext uri="{FF2B5EF4-FFF2-40B4-BE49-F238E27FC236}">
                <a16:creationId xmlns:a16="http://schemas.microsoft.com/office/drawing/2014/main" id="{71DF9790-51AE-4EE2-A9B9-2169191C896C}"/>
              </a:ext>
            </a:extLst>
          </p:cNvPr>
          <p:cNvSpPr/>
          <p:nvPr/>
        </p:nvSpPr>
        <p:spPr>
          <a:xfrm>
            <a:off x="6297685" y="1162973"/>
            <a:ext cx="2503503" cy="1775535"/>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600" b="0" i="0" dirty="0">
                <a:solidFill>
                  <a:schemeClr val="tx1"/>
                </a:solidFill>
                <a:effectLst/>
              </a:rPr>
              <a:t>c) Contratar con el Estado estando en cualquiera de los supuestos de impedimento conforme a Ley.</a:t>
            </a:r>
          </a:p>
          <a:p>
            <a:pPr algn="just"/>
            <a:endParaRPr lang="es-419" sz="1100" dirty="0">
              <a:solidFill>
                <a:schemeClr val="tx1"/>
              </a:solidFill>
            </a:endParaRPr>
          </a:p>
        </p:txBody>
      </p:sp>
      <p:sp>
        <p:nvSpPr>
          <p:cNvPr id="17" name="Rectángulo: esquinas redondeadas 16">
            <a:extLst>
              <a:ext uri="{FF2B5EF4-FFF2-40B4-BE49-F238E27FC236}">
                <a16:creationId xmlns:a16="http://schemas.microsoft.com/office/drawing/2014/main" id="{A45117A3-988F-4A54-B4F8-E38F1FA4C281}"/>
              </a:ext>
            </a:extLst>
          </p:cNvPr>
          <p:cNvSpPr/>
          <p:nvPr/>
        </p:nvSpPr>
        <p:spPr>
          <a:xfrm>
            <a:off x="9187034" y="1162973"/>
            <a:ext cx="2811596" cy="1775535"/>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200" b="0" i="0" dirty="0">
                <a:solidFill>
                  <a:schemeClr val="tx1"/>
                </a:solidFill>
                <a:effectLst/>
              </a:rPr>
              <a:t>d) Subcontratar prestaciones sin autorización de la Entidad o en porcentaje mayor al permitido por el reglamento o cuando el subcontratista no cuente con inscripción vigente en el Registro Nacional de Proveedores (RNP), esté impedido o inhabilitado o suspendido para contratar con el Estado.</a:t>
            </a:r>
          </a:p>
          <a:p>
            <a:pPr algn="just"/>
            <a:endParaRPr lang="es-419" sz="1100" dirty="0">
              <a:solidFill>
                <a:schemeClr val="tx1"/>
              </a:solidFill>
            </a:endParaRPr>
          </a:p>
        </p:txBody>
      </p:sp>
      <p:sp>
        <p:nvSpPr>
          <p:cNvPr id="19" name="Rectángulo: esquinas redondeadas 18">
            <a:extLst>
              <a:ext uri="{FF2B5EF4-FFF2-40B4-BE49-F238E27FC236}">
                <a16:creationId xmlns:a16="http://schemas.microsoft.com/office/drawing/2014/main" id="{E0B82777-44CD-4298-BFF9-DF831513451F}"/>
              </a:ext>
            </a:extLst>
          </p:cNvPr>
          <p:cNvSpPr/>
          <p:nvPr/>
        </p:nvSpPr>
        <p:spPr>
          <a:xfrm>
            <a:off x="193370" y="4653379"/>
            <a:ext cx="2595587" cy="1775535"/>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600" b="0" i="0" dirty="0">
                <a:solidFill>
                  <a:schemeClr val="tx1"/>
                </a:solidFill>
                <a:effectLst/>
              </a:rPr>
              <a:t>e) Incumplir la obligación de prestar servicios a tiempo completo como residente o supervisor de obra salvo en aquellos casos en la que la normativa lo permita.</a:t>
            </a:r>
            <a:endParaRPr lang="es-419" sz="1100" dirty="0">
              <a:solidFill>
                <a:schemeClr val="tx1"/>
              </a:solidFill>
            </a:endParaRPr>
          </a:p>
        </p:txBody>
      </p:sp>
      <p:sp>
        <p:nvSpPr>
          <p:cNvPr id="21" name="Rectángulo: esquinas redondeadas 20">
            <a:extLst>
              <a:ext uri="{FF2B5EF4-FFF2-40B4-BE49-F238E27FC236}">
                <a16:creationId xmlns:a16="http://schemas.microsoft.com/office/drawing/2014/main" id="{6B6BB8EB-4308-4A71-A9E9-62D6A23626B8}"/>
              </a:ext>
            </a:extLst>
          </p:cNvPr>
          <p:cNvSpPr/>
          <p:nvPr/>
        </p:nvSpPr>
        <p:spPr>
          <a:xfrm>
            <a:off x="3141787" y="4653379"/>
            <a:ext cx="2646119" cy="1775534"/>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600" b="0" i="0" dirty="0">
                <a:solidFill>
                  <a:schemeClr val="tx1"/>
                </a:solidFill>
                <a:effectLst/>
              </a:rPr>
              <a:t>f) Ocasionar que la Entidad resuelva el contrato, incluido Acuerdos Marco, siempre que dicha resolución haya quedado consentida o firme en vía conciliatoria o arbitral.</a:t>
            </a:r>
          </a:p>
          <a:p>
            <a:pPr algn="just"/>
            <a:endParaRPr lang="es-419" sz="1100" dirty="0">
              <a:solidFill>
                <a:schemeClr val="tx1"/>
              </a:solidFill>
            </a:endParaRPr>
          </a:p>
        </p:txBody>
      </p:sp>
      <p:sp>
        <p:nvSpPr>
          <p:cNvPr id="23" name="Rectángulo: esquinas redondeadas 22">
            <a:extLst>
              <a:ext uri="{FF2B5EF4-FFF2-40B4-BE49-F238E27FC236}">
                <a16:creationId xmlns:a16="http://schemas.microsoft.com/office/drawing/2014/main" id="{2B086781-5A69-4D5A-8317-3B2DD618A54D}"/>
              </a:ext>
            </a:extLst>
          </p:cNvPr>
          <p:cNvSpPr/>
          <p:nvPr/>
        </p:nvSpPr>
        <p:spPr>
          <a:xfrm>
            <a:off x="6140736" y="4653378"/>
            <a:ext cx="3197440" cy="1972012"/>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600" b="0" i="0" dirty="0">
                <a:solidFill>
                  <a:schemeClr val="tx1"/>
                </a:solidFill>
                <a:effectLst/>
              </a:rPr>
              <a:t>g) No proceder al saneamiento de los vicios ocultos en la prestación a su cargo, según lo requerido por la Entidad, cuya existencia haya sido reconocida por el contratista o declarada en vía arbitral.</a:t>
            </a:r>
          </a:p>
          <a:p>
            <a:pPr algn="just"/>
            <a:endParaRPr lang="es-419" sz="1100" dirty="0">
              <a:solidFill>
                <a:schemeClr val="tx1"/>
              </a:solidFill>
            </a:endParaRPr>
          </a:p>
        </p:txBody>
      </p:sp>
      <p:sp>
        <p:nvSpPr>
          <p:cNvPr id="25" name="Rectángulo: esquinas redondeadas 24">
            <a:extLst>
              <a:ext uri="{FF2B5EF4-FFF2-40B4-BE49-F238E27FC236}">
                <a16:creationId xmlns:a16="http://schemas.microsoft.com/office/drawing/2014/main" id="{B7015D75-33C7-4AC1-9805-0395A21F519C}"/>
              </a:ext>
            </a:extLst>
          </p:cNvPr>
          <p:cNvSpPr/>
          <p:nvPr/>
        </p:nvSpPr>
        <p:spPr>
          <a:xfrm>
            <a:off x="9495126" y="4653378"/>
            <a:ext cx="2503504" cy="1775534"/>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600" b="0" i="0" dirty="0">
                <a:solidFill>
                  <a:schemeClr val="tx1"/>
                </a:solidFill>
                <a:effectLst/>
              </a:rPr>
              <a:t>h) Negarse injustificadamente a cumplir las obligaciones derivadas del contrato con posterioridad al pago.</a:t>
            </a:r>
          </a:p>
        </p:txBody>
      </p:sp>
      <p:cxnSp>
        <p:nvCxnSpPr>
          <p:cNvPr id="27" name="Conector: angular 26">
            <a:extLst>
              <a:ext uri="{FF2B5EF4-FFF2-40B4-BE49-F238E27FC236}">
                <a16:creationId xmlns:a16="http://schemas.microsoft.com/office/drawing/2014/main" id="{EBCBAFDD-F368-4437-8075-BC082C749C89}"/>
              </a:ext>
            </a:extLst>
          </p:cNvPr>
          <p:cNvCxnSpPr>
            <a:stCxn id="5" idx="0"/>
            <a:endCxn id="9" idx="2"/>
          </p:cNvCxnSpPr>
          <p:nvPr/>
        </p:nvCxnSpPr>
        <p:spPr>
          <a:xfrm rot="16200000" flipV="1">
            <a:off x="3565699" y="817935"/>
            <a:ext cx="409726" cy="465087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a:extLst>
              <a:ext uri="{FF2B5EF4-FFF2-40B4-BE49-F238E27FC236}">
                <a16:creationId xmlns:a16="http://schemas.microsoft.com/office/drawing/2014/main" id="{C9258D78-3F26-4289-9D1D-E87051018058}"/>
              </a:ext>
            </a:extLst>
          </p:cNvPr>
          <p:cNvCxnSpPr>
            <a:stCxn id="5" idx="0"/>
            <a:endCxn id="13" idx="2"/>
          </p:cNvCxnSpPr>
          <p:nvPr/>
        </p:nvCxnSpPr>
        <p:spPr>
          <a:xfrm rot="16200000" flipV="1">
            <a:off x="5010371" y="2262607"/>
            <a:ext cx="409730" cy="176152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75E38DF3-5776-47F0-977C-1F9D1DF712D2}"/>
              </a:ext>
            </a:extLst>
          </p:cNvPr>
          <p:cNvCxnSpPr>
            <a:stCxn id="5" idx="0"/>
            <a:endCxn id="15" idx="2"/>
          </p:cNvCxnSpPr>
          <p:nvPr/>
        </p:nvCxnSpPr>
        <p:spPr>
          <a:xfrm rot="5400000" flipH="1" flipV="1">
            <a:off x="6617854" y="2416655"/>
            <a:ext cx="409729" cy="145343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8EA3BE75-22EA-436B-B308-21C86002B49D}"/>
              </a:ext>
            </a:extLst>
          </p:cNvPr>
          <p:cNvCxnSpPr>
            <a:cxnSpLocks/>
            <a:stCxn id="5" idx="0"/>
            <a:endCxn id="17" idx="2"/>
          </p:cNvCxnSpPr>
          <p:nvPr/>
        </p:nvCxnSpPr>
        <p:spPr>
          <a:xfrm rot="5400000" flipH="1" flipV="1">
            <a:off x="8139552" y="894957"/>
            <a:ext cx="409729" cy="449683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a:extLst>
              <a:ext uri="{FF2B5EF4-FFF2-40B4-BE49-F238E27FC236}">
                <a16:creationId xmlns:a16="http://schemas.microsoft.com/office/drawing/2014/main" id="{CD8DD660-31CD-4C94-A850-F15F444FD3D6}"/>
              </a:ext>
            </a:extLst>
          </p:cNvPr>
          <p:cNvCxnSpPr>
            <a:cxnSpLocks/>
            <a:stCxn id="5" idx="2"/>
            <a:endCxn id="19" idx="0"/>
          </p:cNvCxnSpPr>
          <p:nvPr/>
        </p:nvCxnSpPr>
        <p:spPr>
          <a:xfrm rot="5400000">
            <a:off x="3545623" y="2103002"/>
            <a:ext cx="495918" cy="460483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a:extLst>
              <a:ext uri="{FF2B5EF4-FFF2-40B4-BE49-F238E27FC236}">
                <a16:creationId xmlns:a16="http://schemas.microsoft.com/office/drawing/2014/main" id="{9F4A5BFA-2F4E-422F-9F59-A0729672B1C7}"/>
              </a:ext>
            </a:extLst>
          </p:cNvPr>
          <p:cNvCxnSpPr>
            <a:cxnSpLocks/>
            <a:stCxn id="5" idx="2"/>
            <a:endCxn id="21" idx="0"/>
          </p:cNvCxnSpPr>
          <p:nvPr/>
        </p:nvCxnSpPr>
        <p:spPr>
          <a:xfrm rot="5400000">
            <a:off x="5032465" y="3589844"/>
            <a:ext cx="495918" cy="163115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a:extLst>
              <a:ext uri="{FF2B5EF4-FFF2-40B4-BE49-F238E27FC236}">
                <a16:creationId xmlns:a16="http://schemas.microsoft.com/office/drawing/2014/main" id="{5F1B61DC-2ABF-4C22-8198-8C783C63EDE9}"/>
              </a:ext>
            </a:extLst>
          </p:cNvPr>
          <p:cNvCxnSpPr>
            <a:cxnSpLocks/>
            <a:stCxn id="5" idx="2"/>
            <a:endCxn id="23" idx="0"/>
          </p:cNvCxnSpPr>
          <p:nvPr/>
        </p:nvCxnSpPr>
        <p:spPr>
          <a:xfrm rot="16200000" flipH="1">
            <a:off x="6669770" y="3583691"/>
            <a:ext cx="495917" cy="164345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angular 40">
            <a:extLst>
              <a:ext uri="{FF2B5EF4-FFF2-40B4-BE49-F238E27FC236}">
                <a16:creationId xmlns:a16="http://schemas.microsoft.com/office/drawing/2014/main" id="{CE00416F-DF7D-4CB7-91CF-064F26344DDA}"/>
              </a:ext>
            </a:extLst>
          </p:cNvPr>
          <p:cNvCxnSpPr>
            <a:cxnSpLocks/>
            <a:stCxn id="5" idx="2"/>
            <a:endCxn id="25" idx="0"/>
          </p:cNvCxnSpPr>
          <p:nvPr/>
        </p:nvCxnSpPr>
        <p:spPr>
          <a:xfrm rot="16200000" flipH="1">
            <a:off x="8173481" y="2079980"/>
            <a:ext cx="495917" cy="465087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D8ABA95-CF94-4AC6-881F-162CD10A8713}"/>
              </a:ext>
            </a:extLst>
          </p:cNvPr>
          <p:cNvSpPr txBox="1">
            <a:spLocks/>
          </p:cNvSpPr>
          <p:nvPr/>
        </p:nvSpPr>
        <p:spPr>
          <a:xfrm>
            <a:off x="2527732" y="-309033"/>
            <a:ext cx="7821345"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2800" b="1" u="sng" dirty="0">
                <a:latin typeface="+mn-lt"/>
                <a:ea typeface="+mn-ea"/>
                <a:cs typeface="+mn-cs"/>
              </a:rPr>
              <a:t>INFRACCIONES ART. 50,1 DE LA LEY DE CONTRATACIONES CON EL ESTADO</a:t>
            </a:r>
          </a:p>
        </p:txBody>
      </p:sp>
    </p:spTree>
    <p:extLst>
      <p:ext uri="{BB962C8B-B14F-4D97-AF65-F5344CB8AC3E}">
        <p14:creationId xmlns:p14="http://schemas.microsoft.com/office/powerpoint/2010/main" val="9898492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9590BA02-B833-45CA-894C-5DDEBB3E099B}"/>
              </a:ext>
            </a:extLst>
          </p:cNvPr>
          <p:cNvSpPr/>
          <p:nvPr/>
        </p:nvSpPr>
        <p:spPr>
          <a:xfrm>
            <a:off x="2807368" y="2511721"/>
            <a:ext cx="6577263" cy="3050262"/>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s-ES" dirty="0">
              <a:solidFill>
                <a:schemeClr val="tx1"/>
              </a:solidFill>
            </a:endParaRPr>
          </a:p>
          <a:p>
            <a:pPr algn="just"/>
            <a:r>
              <a:rPr lang="es-ES" dirty="0"/>
              <a:t>Art.5.- Supuestos excluidos del ámbito de aplicación sujetos a supervisión.</a:t>
            </a:r>
          </a:p>
          <a:p>
            <a:pPr algn="just"/>
            <a:r>
              <a:rPr lang="es-ES" dirty="0"/>
              <a:t>Están sujetos a supervisión del Organismo Supervisor de las Contrataciones del Estado (OSCE) ¡, los siguientes supuestos excluidos de la aplicación de la Ley:</a:t>
            </a:r>
          </a:p>
          <a:p>
            <a:pPr algn="just"/>
            <a:r>
              <a:rPr lang="es-ES" dirty="0"/>
              <a:t>a) Las contrataciones cuyos montos sean iguales o inferiores a ocho (8) Unidades Impositivas Tributarias, vigentes al momento de la transacción. Lo señalado en el presente literal y servicios incluidos en el Catálogo Electrónico del Acuerdo Marco.</a:t>
            </a:r>
          </a:p>
          <a:p>
            <a:pPr algn="just"/>
            <a:endParaRPr lang="es-419" sz="1100" dirty="0">
              <a:solidFill>
                <a:schemeClr val="tx1"/>
              </a:solidFill>
            </a:endParaRPr>
          </a:p>
        </p:txBody>
      </p:sp>
      <p:sp>
        <p:nvSpPr>
          <p:cNvPr id="8" name="Rectángulo: esquinas redondeadas 7">
            <a:extLst>
              <a:ext uri="{FF2B5EF4-FFF2-40B4-BE49-F238E27FC236}">
                <a16:creationId xmlns:a16="http://schemas.microsoft.com/office/drawing/2014/main" id="{3DC3C6F4-699E-4EA2-8236-EA6F5AE188C4}"/>
              </a:ext>
            </a:extLst>
          </p:cNvPr>
          <p:cNvSpPr/>
          <p:nvPr/>
        </p:nvSpPr>
        <p:spPr>
          <a:xfrm>
            <a:off x="3282078" y="1401755"/>
            <a:ext cx="5627841" cy="1402782"/>
          </a:xfrm>
          <a:prstGeom prst="roundRect">
            <a:avLst/>
          </a:prstGeom>
          <a:solidFill>
            <a:schemeClr val="accent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l">
              <a:buNone/>
            </a:pPr>
            <a:r>
              <a:rPr lang="es-ES" dirty="0">
                <a:solidFill>
                  <a:schemeClr val="tx1"/>
                </a:solidFill>
              </a:rPr>
              <a:t>Articulo 11. Impedimentos.-</a:t>
            </a:r>
          </a:p>
          <a:p>
            <a:pPr marL="0" indent="0" algn="l">
              <a:buNone/>
            </a:pPr>
            <a:r>
              <a:rPr lang="es-ES" dirty="0">
                <a:solidFill>
                  <a:schemeClr val="tx1"/>
                </a:solidFill>
              </a:rPr>
              <a:t>Cualquiera sea el régimen legal de contratación aplicable, están impedidos de ser participantes, postores y/o contratistas, incluyendo las contrataciones a que se refiere el literal a) del articulo 5.</a:t>
            </a:r>
            <a:endParaRPr lang="es-ES" b="0" i="0" dirty="0">
              <a:solidFill>
                <a:schemeClr val="tx1"/>
              </a:solidFill>
              <a:effectLst/>
            </a:endParaRPr>
          </a:p>
        </p:txBody>
      </p:sp>
    </p:spTree>
    <p:extLst>
      <p:ext uri="{BB962C8B-B14F-4D97-AF65-F5344CB8AC3E}">
        <p14:creationId xmlns:p14="http://schemas.microsoft.com/office/powerpoint/2010/main" val="274162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CA6B4E79-37A6-484D-9A0A-E3E1A9F753AA}"/>
              </a:ext>
            </a:extLst>
          </p:cNvPr>
          <p:cNvSpPr txBox="1">
            <a:spLocks/>
          </p:cNvSpPr>
          <p:nvPr/>
        </p:nvSpPr>
        <p:spPr>
          <a:xfrm>
            <a:off x="3694182" y="0"/>
            <a:ext cx="4803636" cy="13116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spcAft>
                <a:spcPts val="600"/>
              </a:spcAft>
            </a:pPr>
            <a:r>
              <a:rPr lang="en-US" sz="4400" b="1" u="sng" dirty="0">
                <a:solidFill>
                  <a:srgbClr val="000000"/>
                </a:solidFill>
              </a:rPr>
              <a:t>INTRODUCCIÓN </a:t>
            </a:r>
          </a:p>
        </p:txBody>
      </p:sp>
      <p:sp>
        <p:nvSpPr>
          <p:cNvPr id="10" name="Rectángulo: esquinas redondeadas 9">
            <a:extLst>
              <a:ext uri="{FF2B5EF4-FFF2-40B4-BE49-F238E27FC236}">
                <a16:creationId xmlns:a16="http://schemas.microsoft.com/office/drawing/2014/main" id="{6937039E-97C4-4C5C-96BD-B6BAF3515B98}"/>
              </a:ext>
            </a:extLst>
          </p:cNvPr>
          <p:cNvSpPr/>
          <p:nvPr/>
        </p:nvSpPr>
        <p:spPr>
          <a:xfrm>
            <a:off x="4023599" y="1214010"/>
            <a:ext cx="4144801" cy="712076"/>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2000" b="1" dirty="0">
                <a:solidFill>
                  <a:schemeClr val="tx1"/>
                </a:solidFill>
              </a:rPr>
              <a:t>Premisas para la Asignación de Potestad Sancionadora</a:t>
            </a:r>
            <a:endParaRPr lang="es-419" sz="2000" b="1" dirty="0">
              <a:solidFill>
                <a:schemeClr val="tx1"/>
              </a:solidFill>
            </a:endParaRPr>
          </a:p>
        </p:txBody>
      </p:sp>
      <p:sp>
        <p:nvSpPr>
          <p:cNvPr id="12" name="Rectángulo: esquinas redondeadas 11">
            <a:extLst>
              <a:ext uri="{FF2B5EF4-FFF2-40B4-BE49-F238E27FC236}">
                <a16:creationId xmlns:a16="http://schemas.microsoft.com/office/drawing/2014/main" id="{0BB90908-F660-4AD6-B724-74CC8A3AE014}"/>
              </a:ext>
            </a:extLst>
          </p:cNvPr>
          <p:cNvSpPr/>
          <p:nvPr/>
        </p:nvSpPr>
        <p:spPr>
          <a:xfrm>
            <a:off x="181047" y="2428020"/>
            <a:ext cx="4266666" cy="138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2700" marR="8255">
              <a:lnSpc>
                <a:spcPts val="2750"/>
              </a:lnSpc>
              <a:spcBef>
                <a:spcPts val="395"/>
              </a:spcBef>
            </a:pPr>
            <a:r>
              <a:rPr lang="es-ES" sz="2000" b="1" spc="-5" dirty="0">
                <a:solidFill>
                  <a:schemeClr val="tx1"/>
                </a:solidFill>
                <a:cs typeface="Carlito"/>
              </a:rPr>
              <a:t>La potestad sancionadora administrativa no es asignada por la Constitución a una instancia predeterminada.</a:t>
            </a:r>
            <a:endParaRPr lang="es-ES" sz="2000" b="1" dirty="0">
              <a:solidFill>
                <a:schemeClr val="tx1"/>
              </a:solidFill>
              <a:cs typeface="Carlito"/>
            </a:endParaRPr>
          </a:p>
        </p:txBody>
      </p:sp>
      <p:sp>
        <p:nvSpPr>
          <p:cNvPr id="16" name="Rectángulo: esquinas redondeadas 15">
            <a:extLst>
              <a:ext uri="{FF2B5EF4-FFF2-40B4-BE49-F238E27FC236}">
                <a16:creationId xmlns:a16="http://schemas.microsoft.com/office/drawing/2014/main" id="{75FD7057-0DC3-45F0-9B05-7AD122884719}"/>
              </a:ext>
            </a:extLst>
          </p:cNvPr>
          <p:cNvSpPr/>
          <p:nvPr/>
        </p:nvSpPr>
        <p:spPr>
          <a:xfrm>
            <a:off x="7744287" y="2428020"/>
            <a:ext cx="4266666" cy="138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2700" marR="8255">
              <a:lnSpc>
                <a:spcPts val="2750"/>
              </a:lnSpc>
              <a:spcBef>
                <a:spcPts val="395"/>
              </a:spcBef>
            </a:pPr>
            <a:r>
              <a:rPr lang="es-ES" sz="2000" b="1" dirty="0">
                <a:solidFill>
                  <a:schemeClr val="tx1"/>
                </a:solidFill>
                <a:cs typeface="Carlito"/>
              </a:rPr>
              <a:t>Según la Constitución , la ley regula la responsabilidad de los funcionarios y de los servicios públicos.</a:t>
            </a:r>
          </a:p>
        </p:txBody>
      </p:sp>
      <p:sp>
        <p:nvSpPr>
          <p:cNvPr id="18" name="Rectángulo: esquinas redondeadas 17">
            <a:extLst>
              <a:ext uri="{FF2B5EF4-FFF2-40B4-BE49-F238E27FC236}">
                <a16:creationId xmlns:a16="http://schemas.microsoft.com/office/drawing/2014/main" id="{C4814646-685E-4DEC-B48B-BDDA2BB3C130}"/>
              </a:ext>
            </a:extLst>
          </p:cNvPr>
          <p:cNvSpPr/>
          <p:nvPr/>
        </p:nvSpPr>
        <p:spPr>
          <a:xfrm>
            <a:off x="7744287" y="4027480"/>
            <a:ext cx="4266666" cy="138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2700" marR="8890">
              <a:lnSpc>
                <a:spcPts val="2750"/>
              </a:lnSpc>
              <a:spcBef>
                <a:spcPts val="5"/>
              </a:spcBef>
              <a:tabLst>
                <a:tab pos="573405" algn="l"/>
                <a:tab pos="2495550" algn="l"/>
                <a:tab pos="3105150" algn="l"/>
                <a:tab pos="4214495" algn="l"/>
                <a:tab pos="4718050" algn="l"/>
                <a:tab pos="6152515" algn="l"/>
              </a:tabLst>
            </a:pPr>
            <a:r>
              <a:rPr lang="es-ES" sz="2000" b="1" dirty="0">
                <a:solidFill>
                  <a:schemeClr val="tx1"/>
                </a:solidFill>
                <a:cs typeface="Carlito"/>
              </a:rPr>
              <a:t>El requisito para ejercer la potestad sancionadora según la Ley N° 27444 es su otorgamiento por norma con rango de ley.</a:t>
            </a:r>
          </a:p>
        </p:txBody>
      </p:sp>
      <p:sp>
        <p:nvSpPr>
          <p:cNvPr id="20" name="Rectángulo: esquinas redondeadas 19">
            <a:extLst>
              <a:ext uri="{FF2B5EF4-FFF2-40B4-BE49-F238E27FC236}">
                <a16:creationId xmlns:a16="http://schemas.microsoft.com/office/drawing/2014/main" id="{DE9E2463-639D-4D86-BECE-5C3E2AC59E3B}"/>
              </a:ext>
            </a:extLst>
          </p:cNvPr>
          <p:cNvSpPr/>
          <p:nvPr/>
        </p:nvSpPr>
        <p:spPr>
          <a:xfrm>
            <a:off x="181047" y="4027480"/>
            <a:ext cx="4266666" cy="13805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2700" marR="8255">
              <a:lnSpc>
                <a:spcPts val="2750"/>
              </a:lnSpc>
              <a:spcBef>
                <a:spcPts val="395"/>
              </a:spcBef>
            </a:pPr>
            <a:r>
              <a:rPr lang="es-ES" sz="2000" b="1" dirty="0">
                <a:solidFill>
                  <a:schemeClr val="tx1"/>
                </a:solidFill>
                <a:cs typeface="Carlito"/>
              </a:rPr>
              <a:t>La función de prevención asignada al control gubernamental es conciliable con la potestad sancionadora</a:t>
            </a:r>
          </a:p>
        </p:txBody>
      </p:sp>
      <p:cxnSp>
        <p:nvCxnSpPr>
          <p:cNvPr id="22" name="Conector: angular 21">
            <a:extLst>
              <a:ext uri="{FF2B5EF4-FFF2-40B4-BE49-F238E27FC236}">
                <a16:creationId xmlns:a16="http://schemas.microsoft.com/office/drawing/2014/main" id="{59D9D680-888F-49D3-A5A4-51E490124BDF}"/>
              </a:ext>
            </a:extLst>
          </p:cNvPr>
          <p:cNvCxnSpPr>
            <a:stCxn id="10" idx="2"/>
            <a:endCxn id="12" idx="3"/>
          </p:cNvCxnSpPr>
          <p:nvPr/>
        </p:nvCxnSpPr>
        <p:spPr>
          <a:xfrm rot="5400000">
            <a:off x="4675765" y="1698035"/>
            <a:ext cx="1192184" cy="1648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a16="http://schemas.microsoft.com/office/drawing/2014/main" id="{EFC45B59-34B4-4C09-9AD7-C18F51C4C9BE}"/>
              </a:ext>
            </a:extLst>
          </p:cNvPr>
          <p:cNvCxnSpPr>
            <a:stCxn id="10" idx="2"/>
            <a:endCxn id="20" idx="3"/>
          </p:cNvCxnSpPr>
          <p:nvPr/>
        </p:nvCxnSpPr>
        <p:spPr>
          <a:xfrm rot="5400000">
            <a:off x="3876035" y="2497765"/>
            <a:ext cx="2791644" cy="1648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r 25">
            <a:extLst>
              <a:ext uri="{FF2B5EF4-FFF2-40B4-BE49-F238E27FC236}">
                <a16:creationId xmlns:a16="http://schemas.microsoft.com/office/drawing/2014/main" id="{85C00C12-F669-4206-9B22-6CD85BAF18A9}"/>
              </a:ext>
            </a:extLst>
          </p:cNvPr>
          <p:cNvCxnSpPr>
            <a:stCxn id="10" idx="2"/>
            <a:endCxn id="16" idx="1"/>
          </p:cNvCxnSpPr>
          <p:nvPr/>
        </p:nvCxnSpPr>
        <p:spPr>
          <a:xfrm rot="16200000" flipH="1">
            <a:off x="6324051" y="1698034"/>
            <a:ext cx="1192184" cy="1648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a:extLst>
              <a:ext uri="{FF2B5EF4-FFF2-40B4-BE49-F238E27FC236}">
                <a16:creationId xmlns:a16="http://schemas.microsoft.com/office/drawing/2014/main" id="{5BD039D4-48B2-4932-B6EA-91C58BAA8FFB}"/>
              </a:ext>
            </a:extLst>
          </p:cNvPr>
          <p:cNvCxnSpPr>
            <a:stCxn id="10" idx="2"/>
            <a:endCxn id="18" idx="1"/>
          </p:cNvCxnSpPr>
          <p:nvPr/>
        </p:nvCxnSpPr>
        <p:spPr>
          <a:xfrm rot="16200000" flipH="1">
            <a:off x="5524321" y="2497764"/>
            <a:ext cx="2791644" cy="1648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ángulo: esquinas redondeadas 28">
            <a:extLst>
              <a:ext uri="{FF2B5EF4-FFF2-40B4-BE49-F238E27FC236}">
                <a16:creationId xmlns:a16="http://schemas.microsoft.com/office/drawing/2014/main" id="{B5E7A40D-33A0-4002-A16B-E0D1A6507C6F}"/>
              </a:ext>
            </a:extLst>
          </p:cNvPr>
          <p:cNvSpPr/>
          <p:nvPr/>
        </p:nvSpPr>
        <p:spPr>
          <a:xfrm>
            <a:off x="4447713" y="5983548"/>
            <a:ext cx="7756123" cy="81230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s-PE" dirty="0"/>
              <a:t>Dato:</a:t>
            </a:r>
          </a:p>
          <a:p>
            <a:pPr algn="just"/>
            <a:r>
              <a:rPr lang="es-PE" dirty="0"/>
              <a:t>Entre los años 2001 y 2010 , solo un  23% de las recomendaciones para deslinde de responsabilidad administrativa han tenido algún tipo de sanción  </a:t>
            </a:r>
            <a:endParaRPr lang="es-419" dirty="0"/>
          </a:p>
        </p:txBody>
      </p:sp>
    </p:spTree>
    <p:extLst>
      <p:ext uri="{BB962C8B-B14F-4D97-AF65-F5344CB8AC3E}">
        <p14:creationId xmlns:p14="http://schemas.microsoft.com/office/powerpoint/2010/main" val="3347810326"/>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5F4F36B2-5BFC-4628-8917-90E89E12B74F}"/>
              </a:ext>
            </a:extLst>
          </p:cNvPr>
          <p:cNvSpPr/>
          <p:nvPr/>
        </p:nvSpPr>
        <p:spPr>
          <a:xfrm>
            <a:off x="2766656" y="3442393"/>
            <a:ext cx="7343496" cy="778307"/>
          </a:xfrm>
          <a:prstGeom prst="roundRect">
            <a:avLst/>
          </a:prstGeom>
          <a:solidFill>
            <a:schemeClr val="accent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l">
              <a:buNone/>
            </a:pPr>
            <a:r>
              <a:rPr lang="es-ES" sz="1400" dirty="0">
                <a:solidFill>
                  <a:schemeClr val="tx1"/>
                </a:solidFill>
              </a:rPr>
              <a:t>Articulo 11. Impedimentos</a:t>
            </a:r>
          </a:p>
          <a:p>
            <a:pPr marL="0" indent="0" algn="l">
              <a:buNone/>
            </a:pPr>
            <a:r>
              <a:rPr lang="es-ES" sz="1400" dirty="0">
                <a:solidFill>
                  <a:schemeClr val="tx1"/>
                </a:solidFill>
              </a:rPr>
              <a:t>Cualquiera sea el régimen legal de contratación aplicable, están impedidos de ser participantes, postores y/o contratistas, incluyendo las contrataciones a que se refiere el literal a) del articulo 5</a:t>
            </a:r>
            <a:r>
              <a:rPr lang="es-ES" dirty="0">
                <a:solidFill>
                  <a:schemeClr val="tx1"/>
                </a:solidFill>
              </a:rPr>
              <a:t>.</a:t>
            </a:r>
            <a:endParaRPr lang="es-ES" b="0" i="0" dirty="0">
              <a:solidFill>
                <a:schemeClr val="tx1"/>
              </a:solidFill>
              <a:effectLst/>
            </a:endParaRPr>
          </a:p>
        </p:txBody>
      </p:sp>
      <p:sp>
        <p:nvSpPr>
          <p:cNvPr id="9" name="Rectángulo: esquinas redondeadas 8">
            <a:extLst>
              <a:ext uri="{FF2B5EF4-FFF2-40B4-BE49-F238E27FC236}">
                <a16:creationId xmlns:a16="http://schemas.microsoft.com/office/drawing/2014/main" id="{E0CB67D9-7B92-494F-9F31-F356A5E2CBED}"/>
              </a:ext>
            </a:extLst>
          </p:cNvPr>
          <p:cNvSpPr/>
          <p:nvPr/>
        </p:nvSpPr>
        <p:spPr>
          <a:xfrm>
            <a:off x="388249" y="1169938"/>
            <a:ext cx="3924348" cy="1848420"/>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1200" dirty="0">
              <a:solidFill>
                <a:schemeClr val="tx1"/>
              </a:solidFill>
            </a:endParaRPr>
          </a:p>
          <a:p>
            <a:pPr algn="just"/>
            <a:r>
              <a:rPr lang="es-ES" sz="1400" dirty="0">
                <a:solidFill>
                  <a:schemeClr val="tx1"/>
                </a:solidFill>
              </a:rPr>
              <a:t>a) En todo proceso de contratación pública, hasta doce (12) meses después de haber dejado el cargo, el Presidente y los Vicepresidentes de la República, los Congresistas  de la República, los Ministros y Viceministros de Estado, los Vocales de la Corte Suprema de Justicia de la República, los titulares y los miembros del órgano colegiado de los Organismos Constitucionales Autónomos.</a:t>
            </a:r>
          </a:p>
          <a:p>
            <a:pPr algn="just"/>
            <a:endParaRPr lang="es-419" sz="1100" dirty="0">
              <a:solidFill>
                <a:schemeClr val="tx1"/>
              </a:solidFill>
            </a:endParaRPr>
          </a:p>
        </p:txBody>
      </p:sp>
      <p:sp>
        <p:nvSpPr>
          <p:cNvPr id="13" name="Rectángulo: esquinas redondeadas 12">
            <a:extLst>
              <a:ext uri="{FF2B5EF4-FFF2-40B4-BE49-F238E27FC236}">
                <a16:creationId xmlns:a16="http://schemas.microsoft.com/office/drawing/2014/main" id="{79552F5D-7767-47D5-BFC1-80C056CDF2DD}"/>
              </a:ext>
            </a:extLst>
          </p:cNvPr>
          <p:cNvSpPr/>
          <p:nvPr/>
        </p:nvSpPr>
        <p:spPr>
          <a:xfrm>
            <a:off x="4932813" y="1206144"/>
            <a:ext cx="3153053" cy="1813200"/>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schemeClr val="tx1"/>
                </a:solidFill>
              </a:rPr>
              <a:t>b) En el ámbito regional, hasta doce (12) meses después de haber dejado el cargo, los Presidentes, Vicepresidentes y los Consejeros de los Gobierno Regionales.</a:t>
            </a:r>
          </a:p>
          <a:p>
            <a:pPr algn="just"/>
            <a:endParaRPr lang="es-419" sz="1100" dirty="0">
              <a:solidFill>
                <a:schemeClr val="tx1"/>
              </a:solidFill>
            </a:endParaRPr>
          </a:p>
        </p:txBody>
      </p:sp>
      <p:sp>
        <p:nvSpPr>
          <p:cNvPr id="21" name="Rectángulo: esquinas redondeadas 20">
            <a:extLst>
              <a:ext uri="{FF2B5EF4-FFF2-40B4-BE49-F238E27FC236}">
                <a16:creationId xmlns:a16="http://schemas.microsoft.com/office/drawing/2014/main" id="{6B6BB8EB-4308-4A71-A9E9-62D6A23626B8}"/>
              </a:ext>
            </a:extLst>
          </p:cNvPr>
          <p:cNvSpPr/>
          <p:nvPr/>
        </p:nvSpPr>
        <p:spPr>
          <a:xfrm>
            <a:off x="445761" y="4719966"/>
            <a:ext cx="3490903" cy="1919664"/>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schemeClr val="tx1"/>
                </a:solidFill>
              </a:rPr>
              <a:t>d)En la Entidad a la que pertenecen, los titulares  de instituciones o de organismos públicos del Poder Ejecutivo, los directores, gerentes y trabajadores de las empresas del Estado, los funcionarios públicos, empleados de confianza y servidores públicos, según la ley especial de la materia.</a:t>
            </a:r>
          </a:p>
          <a:p>
            <a:pPr algn="just"/>
            <a:endParaRPr lang="es-419" sz="1100" dirty="0">
              <a:solidFill>
                <a:schemeClr val="tx1"/>
              </a:solidFill>
            </a:endParaRPr>
          </a:p>
        </p:txBody>
      </p:sp>
      <p:sp>
        <p:nvSpPr>
          <p:cNvPr id="23" name="Rectángulo: esquinas redondeadas 22">
            <a:extLst>
              <a:ext uri="{FF2B5EF4-FFF2-40B4-BE49-F238E27FC236}">
                <a16:creationId xmlns:a16="http://schemas.microsoft.com/office/drawing/2014/main" id="{2B086781-5A69-4D5A-8317-3B2DD618A54D}"/>
              </a:ext>
            </a:extLst>
          </p:cNvPr>
          <p:cNvSpPr/>
          <p:nvPr/>
        </p:nvSpPr>
        <p:spPr>
          <a:xfrm>
            <a:off x="4184190" y="4695764"/>
            <a:ext cx="4261969" cy="1932808"/>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1100" dirty="0">
              <a:solidFill>
                <a:schemeClr val="tx1"/>
              </a:solidFill>
            </a:endParaRPr>
          </a:p>
          <a:p>
            <a:pPr algn="just"/>
            <a:r>
              <a:rPr lang="es-ES" sz="1400" dirty="0">
                <a:solidFill>
                  <a:schemeClr val="tx1"/>
                </a:solidFill>
              </a:rPr>
              <a:t>e)En el correspondiente proceso de contratación las personas naturales o jurídicas que tengan intervención directa en la determinación de las características técnicas y valor referencial o valor estimado según corresponda, elaboración de Bases, selección y evaluación de ofertas de un  proceso de selección y en la autorización  de pagos de los contratos derivados de dicho proceso, salvo en el caso de los contratos de supervisión.</a:t>
            </a:r>
          </a:p>
          <a:p>
            <a:pPr algn="just"/>
            <a:endParaRPr lang="es-419" sz="1100" dirty="0">
              <a:solidFill>
                <a:schemeClr val="tx1"/>
              </a:solidFill>
            </a:endParaRPr>
          </a:p>
        </p:txBody>
      </p:sp>
      <p:sp>
        <p:nvSpPr>
          <p:cNvPr id="25" name="Rectángulo: esquinas redondeadas 24">
            <a:extLst>
              <a:ext uri="{FF2B5EF4-FFF2-40B4-BE49-F238E27FC236}">
                <a16:creationId xmlns:a16="http://schemas.microsoft.com/office/drawing/2014/main" id="{B7015D75-33C7-4AC1-9805-0395A21F519C}"/>
              </a:ext>
            </a:extLst>
          </p:cNvPr>
          <p:cNvSpPr/>
          <p:nvPr/>
        </p:nvSpPr>
        <p:spPr>
          <a:xfrm>
            <a:off x="8650539" y="4719966"/>
            <a:ext cx="3124967" cy="1863306"/>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1400" dirty="0">
              <a:solidFill>
                <a:schemeClr val="tx1"/>
              </a:solidFill>
            </a:endParaRPr>
          </a:p>
          <a:p>
            <a:pPr algn="just"/>
            <a:r>
              <a:rPr lang="es-ES" sz="1400" dirty="0">
                <a:solidFill>
                  <a:schemeClr val="tx1"/>
                </a:solidFill>
              </a:rPr>
              <a:t>f)En el ámbito y tiempo establecidos para las personas señaladas en los literales precedentes, el cónyuge, conviviente o los parientes hasta el cuarto grado de consanguinidad  y segundo afinidad.</a:t>
            </a:r>
          </a:p>
          <a:p>
            <a:pPr algn="just"/>
            <a:endParaRPr lang="es-419" sz="1100" dirty="0">
              <a:solidFill>
                <a:schemeClr val="tx1"/>
              </a:solidFill>
            </a:endParaRPr>
          </a:p>
        </p:txBody>
      </p:sp>
      <p:sp>
        <p:nvSpPr>
          <p:cNvPr id="2" name="Título 1">
            <a:extLst>
              <a:ext uri="{FF2B5EF4-FFF2-40B4-BE49-F238E27FC236}">
                <a16:creationId xmlns:a16="http://schemas.microsoft.com/office/drawing/2014/main" id="{BD8ABA95-CF94-4AC6-881F-162CD10A8713}"/>
              </a:ext>
            </a:extLst>
          </p:cNvPr>
          <p:cNvSpPr txBox="1">
            <a:spLocks/>
          </p:cNvSpPr>
          <p:nvPr/>
        </p:nvSpPr>
        <p:spPr>
          <a:xfrm>
            <a:off x="2527732" y="302313"/>
            <a:ext cx="7821345" cy="714217"/>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2800" b="1" u="sng" dirty="0">
                <a:latin typeface="+mn-lt"/>
                <a:ea typeface="+mn-ea"/>
                <a:cs typeface="+mn-cs"/>
              </a:rPr>
              <a:t>INFRACCIONES ART. 11 DE LA LEY DE CONTRATACIONES CON EL ESTADO (ART.50,1 INC. C)</a:t>
            </a:r>
          </a:p>
        </p:txBody>
      </p:sp>
      <p:sp>
        <p:nvSpPr>
          <p:cNvPr id="104" name="Rectángulo: esquinas redondeadas 103">
            <a:extLst>
              <a:ext uri="{FF2B5EF4-FFF2-40B4-BE49-F238E27FC236}">
                <a16:creationId xmlns:a16="http://schemas.microsoft.com/office/drawing/2014/main" id="{7094F26A-2113-4C4D-BFF6-509F506110B0}"/>
              </a:ext>
            </a:extLst>
          </p:cNvPr>
          <p:cNvSpPr/>
          <p:nvPr/>
        </p:nvSpPr>
        <p:spPr>
          <a:xfrm>
            <a:off x="8357775" y="1178330"/>
            <a:ext cx="3153053" cy="1813200"/>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solidFill>
                  <a:schemeClr val="tx1"/>
                </a:solidFill>
              </a:rPr>
              <a:t>c) En el ámbito de su jurisdicción, hasta doce (12) meses después de haber dejado el cargo, los Jueces de las Cortes Superiores de Justicia, los Alcaldes y Regidores.</a:t>
            </a:r>
          </a:p>
          <a:p>
            <a:pPr algn="just"/>
            <a:endParaRPr lang="es-419" sz="1100" dirty="0">
              <a:solidFill>
                <a:schemeClr val="tx1"/>
              </a:solidFill>
            </a:endParaRPr>
          </a:p>
        </p:txBody>
      </p:sp>
      <p:sp>
        <p:nvSpPr>
          <p:cNvPr id="149" name="Abrir llave 148">
            <a:extLst>
              <a:ext uri="{FF2B5EF4-FFF2-40B4-BE49-F238E27FC236}">
                <a16:creationId xmlns:a16="http://schemas.microsoft.com/office/drawing/2014/main" id="{057612CC-E9FE-458B-A3AE-151348A99DBB}"/>
              </a:ext>
            </a:extLst>
          </p:cNvPr>
          <p:cNvSpPr/>
          <p:nvPr/>
        </p:nvSpPr>
        <p:spPr>
          <a:xfrm rot="16200000">
            <a:off x="6141292" y="107652"/>
            <a:ext cx="161600" cy="6389704"/>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cxnSp>
        <p:nvCxnSpPr>
          <p:cNvPr id="150" name="Conector recto de flecha 149">
            <a:extLst>
              <a:ext uri="{FF2B5EF4-FFF2-40B4-BE49-F238E27FC236}">
                <a16:creationId xmlns:a16="http://schemas.microsoft.com/office/drawing/2014/main" id="{0BCD9FE0-3288-4D3F-AD8B-C772EDD3D190}"/>
              </a:ext>
            </a:extLst>
          </p:cNvPr>
          <p:cNvCxnSpPr>
            <a:cxnSpLocks/>
          </p:cNvCxnSpPr>
          <p:nvPr/>
        </p:nvCxnSpPr>
        <p:spPr>
          <a:xfrm flipV="1">
            <a:off x="3027240" y="3022516"/>
            <a:ext cx="0" cy="238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1" name="Conector recto de flecha 150">
            <a:extLst>
              <a:ext uri="{FF2B5EF4-FFF2-40B4-BE49-F238E27FC236}">
                <a16:creationId xmlns:a16="http://schemas.microsoft.com/office/drawing/2014/main" id="{C88650F0-A767-4A4F-A7CC-F8817DFBBAA4}"/>
              </a:ext>
            </a:extLst>
          </p:cNvPr>
          <p:cNvCxnSpPr>
            <a:cxnSpLocks/>
          </p:cNvCxnSpPr>
          <p:nvPr/>
        </p:nvCxnSpPr>
        <p:spPr>
          <a:xfrm flipV="1">
            <a:off x="6229869" y="3058812"/>
            <a:ext cx="0" cy="238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2" name="Conector recto de flecha 151">
            <a:extLst>
              <a:ext uri="{FF2B5EF4-FFF2-40B4-BE49-F238E27FC236}">
                <a16:creationId xmlns:a16="http://schemas.microsoft.com/office/drawing/2014/main" id="{B77B58EB-B9B8-40BC-BE6E-8C10BF039887}"/>
              </a:ext>
            </a:extLst>
          </p:cNvPr>
          <p:cNvCxnSpPr>
            <a:cxnSpLocks/>
            <a:stCxn id="149" idx="2"/>
          </p:cNvCxnSpPr>
          <p:nvPr/>
        </p:nvCxnSpPr>
        <p:spPr>
          <a:xfrm flipV="1">
            <a:off x="9416944" y="3058812"/>
            <a:ext cx="0" cy="1628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3" name="Abrir llave 152">
            <a:extLst>
              <a:ext uri="{FF2B5EF4-FFF2-40B4-BE49-F238E27FC236}">
                <a16:creationId xmlns:a16="http://schemas.microsoft.com/office/drawing/2014/main" id="{BAAC5A95-8C65-42CF-945A-6454A84F5D86}"/>
              </a:ext>
            </a:extLst>
          </p:cNvPr>
          <p:cNvSpPr/>
          <p:nvPr/>
        </p:nvSpPr>
        <p:spPr>
          <a:xfrm rot="5400000">
            <a:off x="6082341" y="1131762"/>
            <a:ext cx="153409" cy="6515797"/>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cxnSp>
        <p:nvCxnSpPr>
          <p:cNvPr id="154" name="Conector recto de flecha 153">
            <a:extLst>
              <a:ext uri="{FF2B5EF4-FFF2-40B4-BE49-F238E27FC236}">
                <a16:creationId xmlns:a16="http://schemas.microsoft.com/office/drawing/2014/main" id="{7073E00B-C88C-4E12-A6C9-0782A805A51D}"/>
              </a:ext>
            </a:extLst>
          </p:cNvPr>
          <p:cNvCxnSpPr>
            <a:cxnSpLocks/>
          </p:cNvCxnSpPr>
          <p:nvPr/>
        </p:nvCxnSpPr>
        <p:spPr>
          <a:xfrm>
            <a:off x="2901147" y="4466363"/>
            <a:ext cx="0" cy="2411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8" name="Conector recto de flecha 157">
            <a:extLst>
              <a:ext uri="{FF2B5EF4-FFF2-40B4-BE49-F238E27FC236}">
                <a16:creationId xmlns:a16="http://schemas.microsoft.com/office/drawing/2014/main" id="{A73387A8-1E27-4B30-B1D0-1965C8F44BA8}"/>
              </a:ext>
            </a:extLst>
          </p:cNvPr>
          <p:cNvCxnSpPr>
            <a:cxnSpLocks/>
          </p:cNvCxnSpPr>
          <p:nvPr/>
        </p:nvCxnSpPr>
        <p:spPr>
          <a:xfrm>
            <a:off x="6159045" y="4389661"/>
            <a:ext cx="0" cy="2411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9" name="Conector recto de flecha 158">
            <a:extLst>
              <a:ext uri="{FF2B5EF4-FFF2-40B4-BE49-F238E27FC236}">
                <a16:creationId xmlns:a16="http://schemas.microsoft.com/office/drawing/2014/main" id="{03CE4D10-2E33-4057-8C60-D8081ACBE6B9}"/>
              </a:ext>
            </a:extLst>
          </p:cNvPr>
          <p:cNvCxnSpPr>
            <a:cxnSpLocks/>
          </p:cNvCxnSpPr>
          <p:nvPr/>
        </p:nvCxnSpPr>
        <p:spPr>
          <a:xfrm>
            <a:off x="9416944" y="4466363"/>
            <a:ext cx="0" cy="2411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095169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5F4F36B2-5BFC-4628-8917-90E89E12B74F}"/>
              </a:ext>
            </a:extLst>
          </p:cNvPr>
          <p:cNvSpPr/>
          <p:nvPr/>
        </p:nvSpPr>
        <p:spPr>
          <a:xfrm>
            <a:off x="547456" y="3058946"/>
            <a:ext cx="11097087" cy="809224"/>
          </a:xfrm>
          <a:prstGeom prst="roundRect">
            <a:avLst/>
          </a:prstGeom>
          <a:solidFill>
            <a:schemeClr val="accent2">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l">
              <a:buNone/>
            </a:pPr>
            <a:r>
              <a:rPr lang="es-ES" dirty="0">
                <a:solidFill>
                  <a:schemeClr val="tx1"/>
                </a:solidFill>
              </a:rPr>
              <a:t>Articulo 11. Impedimentos</a:t>
            </a:r>
          </a:p>
          <a:p>
            <a:pPr marL="0" indent="0" algn="l">
              <a:buNone/>
            </a:pPr>
            <a:r>
              <a:rPr lang="es-ES" dirty="0">
                <a:solidFill>
                  <a:schemeClr val="tx1"/>
                </a:solidFill>
              </a:rPr>
              <a:t>Cualquiera sea el régimen legal de contratación aplicable, están impedidos de ser participantes, postores y/o contratistas, incluyendo las contrataciones a que se refiere el literal a) del articulo 5.</a:t>
            </a:r>
            <a:endParaRPr lang="es-ES" b="0" i="0" dirty="0">
              <a:solidFill>
                <a:schemeClr val="tx1"/>
              </a:solidFill>
              <a:effectLst/>
            </a:endParaRPr>
          </a:p>
        </p:txBody>
      </p:sp>
      <p:sp>
        <p:nvSpPr>
          <p:cNvPr id="9" name="Rectángulo: esquinas redondeadas 8">
            <a:extLst>
              <a:ext uri="{FF2B5EF4-FFF2-40B4-BE49-F238E27FC236}">
                <a16:creationId xmlns:a16="http://schemas.microsoft.com/office/drawing/2014/main" id="{E0CB67D9-7B92-494F-9F31-F356A5E2CBED}"/>
              </a:ext>
            </a:extLst>
          </p:cNvPr>
          <p:cNvSpPr/>
          <p:nvPr/>
        </p:nvSpPr>
        <p:spPr>
          <a:xfrm>
            <a:off x="3963980" y="1141120"/>
            <a:ext cx="3720176" cy="1548258"/>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1100" dirty="0">
              <a:solidFill>
                <a:schemeClr val="tx1"/>
              </a:solidFill>
            </a:endParaRPr>
          </a:p>
          <a:p>
            <a:pPr algn="just"/>
            <a:endParaRPr lang="es-ES" sz="1200" dirty="0">
              <a:solidFill>
                <a:schemeClr val="tx1"/>
              </a:solidFill>
            </a:endParaRPr>
          </a:p>
          <a:p>
            <a:pPr algn="just"/>
            <a:r>
              <a:rPr lang="es-ES" sz="1400" dirty="0">
                <a:solidFill>
                  <a:schemeClr val="tx1"/>
                </a:solidFill>
              </a:rPr>
              <a:t>g)En el ámbito y tiempo establecidos para las personas señaladas en los literales precedentes, las personas jurídicas en las que aquellas tengan o hayan tenido una participación superior al cinco por ciento (5%) del capital o patrimonio social, dentro de los doce (12) meses anteriores a la convocatoria.</a:t>
            </a:r>
          </a:p>
          <a:p>
            <a:pPr algn="just"/>
            <a:endParaRPr lang="es-ES" sz="1100" dirty="0">
              <a:solidFill>
                <a:schemeClr val="tx1"/>
              </a:solidFill>
            </a:endParaRPr>
          </a:p>
          <a:p>
            <a:pPr algn="just"/>
            <a:endParaRPr lang="es-419" sz="1100" dirty="0">
              <a:solidFill>
                <a:schemeClr val="tx1"/>
              </a:solidFill>
            </a:endParaRPr>
          </a:p>
        </p:txBody>
      </p:sp>
      <p:sp>
        <p:nvSpPr>
          <p:cNvPr id="13" name="Rectángulo: esquinas redondeadas 12">
            <a:extLst>
              <a:ext uri="{FF2B5EF4-FFF2-40B4-BE49-F238E27FC236}">
                <a16:creationId xmlns:a16="http://schemas.microsoft.com/office/drawing/2014/main" id="{79552F5D-7767-47D5-BFC1-80C056CDF2DD}"/>
              </a:ext>
            </a:extLst>
          </p:cNvPr>
          <p:cNvSpPr/>
          <p:nvPr/>
        </p:nvSpPr>
        <p:spPr>
          <a:xfrm>
            <a:off x="80016" y="1164326"/>
            <a:ext cx="3715472" cy="1484175"/>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1200" dirty="0">
              <a:solidFill>
                <a:schemeClr val="tx1"/>
              </a:solidFill>
            </a:endParaRPr>
          </a:p>
          <a:p>
            <a:pPr algn="just"/>
            <a:r>
              <a:rPr lang="es-ES" sz="1400" dirty="0">
                <a:solidFill>
                  <a:schemeClr val="tx1"/>
                </a:solidFill>
              </a:rPr>
              <a:t>h)En el ámbito y tiempo establecidos para las personas señaladas en los literales precedentes, las personas jurídicas sin fines de lucro en las que aquellas participen o hayan participado  como asociados o miembros de sus consejos directivos, dentro de los (12) meses anteriores a la convocatoria.</a:t>
            </a:r>
          </a:p>
          <a:p>
            <a:pPr algn="just"/>
            <a:endParaRPr lang="es-419" sz="1100" dirty="0">
              <a:solidFill>
                <a:schemeClr val="tx1"/>
              </a:solidFill>
            </a:endParaRPr>
          </a:p>
        </p:txBody>
      </p:sp>
      <p:sp>
        <p:nvSpPr>
          <p:cNvPr id="15" name="Rectángulo: esquinas redondeadas 14">
            <a:extLst>
              <a:ext uri="{FF2B5EF4-FFF2-40B4-BE49-F238E27FC236}">
                <a16:creationId xmlns:a16="http://schemas.microsoft.com/office/drawing/2014/main" id="{71DF9790-51AE-4EE2-A9B9-2169191C896C}"/>
              </a:ext>
            </a:extLst>
          </p:cNvPr>
          <p:cNvSpPr/>
          <p:nvPr/>
        </p:nvSpPr>
        <p:spPr>
          <a:xfrm>
            <a:off x="7793434" y="724139"/>
            <a:ext cx="4318550" cy="1941780"/>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1400" dirty="0">
              <a:solidFill>
                <a:schemeClr val="tx1"/>
              </a:solidFill>
            </a:endParaRPr>
          </a:p>
          <a:p>
            <a:pPr algn="just"/>
            <a:r>
              <a:rPr lang="es-ES" sz="1400" dirty="0">
                <a:solidFill>
                  <a:schemeClr val="tx1"/>
                </a:solidFill>
              </a:rPr>
              <a:t>I)En el ámbito y tiempo establecidos para las personas señaladas en los literales precedentes, las personas jurídicas cuyos integrantes de los órganos de administración, apoderados o representantes legales sean las personas señaladas en los literales precedentes. Idéntica prohibición se extiende a las personas naturales que tengan como apoderados o representantes a las personas señaladas en los literales precedentes.</a:t>
            </a:r>
          </a:p>
          <a:p>
            <a:pPr algn="just"/>
            <a:endParaRPr lang="es-419" sz="1100" dirty="0">
              <a:solidFill>
                <a:schemeClr val="tx1"/>
              </a:solidFill>
            </a:endParaRPr>
          </a:p>
        </p:txBody>
      </p:sp>
      <p:sp>
        <p:nvSpPr>
          <p:cNvPr id="19" name="Rectángulo: esquinas redondeadas 18">
            <a:extLst>
              <a:ext uri="{FF2B5EF4-FFF2-40B4-BE49-F238E27FC236}">
                <a16:creationId xmlns:a16="http://schemas.microsoft.com/office/drawing/2014/main" id="{E0B82777-44CD-4298-BFF9-DF831513451F}"/>
              </a:ext>
            </a:extLst>
          </p:cNvPr>
          <p:cNvSpPr/>
          <p:nvPr/>
        </p:nvSpPr>
        <p:spPr>
          <a:xfrm>
            <a:off x="65074" y="4444451"/>
            <a:ext cx="3587064" cy="1695259"/>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1200" dirty="0">
              <a:solidFill>
                <a:schemeClr val="tx1"/>
              </a:solidFill>
            </a:endParaRPr>
          </a:p>
          <a:p>
            <a:pPr algn="just"/>
            <a:r>
              <a:rPr lang="es-ES" sz="1400" dirty="0">
                <a:solidFill>
                  <a:schemeClr val="tx1"/>
                </a:solidFill>
              </a:rPr>
              <a:t>j)Las personas naturales o jurídicas que se encuentren sancionadas administrativamente con inhabilitación temporal o permanente en el ejercicio de sus derechos para participar en procesos de selección y para contratar con Entidades, de acuerdo a lo dispuesto por la presente norma y su reglamento.</a:t>
            </a:r>
          </a:p>
          <a:p>
            <a:pPr algn="just"/>
            <a:endParaRPr lang="es-419" sz="1100" dirty="0">
              <a:solidFill>
                <a:schemeClr val="tx1"/>
              </a:solidFill>
            </a:endParaRPr>
          </a:p>
        </p:txBody>
      </p:sp>
      <p:sp>
        <p:nvSpPr>
          <p:cNvPr id="23" name="Rectángulo: esquinas redondeadas 22">
            <a:extLst>
              <a:ext uri="{FF2B5EF4-FFF2-40B4-BE49-F238E27FC236}">
                <a16:creationId xmlns:a16="http://schemas.microsoft.com/office/drawing/2014/main" id="{2B086781-5A69-4D5A-8317-3B2DD618A54D}"/>
              </a:ext>
            </a:extLst>
          </p:cNvPr>
          <p:cNvSpPr/>
          <p:nvPr/>
        </p:nvSpPr>
        <p:spPr>
          <a:xfrm>
            <a:off x="3816104" y="4371388"/>
            <a:ext cx="5472268" cy="2368099"/>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419" sz="1200" dirty="0">
                <a:solidFill>
                  <a:schemeClr val="tx1"/>
                </a:solidFill>
              </a:rPr>
              <a:t>k) Las personas jurídicas cuyos socios, accionistas, </a:t>
            </a:r>
            <a:r>
              <a:rPr lang="es-419" sz="1200" dirty="0" err="1">
                <a:solidFill>
                  <a:schemeClr val="tx1"/>
                </a:solidFill>
              </a:rPr>
              <a:t>participacionistas</a:t>
            </a:r>
            <a:r>
              <a:rPr lang="es-419" sz="1200" dirty="0">
                <a:solidFill>
                  <a:schemeClr val="tx1"/>
                </a:solidFill>
              </a:rPr>
              <a:t>, titulares, integrantes de los órganos de administración, apoderados o representantes legales formen o hayan formado parte, en los últimos doce (12) meses de impuesta la sanción , de personas jurídicas que se encuentren sancionadas administrativamente con inhabilitación temporal o permanente  para participar en procesos de selección y para contratar con el Estado; o que habiendo actuado como personas naturales hayan sido sancionadas por la misma infracción; conforme a los criterios señalados en la presente Ley y su reglamento. Para el caso de socios, accionistas, </a:t>
            </a:r>
            <a:r>
              <a:rPr lang="es-419" sz="1200" dirty="0" err="1">
                <a:solidFill>
                  <a:schemeClr val="tx1"/>
                </a:solidFill>
              </a:rPr>
              <a:t>participacionistas</a:t>
            </a:r>
            <a:r>
              <a:rPr lang="es-419" sz="1200" dirty="0">
                <a:solidFill>
                  <a:schemeClr val="tx1"/>
                </a:solidFill>
              </a:rPr>
              <a:t> o titulares, este impedimento se aplicará siempre y cuando la participación superior al cinco por ciento (5%) del capital o patrimonio social y por el tiempo que la sanción se encuentre vigente.</a:t>
            </a:r>
          </a:p>
          <a:p>
            <a:pPr algn="just"/>
            <a:endParaRPr lang="es-419" sz="1100" dirty="0">
              <a:solidFill>
                <a:schemeClr val="tx1"/>
              </a:solidFill>
            </a:endParaRPr>
          </a:p>
        </p:txBody>
      </p:sp>
      <p:sp>
        <p:nvSpPr>
          <p:cNvPr id="25" name="Rectángulo: esquinas redondeadas 24">
            <a:extLst>
              <a:ext uri="{FF2B5EF4-FFF2-40B4-BE49-F238E27FC236}">
                <a16:creationId xmlns:a16="http://schemas.microsoft.com/office/drawing/2014/main" id="{B7015D75-33C7-4AC1-9805-0395A21F519C}"/>
              </a:ext>
            </a:extLst>
          </p:cNvPr>
          <p:cNvSpPr/>
          <p:nvPr/>
        </p:nvSpPr>
        <p:spPr>
          <a:xfrm>
            <a:off x="9443251" y="4460487"/>
            <a:ext cx="2628952" cy="1151069"/>
          </a:xfrm>
          <a:prstGeom prst="roundRect">
            <a:avLst/>
          </a:prstGeom>
          <a:ln w="254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419" sz="1400" dirty="0">
                <a:solidFill>
                  <a:schemeClr val="tx1"/>
                </a:solidFill>
              </a:rPr>
              <a:t>l)Otros establecidos por Ley o por el reglamento de la presente norma.</a:t>
            </a:r>
          </a:p>
          <a:p>
            <a:pPr algn="just"/>
            <a:endParaRPr lang="es-419" sz="1100" dirty="0">
              <a:solidFill>
                <a:schemeClr val="tx1"/>
              </a:solidFill>
            </a:endParaRPr>
          </a:p>
        </p:txBody>
      </p:sp>
      <p:sp>
        <p:nvSpPr>
          <p:cNvPr id="2" name="Título 1">
            <a:extLst>
              <a:ext uri="{FF2B5EF4-FFF2-40B4-BE49-F238E27FC236}">
                <a16:creationId xmlns:a16="http://schemas.microsoft.com/office/drawing/2014/main" id="{BD8ABA95-CF94-4AC6-881F-162CD10A8713}"/>
              </a:ext>
            </a:extLst>
          </p:cNvPr>
          <p:cNvSpPr txBox="1">
            <a:spLocks/>
          </p:cNvSpPr>
          <p:nvPr/>
        </p:nvSpPr>
        <p:spPr>
          <a:xfrm>
            <a:off x="2456339" y="25090"/>
            <a:ext cx="9412635" cy="5804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2800" b="1" u="sng" dirty="0">
                <a:latin typeface="+mn-lt"/>
                <a:ea typeface="+mn-ea"/>
                <a:cs typeface="+mn-cs"/>
              </a:rPr>
              <a:t>INFRACCIONES ART. 11 DE LA LEY DE C. CON EL ESTADO</a:t>
            </a:r>
          </a:p>
        </p:txBody>
      </p:sp>
      <p:sp>
        <p:nvSpPr>
          <p:cNvPr id="70" name="Abrir llave 69">
            <a:extLst>
              <a:ext uri="{FF2B5EF4-FFF2-40B4-BE49-F238E27FC236}">
                <a16:creationId xmlns:a16="http://schemas.microsoft.com/office/drawing/2014/main" id="{20AA100F-1F3F-4AFC-9D03-5DF59362DBEA}"/>
              </a:ext>
            </a:extLst>
          </p:cNvPr>
          <p:cNvSpPr/>
          <p:nvPr/>
        </p:nvSpPr>
        <p:spPr>
          <a:xfrm rot="16200000">
            <a:off x="6171695" y="-296694"/>
            <a:ext cx="153407" cy="6389704"/>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cxnSp>
        <p:nvCxnSpPr>
          <p:cNvPr id="72" name="Conector recto de flecha 71">
            <a:extLst>
              <a:ext uri="{FF2B5EF4-FFF2-40B4-BE49-F238E27FC236}">
                <a16:creationId xmlns:a16="http://schemas.microsoft.com/office/drawing/2014/main" id="{EA707387-2ED9-4AFC-8E30-921CFFDBB536}"/>
              </a:ext>
            </a:extLst>
          </p:cNvPr>
          <p:cNvCxnSpPr>
            <a:cxnSpLocks/>
          </p:cNvCxnSpPr>
          <p:nvPr/>
        </p:nvCxnSpPr>
        <p:spPr>
          <a:xfrm flipV="1">
            <a:off x="3053547" y="2610062"/>
            <a:ext cx="0" cy="238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5" name="Conector recto de flecha 74">
            <a:extLst>
              <a:ext uri="{FF2B5EF4-FFF2-40B4-BE49-F238E27FC236}">
                <a16:creationId xmlns:a16="http://schemas.microsoft.com/office/drawing/2014/main" id="{17F7D1E6-9BEE-4DF9-83C5-7984EBDDDC7D}"/>
              </a:ext>
            </a:extLst>
          </p:cNvPr>
          <p:cNvCxnSpPr>
            <a:cxnSpLocks/>
          </p:cNvCxnSpPr>
          <p:nvPr/>
        </p:nvCxnSpPr>
        <p:spPr>
          <a:xfrm flipV="1">
            <a:off x="6247751" y="2673376"/>
            <a:ext cx="0" cy="238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6" name="Conector recto de flecha 75">
            <a:extLst>
              <a:ext uri="{FF2B5EF4-FFF2-40B4-BE49-F238E27FC236}">
                <a16:creationId xmlns:a16="http://schemas.microsoft.com/office/drawing/2014/main" id="{66FD534A-4131-4F2F-85B2-B5508165B6E8}"/>
              </a:ext>
            </a:extLst>
          </p:cNvPr>
          <p:cNvCxnSpPr>
            <a:cxnSpLocks/>
          </p:cNvCxnSpPr>
          <p:nvPr/>
        </p:nvCxnSpPr>
        <p:spPr>
          <a:xfrm flipV="1">
            <a:off x="9443251" y="2673376"/>
            <a:ext cx="0" cy="238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2" name="Abrir llave 91">
            <a:extLst>
              <a:ext uri="{FF2B5EF4-FFF2-40B4-BE49-F238E27FC236}">
                <a16:creationId xmlns:a16="http://schemas.microsoft.com/office/drawing/2014/main" id="{146C8320-727A-436D-A30C-F8114A682AF4}"/>
              </a:ext>
            </a:extLst>
          </p:cNvPr>
          <p:cNvSpPr/>
          <p:nvPr/>
        </p:nvSpPr>
        <p:spPr>
          <a:xfrm rot="5400000">
            <a:off x="6126677" y="-351489"/>
            <a:ext cx="233370" cy="8901313"/>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S"/>
          </a:p>
        </p:txBody>
      </p:sp>
      <p:cxnSp>
        <p:nvCxnSpPr>
          <p:cNvPr id="101" name="Conector recto de flecha 100">
            <a:extLst>
              <a:ext uri="{FF2B5EF4-FFF2-40B4-BE49-F238E27FC236}">
                <a16:creationId xmlns:a16="http://schemas.microsoft.com/office/drawing/2014/main" id="{F35EDF12-7A8F-4AC4-AEC5-761E096E8942}"/>
              </a:ext>
            </a:extLst>
          </p:cNvPr>
          <p:cNvCxnSpPr>
            <a:cxnSpLocks/>
          </p:cNvCxnSpPr>
          <p:nvPr/>
        </p:nvCxnSpPr>
        <p:spPr>
          <a:xfrm rot="10800000" flipV="1">
            <a:off x="1792705" y="4211080"/>
            <a:ext cx="0" cy="238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2" name="Conector recto de flecha 101">
            <a:extLst>
              <a:ext uri="{FF2B5EF4-FFF2-40B4-BE49-F238E27FC236}">
                <a16:creationId xmlns:a16="http://schemas.microsoft.com/office/drawing/2014/main" id="{7B33E438-19C1-4072-90FE-AEDB37D90DD8}"/>
              </a:ext>
            </a:extLst>
          </p:cNvPr>
          <p:cNvCxnSpPr>
            <a:cxnSpLocks/>
          </p:cNvCxnSpPr>
          <p:nvPr/>
        </p:nvCxnSpPr>
        <p:spPr>
          <a:xfrm rot="10800000" flipV="1">
            <a:off x="10694019" y="4211080"/>
            <a:ext cx="0" cy="238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3" name="Conector recto de flecha 102">
            <a:extLst>
              <a:ext uri="{FF2B5EF4-FFF2-40B4-BE49-F238E27FC236}">
                <a16:creationId xmlns:a16="http://schemas.microsoft.com/office/drawing/2014/main" id="{6EC26080-2E75-4361-BEC7-A66114EA5D27}"/>
              </a:ext>
            </a:extLst>
          </p:cNvPr>
          <p:cNvCxnSpPr>
            <a:cxnSpLocks/>
          </p:cNvCxnSpPr>
          <p:nvPr/>
        </p:nvCxnSpPr>
        <p:spPr>
          <a:xfrm rot="10800000" flipV="1">
            <a:off x="6248399" y="4091995"/>
            <a:ext cx="0" cy="238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5059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5F4F36B2-5BFC-4628-8917-90E89E12B74F}"/>
              </a:ext>
            </a:extLst>
          </p:cNvPr>
          <p:cNvSpPr/>
          <p:nvPr/>
        </p:nvSpPr>
        <p:spPr>
          <a:xfrm>
            <a:off x="547456" y="3555567"/>
            <a:ext cx="11097087" cy="8092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lgn="l">
              <a:buNone/>
            </a:pPr>
            <a:r>
              <a:rPr lang="es-ES" b="0" i="0" dirty="0">
                <a:solidFill>
                  <a:schemeClr val="tx1"/>
                </a:solidFill>
                <a:effectLst/>
              </a:rPr>
              <a:t>El Tribunal de Contrataciones del Estado sanciona a los proveedores, participantes, postores, contratistas y/o subcontratistas cuando incurran en las siguientes infracciones</a:t>
            </a:r>
          </a:p>
        </p:txBody>
      </p:sp>
      <p:sp>
        <p:nvSpPr>
          <p:cNvPr id="9" name="Rectángulo: esquinas redondeadas 8">
            <a:extLst>
              <a:ext uri="{FF2B5EF4-FFF2-40B4-BE49-F238E27FC236}">
                <a16:creationId xmlns:a16="http://schemas.microsoft.com/office/drawing/2014/main" id="{E0CB67D9-7B92-494F-9F31-F356A5E2CBED}"/>
              </a:ext>
            </a:extLst>
          </p:cNvPr>
          <p:cNvSpPr/>
          <p:nvPr/>
        </p:nvSpPr>
        <p:spPr>
          <a:xfrm>
            <a:off x="69502" y="1189779"/>
            <a:ext cx="5369230" cy="2120108"/>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1200" b="0" i="0" dirty="0">
              <a:solidFill>
                <a:schemeClr val="tx1"/>
              </a:solidFill>
              <a:effectLst/>
            </a:endParaRPr>
          </a:p>
          <a:p>
            <a:pPr algn="just"/>
            <a:r>
              <a:rPr lang="es-PE" sz="1200" dirty="0"/>
              <a:t>i)Presentar información inexacta a las Entidades, al Tribunal de Contrataciones del Estado o, al Registro Nacional de Proveedores (RNP), al Organismo Supervisor de las Contrataciones del Estado (OSCE) y a la Central de Compras Públicas - Perú Compras. En el caso de las Entidades siempre que esté relacionada con el cumplimiento de un requerimiento o, factor de evaluación o requisitos que le represente una ventaja o beneficio en el procedimiento de selección o en la ejecución contractual. Tratándose de información presentada al Tribunal de Contrataciones del Estado, al Registro Nacional de Proveedores (RNP) o al Organismo Supervisor de las Contrataciones del Estado (OSCE), el beneficio o ventaja debe estar relacionada con el procedimiento que se sigue ante estas instancias.</a:t>
            </a:r>
            <a:r>
              <a:rPr lang="es-ES" sz="1200" b="0" i="0" dirty="0">
                <a:solidFill>
                  <a:schemeClr val="tx1"/>
                </a:solidFill>
                <a:effectLst/>
              </a:rPr>
              <a:t>.</a:t>
            </a:r>
          </a:p>
          <a:p>
            <a:pPr algn="just"/>
            <a:endParaRPr lang="es-419" sz="1100" dirty="0">
              <a:solidFill>
                <a:schemeClr val="tx1"/>
              </a:solidFill>
            </a:endParaRPr>
          </a:p>
        </p:txBody>
      </p:sp>
      <p:sp>
        <p:nvSpPr>
          <p:cNvPr id="13" name="Rectángulo: esquinas redondeadas 12">
            <a:extLst>
              <a:ext uri="{FF2B5EF4-FFF2-40B4-BE49-F238E27FC236}">
                <a16:creationId xmlns:a16="http://schemas.microsoft.com/office/drawing/2014/main" id="{79552F5D-7767-47D5-BFC1-80C056CDF2DD}"/>
              </a:ext>
            </a:extLst>
          </p:cNvPr>
          <p:cNvSpPr/>
          <p:nvPr/>
        </p:nvSpPr>
        <p:spPr>
          <a:xfrm>
            <a:off x="5603073" y="1155800"/>
            <a:ext cx="3274218" cy="2120108"/>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j)Presentar documentos falsos o adulterados a las Entidades, al Tribunal de Contrataciones del Estado o, al Registro Nacional de Proveedores (RNP), al Organismo Supervisor de las Contrataciones del Estado (OSCE), o a la Central de Compras Públicas - Perú Compras. </a:t>
            </a:r>
            <a:endParaRPr lang="es-419" sz="1400" dirty="0">
              <a:solidFill>
                <a:schemeClr val="tx1"/>
              </a:solidFill>
            </a:endParaRPr>
          </a:p>
        </p:txBody>
      </p:sp>
      <p:sp>
        <p:nvSpPr>
          <p:cNvPr id="15" name="Rectángulo: esquinas redondeadas 14">
            <a:extLst>
              <a:ext uri="{FF2B5EF4-FFF2-40B4-BE49-F238E27FC236}">
                <a16:creationId xmlns:a16="http://schemas.microsoft.com/office/drawing/2014/main" id="{71DF9790-51AE-4EE2-A9B9-2169191C896C}"/>
              </a:ext>
            </a:extLst>
          </p:cNvPr>
          <p:cNvSpPr/>
          <p:nvPr/>
        </p:nvSpPr>
        <p:spPr>
          <a:xfrm>
            <a:off x="8985429" y="1087694"/>
            <a:ext cx="3013201" cy="2228299"/>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PE" sz="1400" dirty="0"/>
              <a:t>k)Suscribir contratos o Acuerdos Marco sin contar con inscripción vigente en el Registro Nacional de Proveedores (RNP) o suscribir contratos por montos mayores a su capacidad libre de contratación, o en especialidades o categorías distintas a las autorizadas por el Registro Nacional de Proveedores (RNP)</a:t>
            </a:r>
            <a:endParaRPr lang="es-419" sz="1400" dirty="0">
              <a:solidFill>
                <a:schemeClr val="tx1"/>
              </a:solidFill>
            </a:endParaRPr>
          </a:p>
        </p:txBody>
      </p:sp>
      <p:sp>
        <p:nvSpPr>
          <p:cNvPr id="25" name="Rectángulo: esquinas redondeadas 24">
            <a:extLst>
              <a:ext uri="{FF2B5EF4-FFF2-40B4-BE49-F238E27FC236}">
                <a16:creationId xmlns:a16="http://schemas.microsoft.com/office/drawing/2014/main" id="{B7015D75-33C7-4AC1-9805-0395A21F519C}"/>
              </a:ext>
            </a:extLst>
          </p:cNvPr>
          <p:cNvSpPr/>
          <p:nvPr/>
        </p:nvSpPr>
        <p:spPr>
          <a:xfrm>
            <a:off x="1106752" y="6223074"/>
            <a:ext cx="10169829" cy="534139"/>
          </a:xfrm>
          <a:prstGeom prst="roundRect">
            <a:avLst/>
          </a:prstGeom>
          <a:solidFill>
            <a:schemeClr val="accent4">
              <a:lumMod val="60000"/>
              <a:lumOff val="40000"/>
            </a:schemeClr>
          </a:solidFill>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400" b="0" i="0" dirty="0">
                <a:solidFill>
                  <a:schemeClr val="tx1"/>
                </a:solidFill>
                <a:effectLst/>
              </a:rPr>
              <a:t>La responsabilidad derivada de las infracciones previstas en este artículo es objetiva, salvo en aquellos tipos infractores que admitan la posibilidad de justificar la conducta</a:t>
            </a:r>
            <a:r>
              <a:rPr lang="es-ES" sz="1100" b="0" i="0" dirty="0">
                <a:solidFill>
                  <a:schemeClr val="tx1"/>
                </a:solidFill>
                <a:effectLst/>
              </a:rPr>
              <a:t>.</a:t>
            </a:r>
          </a:p>
        </p:txBody>
      </p:sp>
      <p:cxnSp>
        <p:nvCxnSpPr>
          <p:cNvPr id="27" name="Conector: angular 26">
            <a:extLst>
              <a:ext uri="{FF2B5EF4-FFF2-40B4-BE49-F238E27FC236}">
                <a16:creationId xmlns:a16="http://schemas.microsoft.com/office/drawing/2014/main" id="{EBCBAFDD-F368-4437-8075-BC082C749C89}"/>
              </a:ext>
            </a:extLst>
          </p:cNvPr>
          <p:cNvCxnSpPr>
            <a:cxnSpLocks/>
            <a:stCxn id="5" idx="0"/>
            <a:endCxn id="9" idx="2"/>
          </p:cNvCxnSpPr>
          <p:nvPr/>
        </p:nvCxnSpPr>
        <p:spPr>
          <a:xfrm rot="16200000" flipV="1">
            <a:off x="4302219" y="1761785"/>
            <a:ext cx="245680" cy="3341883"/>
          </a:xfrm>
          <a:prstGeom prst="bentConnector3">
            <a:avLst>
              <a:gd name="adj1" fmla="val 50000"/>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a:extLst>
              <a:ext uri="{FF2B5EF4-FFF2-40B4-BE49-F238E27FC236}">
                <a16:creationId xmlns:a16="http://schemas.microsoft.com/office/drawing/2014/main" id="{C9258D78-3F26-4289-9D1D-E87051018058}"/>
              </a:ext>
            </a:extLst>
          </p:cNvPr>
          <p:cNvCxnSpPr>
            <a:cxnSpLocks/>
          </p:cNvCxnSpPr>
          <p:nvPr/>
        </p:nvCxnSpPr>
        <p:spPr>
          <a:xfrm rot="5400000" flipH="1" flipV="1">
            <a:off x="6528262" y="2856908"/>
            <a:ext cx="279659" cy="1144182"/>
          </a:xfrm>
          <a:prstGeom prst="bentConnector3">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75E38DF3-5776-47F0-977C-1F9D1DF712D2}"/>
              </a:ext>
            </a:extLst>
          </p:cNvPr>
          <p:cNvCxnSpPr>
            <a:cxnSpLocks/>
            <a:stCxn id="5" idx="0"/>
            <a:endCxn id="15" idx="2"/>
          </p:cNvCxnSpPr>
          <p:nvPr/>
        </p:nvCxnSpPr>
        <p:spPr>
          <a:xfrm rot="5400000" flipH="1" flipV="1">
            <a:off x="8174228" y="1237765"/>
            <a:ext cx="239574" cy="439603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ector: angular 34">
            <a:extLst>
              <a:ext uri="{FF2B5EF4-FFF2-40B4-BE49-F238E27FC236}">
                <a16:creationId xmlns:a16="http://schemas.microsoft.com/office/drawing/2014/main" id="{CD8DD660-31CD-4C94-A850-F15F444FD3D6}"/>
              </a:ext>
            </a:extLst>
          </p:cNvPr>
          <p:cNvCxnSpPr>
            <a:cxnSpLocks/>
            <a:stCxn id="5" idx="2"/>
          </p:cNvCxnSpPr>
          <p:nvPr/>
        </p:nvCxnSpPr>
        <p:spPr>
          <a:xfrm rot="5400000">
            <a:off x="3993979" y="2407214"/>
            <a:ext cx="144444" cy="4059598"/>
          </a:xfrm>
          <a:prstGeom prst="bentConnector3">
            <a:avLst>
              <a:gd name="adj1" fmla="val 50000"/>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angular 36">
            <a:extLst>
              <a:ext uri="{FF2B5EF4-FFF2-40B4-BE49-F238E27FC236}">
                <a16:creationId xmlns:a16="http://schemas.microsoft.com/office/drawing/2014/main" id="{9F4A5BFA-2F4E-422F-9F59-A0729672B1C7}"/>
              </a:ext>
            </a:extLst>
          </p:cNvPr>
          <p:cNvCxnSpPr>
            <a:cxnSpLocks/>
            <a:stCxn id="5" idx="2"/>
          </p:cNvCxnSpPr>
          <p:nvPr/>
        </p:nvCxnSpPr>
        <p:spPr>
          <a:xfrm rot="5400000">
            <a:off x="5974214" y="4486577"/>
            <a:ext cx="24357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angular 38">
            <a:extLst>
              <a:ext uri="{FF2B5EF4-FFF2-40B4-BE49-F238E27FC236}">
                <a16:creationId xmlns:a16="http://schemas.microsoft.com/office/drawing/2014/main" id="{5F1B61DC-2ABF-4C22-8198-8C783C63EDE9}"/>
              </a:ext>
            </a:extLst>
          </p:cNvPr>
          <p:cNvCxnSpPr>
            <a:cxnSpLocks/>
          </p:cNvCxnSpPr>
          <p:nvPr/>
        </p:nvCxnSpPr>
        <p:spPr>
          <a:xfrm rot="16200000" flipH="1">
            <a:off x="7712016" y="2748777"/>
            <a:ext cx="144445" cy="3376474"/>
          </a:xfrm>
          <a:prstGeom prst="bentConnector3">
            <a:avLst>
              <a:gd name="adj1" fmla="val 50000"/>
            </a:avLst>
          </a:prstGeom>
          <a:ln>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ítulo 1">
            <a:extLst>
              <a:ext uri="{FF2B5EF4-FFF2-40B4-BE49-F238E27FC236}">
                <a16:creationId xmlns:a16="http://schemas.microsoft.com/office/drawing/2014/main" id="{C68BB628-B00A-4959-8135-212339F0BB85}"/>
              </a:ext>
            </a:extLst>
          </p:cNvPr>
          <p:cNvSpPr txBox="1">
            <a:spLocks/>
          </p:cNvSpPr>
          <p:nvPr/>
        </p:nvSpPr>
        <p:spPr>
          <a:xfrm>
            <a:off x="2316568" y="-25110"/>
            <a:ext cx="8593187" cy="966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2800" b="1" u="sng" dirty="0">
                <a:latin typeface="+mn-lt"/>
                <a:ea typeface="+mn-ea"/>
                <a:cs typeface="+mn-cs"/>
              </a:rPr>
              <a:t>INFRACCIONES ART. 50 DE LA LEY DE</a:t>
            </a:r>
          </a:p>
          <a:p>
            <a:r>
              <a:rPr lang="es-PE" sz="2800" b="1" u="sng" dirty="0">
                <a:latin typeface="+mn-lt"/>
                <a:ea typeface="+mn-ea"/>
                <a:cs typeface="+mn-cs"/>
              </a:rPr>
              <a:t> CONTRATACIONES CON EL ESTADO</a:t>
            </a:r>
          </a:p>
        </p:txBody>
      </p:sp>
      <p:sp>
        <p:nvSpPr>
          <p:cNvPr id="30" name="Rectángulo: esquinas redondeadas 29">
            <a:extLst>
              <a:ext uri="{FF2B5EF4-FFF2-40B4-BE49-F238E27FC236}">
                <a16:creationId xmlns:a16="http://schemas.microsoft.com/office/drawing/2014/main" id="{E17D6BBB-E0C9-4D46-8512-09E555BECAB7}"/>
              </a:ext>
            </a:extLst>
          </p:cNvPr>
          <p:cNvSpPr/>
          <p:nvPr/>
        </p:nvSpPr>
        <p:spPr>
          <a:xfrm>
            <a:off x="9141040" y="4515343"/>
            <a:ext cx="2792552" cy="1578745"/>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400" b="0" i="0" dirty="0">
                <a:solidFill>
                  <a:schemeClr val="tx1"/>
                </a:solidFill>
                <a:effectLst/>
              </a:rPr>
              <a:t>n)Presentar cuestionamientos maliciosos o manifiestamente infundados al pliego de absolución de consultas y/u observaciones.</a:t>
            </a:r>
          </a:p>
          <a:p>
            <a:pPr algn="just"/>
            <a:endParaRPr lang="es-419" sz="1100" dirty="0">
              <a:solidFill>
                <a:schemeClr val="tx1"/>
              </a:solidFill>
            </a:endParaRPr>
          </a:p>
        </p:txBody>
      </p:sp>
      <p:sp>
        <p:nvSpPr>
          <p:cNvPr id="32" name="Rectángulo: esquinas redondeadas 31">
            <a:extLst>
              <a:ext uri="{FF2B5EF4-FFF2-40B4-BE49-F238E27FC236}">
                <a16:creationId xmlns:a16="http://schemas.microsoft.com/office/drawing/2014/main" id="{E9B11C2B-1178-4048-A717-C8A8EE215D53}"/>
              </a:ext>
            </a:extLst>
          </p:cNvPr>
          <p:cNvSpPr/>
          <p:nvPr/>
        </p:nvSpPr>
        <p:spPr>
          <a:xfrm>
            <a:off x="4472812" y="4543213"/>
            <a:ext cx="4404479" cy="1535416"/>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1200" b="0" i="0" dirty="0">
              <a:solidFill>
                <a:srgbClr val="666666"/>
              </a:solidFill>
              <a:effectLst/>
            </a:endParaRPr>
          </a:p>
          <a:p>
            <a:pPr algn="just"/>
            <a:endParaRPr lang="es-ES" sz="1400" b="0" i="0" dirty="0">
              <a:solidFill>
                <a:schemeClr val="tx1"/>
              </a:solidFill>
              <a:effectLst/>
            </a:endParaRPr>
          </a:p>
          <a:p>
            <a:pPr algn="just"/>
            <a:r>
              <a:rPr lang="es-ES" sz="1400" b="0" i="0" dirty="0">
                <a:solidFill>
                  <a:schemeClr val="tx1"/>
                </a:solidFill>
                <a:effectLst/>
              </a:rPr>
              <a:t>m) Formular fichas técnicas o estudios de pre inversión, expedientes técnicos con omisiones, deficiencias o información equivocada,</a:t>
            </a:r>
            <a:r>
              <a:rPr lang="es-PE" sz="1400" dirty="0"/>
              <a:t> o supervisar la ejecución de obras faltando al deber de velar por la correcta ejecución técnica, económica y administrativa de la prestación, ocasionando </a:t>
            </a:r>
            <a:r>
              <a:rPr lang="es-ES" sz="1400" b="0" i="0" dirty="0">
                <a:solidFill>
                  <a:schemeClr val="tx1"/>
                </a:solidFill>
                <a:effectLst/>
              </a:rPr>
              <a:t>perjuicio económico a las Entidades.</a:t>
            </a:r>
          </a:p>
          <a:p>
            <a:pPr marL="0" indent="0" algn="just">
              <a:buNone/>
            </a:pPr>
            <a:r>
              <a:rPr lang="es-ES" sz="1100" b="0" i="0" dirty="0">
                <a:solidFill>
                  <a:schemeClr val="tx1"/>
                </a:solidFill>
                <a:effectLst/>
              </a:rPr>
              <a:t>.</a:t>
            </a:r>
          </a:p>
          <a:p>
            <a:pPr algn="just"/>
            <a:endParaRPr lang="es-419" sz="1100" dirty="0">
              <a:solidFill>
                <a:schemeClr val="tx1"/>
              </a:solidFill>
            </a:endParaRPr>
          </a:p>
        </p:txBody>
      </p:sp>
      <p:sp>
        <p:nvSpPr>
          <p:cNvPr id="36" name="Rectángulo: esquinas redondeadas 35">
            <a:extLst>
              <a:ext uri="{FF2B5EF4-FFF2-40B4-BE49-F238E27FC236}">
                <a16:creationId xmlns:a16="http://schemas.microsoft.com/office/drawing/2014/main" id="{31D70FEA-A870-4D9A-9C42-F17E7AB49AC3}"/>
              </a:ext>
            </a:extLst>
          </p:cNvPr>
          <p:cNvSpPr/>
          <p:nvPr/>
        </p:nvSpPr>
        <p:spPr>
          <a:xfrm>
            <a:off x="258408" y="4572203"/>
            <a:ext cx="4059598" cy="1465023"/>
          </a:xfrm>
          <a:prstGeom prst="roundRect">
            <a:avLst/>
          </a:prstGeom>
          <a:ln w="254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lgn="just">
              <a:buNone/>
            </a:pPr>
            <a:r>
              <a:rPr lang="es-ES" sz="1400" b="0" i="0" dirty="0">
                <a:solidFill>
                  <a:schemeClr val="tx1"/>
                </a:solidFill>
                <a:effectLst/>
              </a:rPr>
              <a:t>l) Perfeccionar el contrato, luego de notificada en el Sistema Electrónico de Contrataciones del Estado (SEACE) la suspensión, recomendación de nulidad o la nulidad del proceso de contratación dispuesta por el Organismo Supervisor de las Contrataciones del Estado (OSCE) en el ejercicio de sus funciones.</a:t>
            </a:r>
          </a:p>
          <a:p>
            <a:pPr algn="just"/>
            <a:endParaRPr lang="es-419" sz="1100" dirty="0">
              <a:solidFill>
                <a:schemeClr val="tx1"/>
              </a:solidFill>
            </a:endParaRPr>
          </a:p>
        </p:txBody>
      </p:sp>
    </p:spTree>
    <p:extLst>
      <p:ext uri="{BB962C8B-B14F-4D97-AF65-F5344CB8AC3E}">
        <p14:creationId xmlns:p14="http://schemas.microsoft.com/office/powerpoint/2010/main" val="1696414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AD05B-DFD7-4A03-B046-224A3EA0F4D4}"/>
              </a:ext>
            </a:extLst>
          </p:cNvPr>
          <p:cNvSpPr>
            <a:spLocks noGrp="1"/>
          </p:cNvSpPr>
          <p:nvPr>
            <p:ph type="title"/>
          </p:nvPr>
        </p:nvSpPr>
        <p:spPr>
          <a:xfrm>
            <a:off x="3355874" y="354369"/>
            <a:ext cx="5648855" cy="797529"/>
          </a:xfrm>
        </p:spPr>
        <p:txBody>
          <a:bodyPr>
            <a:noAutofit/>
          </a:bodyPr>
          <a:lstStyle/>
          <a:p>
            <a:r>
              <a:rPr lang="es-ES" sz="3200" b="1" u="sng" dirty="0">
                <a:latin typeface="+mn-lt"/>
                <a:ea typeface="+mn-ea"/>
                <a:cs typeface="+mn-cs"/>
              </a:rPr>
              <a:t>PRECISIONES CONCEPTUALES</a:t>
            </a:r>
          </a:p>
        </p:txBody>
      </p:sp>
      <p:sp>
        <p:nvSpPr>
          <p:cNvPr id="3" name="Rectángulo: esquinas redondeadas 2">
            <a:extLst>
              <a:ext uri="{FF2B5EF4-FFF2-40B4-BE49-F238E27FC236}">
                <a16:creationId xmlns:a16="http://schemas.microsoft.com/office/drawing/2014/main" id="{B7EC0DE6-377E-4173-94AF-2E319F4599A2}"/>
              </a:ext>
            </a:extLst>
          </p:cNvPr>
          <p:cNvSpPr/>
          <p:nvPr/>
        </p:nvSpPr>
        <p:spPr>
          <a:xfrm>
            <a:off x="1852726" y="2000847"/>
            <a:ext cx="8901133" cy="4168414"/>
          </a:xfrm>
          <a:prstGeom prst="roundRect">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p>
            <a:pPr algn="just">
              <a:lnSpc>
                <a:spcPct val="90000"/>
              </a:lnSpc>
              <a:spcAft>
                <a:spcPts val="600"/>
              </a:spcAft>
            </a:pPr>
            <a:r>
              <a:rPr lang="en-US" sz="1600" dirty="0">
                <a:solidFill>
                  <a:srgbClr val="000000"/>
                </a:solidFill>
              </a:rPr>
              <a:t>OPINIÓN </a:t>
            </a:r>
            <a:r>
              <a:rPr lang="es-ES" sz="1600" dirty="0" err="1">
                <a:solidFill>
                  <a:srgbClr val="000000"/>
                </a:solidFill>
              </a:rPr>
              <a:t>Nº</a:t>
            </a:r>
            <a:r>
              <a:rPr lang="es-ES" sz="1600" dirty="0">
                <a:solidFill>
                  <a:srgbClr val="000000"/>
                </a:solidFill>
              </a:rPr>
              <a:t> 136-2016/DTN</a:t>
            </a:r>
          </a:p>
          <a:p>
            <a:pPr algn="just"/>
            <a:r>
              <a:rPr lang="es-ES" sz="1600" dirty="0">
                <a:solidFill>
                  <a:schemeClr val="tx1"/>
                </a:solidFill>
              </a:rPr>
              <a:t>“(…)</a:t>
            </a:r>
            <a:r>
              <a:rPr lang="es-ES_tradnl" sz="1600" dirty="0">
                <a:solidFill>
                  <a:schemeClr val="tx1"/>
                </a:solidFill>
              </a:rPr>
              <a:t> que </a:t>
            </a:r>
            <a:r>
              <a:rPr lang="es-ES" sz="1600" u="sng" dirty="0">
                <a:solidFill>
                  <a:schemeClr val="tx1"/>
                </a:solidFill>
              </a:rPr>
              <a:t>la información inexacta supone la presentación de documentos y/o declaraciones cuyo contenido no es concordante con la realidad, lo que constituye una forma de falseamiento de ésta y el quebrantamiento de los principios de Moralidad y de Presunción de Veracidad</a:t>
            </a:r>
            <a:r>
              <a:rPr lang="es-ES" sz="1600" dirty="0">
                <a:solidFill>
                  <a:schemeClr val="tx1"/>
                </a:solidFill>
              </a:rPr>
              <a:t>.</a:t>
            </a:r>
          </a:p>
          <a:p>
            <a:pPr algn="just"/>
            <a:r>
              <a:rPr lang="es-ES" sz="1600" dirty="0">
                <a:solidFill>
                  <a:schemeClr val="tx1"/>
                </a:solidFill>
              </a:rPr>
              <a:t> </a:t>
            </a:r>
          </a:p>
          <a:p>
            <a:pPr algn="just"/>
            <a:r>
              <a:rPr lang="es-ES" sz="1600" dirty="0">
                <a:solidFill>
                  <a:schemeClr val="tx1"/>
                </a:solidFill>
              </a:rPr>
              <a:t>De esta manera, </a:t>
            </a:r>
            <a:r>
              <a:rPr lang="es-ES" sz="1600" u="sng" dirty="0">
                <a:solidFill>
                  <a:schemeClr val="tx1"/>
                </a:solidFill>
              </a:rPr>
              <a:t>para la configuración de la infracción bajo análisis, </a:t>
            </a:r>
            <a:r>
              <a:rPr lang="es-ES" sz="1600" b="1" u="sng" dirty="0">
                <a:solidFill>
                  <a:schemeClr val="tx1"/>
                </a:solidFill>
              </a:rPr>
              <a:t>el proveedor debe haber presentado ante </a:t>
            </a:r>
            <a:r>
              <a:rPr lang="es-ES_tradnl" sz="1600" b="1" u="sng" dirty="0">
                <a:solidFill>
                  <a:schemeClr val="tx1"/>
                </a:solidFill>
              </a:rPr>
              <a:t>las Entidades, el Tribunal de Contrataciones del Estado o el Registro Nacional de Proveedores (RNP)</a:t>
            </a:r>
            <a:r>
              <a:rPr lang="es-ES" sz="1600" b="1" u="sng" dirty="0">
                <a:solidFill>
                  <a:schemeClr val="tx1"/>
                </a:solidFill>
              </a:rPr>
              <a:t> información discordante con la realidad, con el propósito de</a:t>
            </a:r>
            <a:r>
              <a:rPr lang="es-ES_tradnl" sz="1600" b="1" u="sng" dirty="0">
                <a:solidFill>
                  <a:schemeClr val="tx1"/>
                </a:solidFill>
              </a:rPr>
              <a:t> cumplir un requisito o de obtener un beneficio o ventaja para sí o para terceros</a:t>
            </a:r>
            <a:r>
              <a:rPr lang="es-ES" sz="1600" dirty="0">
                <a:solidFill>
                  <a:schemeClr val="tx1"/>
                </a:solidFill>
              </a:rPr>
              <a:t>, </a:t>
            </a:r>
            <a:r>
              <a:rPr lang="es-PE" sz="1600" dirty="0">
                <a:solidFill>
                  <a:schemeClr val="tx1"/>
                </a:solidFill>
              </a:rPr>
              <a:t>Por su parte, </a:t>
            </a:r>
            <a:r>
              <a:rPr lang="es-PE" sz="1600" u="sng" dirty="0">
                <a:solidFill>
                  <a:schemeClr val="tx1"/>
                </a:solidFill>
              </a:rPr>
              <a:t>la presentación de documentos falsos o adulterados implica </a:t>
            </a:r>
            <a:r>
              <a:rPr lang="es-ES_tradnl" sz="1600" u="sng" dirty="0">
                <a:solidFill>
                  <a:schemeClr val="tx1"/>
                </a:solidFill>
              </a:rPr>
              <a:t>que el documento no haya sido expedido por el órgano emisor correspondiente o que siendo válidamente expedido, haya sido adulterado en su contenido</a:t>
            </a:r>
            <a:r>
              <a:rPr lang="es-ES_tradnl" sz="1600" dirty="0">
                <a:solidFill>
                  <a:schemeClr val="tx1"/>
                </a:solidFill>
              </a:rPr>
              <a:t>.</a:t>
            </a:r>
            <a:endParaRPr lang="es-ES" sz="1600" dirty="0">
              <a:solidFill>
                <a:schemeClr val="tx1"/>
              </a:solidFill>
            </a:endParaRPr>
          </a:p>
          <a:p>
            <a:pPr algn="just"/>
            <a:r>
              <a:rPr lang="es-ES" sz="1600" dirty="0">
                <a:solidFill>
                  <a:schemeClr val="tx1"/>
                </a:solidFill>
              </a:rPr>
              <a:t>independientemente de quién hubiera sido su autor o de las circunstancias que hubieran conducido a su inexactitud.(…)”</a:t>
            </a:r>
          </a:p>
          <a:p>
            <a:pPr algn="just">
              <a:lnSpc>
                <a:spcPct val="90000"/>
              </a:lnSpc>
              <a:spcAft>
                <a:spcPts val="600"/>
              </a:spcAft>
            </a:pPr>
            <a:endParaRPr lang="es-ES" sz="1600" dirty="0">
              <a:solidFill>
                <a:srgbClr val="000000"/>
              </a:solidFill>
            </a:endParaRPr>
          </a:p>
          <a:p>
            <a:pPr algn="just">
              <a:lnSpc>
                <a:spcPct val="90000"/>
              </a:lnSpc>
              <a:spcAft>
                <a:spcPts val="600"/>
              </a:spcAft>
            </a:pPr>
            <a:endParaRPr lang="en-US" sz="1600" dirty="0">
              <a:solidFill>
                <a:srgbClr val="000000"/>
              </a:solidFill>
            </a:endParaRPr>
          </a:p>
        </p:txBody>
      </p:sp>
      <p:sp>
        <p:nvSpPr>
          <p:cNvPr id="4" name="Rectángulo 3">
            <a:extLst>
              <a:ext uri="{FF2B5EF4-FFF2-40B4-BE49-F238E27FC236}">
                <a16:creationId xmlns:a16="http://schemas.microsoft.com/office/drawing/2014/main" id="{8D140FA2-452A-46B7-AE43-B0B70CCC1649}"/>
              </a:ext>
            </a:extLst>
          </p:cNvPr>
          <p:cNvSpPr/>
          <p:nvPr/>
        </p:nvSpPr>
        <p:spPr>
          <a:xfrm>
            <a:off x="3355874" y="1560291"/>
            <a:ext cx="5480245" cy="5598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ES" dirty="0">
                <a:solidFill>
                  <a:schemeClr val="tx1"/>
                </a:solidFill>
              </a:rPr>
              <a:t>INFORMACIÓN INEXACTA RESPECTO AL NUMERAL H)</a:t>
            </a:r>
            <a:endParaRPr lang="es-419" dirty="0">
              <a:solidFill>
                <a:schemeClr val="tx1"/>
              </a:solidFill>
            </a:endParaRPr>
          </a:p>
        </p:txBody>
      </p:sp>
    </p:spTree>
    <p:extLst>
      <p:ext uri="{BB962C8B-B14F-4D97-AF65-F5344CB8AC3E}">
        <p14:creationId xmlns:p14="http://schemas.microsoft.com/office/powerpoint/2010/main" val="3721561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AD05B-DFD7-4A03-B046-224A3EA0F4D4}"/>
              </a:ext>
            </a:extLst>
          </p:cNvPr>
          <p:cNvSpPr>
            <a:spLocks noGrp="1"/>
          </p:cNvSpPr>
          <p:nvPr>
            <p:ph type="title"/>
          </p:nvPr>
        </p:nvSpPr>
        <p:spPr>
          <a:xfrm>
            <a:off x="3464174" y="107197"/>
            <a:ext cx="5263644" cy="849045"/>
          </a:xfrm>
        </p:spPr>
        <p:txBody>
          <a:bodyPr>
            <a:noAutofit/>
          </a:bodyPr>
          <a:lstStyle/>
          <a:p>
            <a:r>
              <a:rPr lang="es-ES" sz="3200" b="1" u="sng" dirty="0">
                <a:latin typeface="+mn-lt"/>
                <a:ea typeface="+mn-ea"/>
                <a:cs typeface="+mn-cs"/>
              </a:rPr>
              <a:t>PRECISIONES CONCEPTUALES</a:t>
            </a:r>
          </a:p>
        </p:txBody>
      </p:sp>
      <p:sp>
        <p:nvSpPr>
          <p:cNvPr id="3" name="Rectángulo: esquinas redondeadas 2">
            <a:extLst>
              <a:ext uri="{FF2B5EF4-FFF2-40B4-BE49-F238E27FC236}">
                <a16:creationId xmlns:a16="http://schemas.microsoft.com/office/drawing/2014/main" id="{B7EC0DE6-377E-4173-94AF-2E319F4599A2}"/>
              </a:ext>
            </a:extLst>
          </p:cNvPr>
          <p:cNvSpPr/>
          <p:nvPr/>
        </p:nvSpPr>
        <p:spPr>
          <a:xfrm>
            <a:off x="546642" y="1840200"/>
            <a:ext cx="11098707" cy="4655417"/>
          </a:xfrm>
          <a:prstGeom prst="roundRect">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p>
            <a:pPr algn="just">
              <a:lnSpc>
                <a:spcPct val="90000"/>
              </a:lnSpc>
              <a:spcAft>
                <a:spcPts val="600"/>
              </a:spcAft>
            </a:pPr>
            <a:endParaRPr lang="es-PE" sz="1600" dirty="0">
              <a:solidFill>
                <a:srgbClr val="000000"/>
              </a:solidFill>
            </a:endParaRPr>
          </a:p>
          <a:p>
            <a:pPr algn="just">
              <a:lnSpc>
                <a:spcPct val="90000"/>
              </a:lnSpc>
              <a:spcAft>
                <a:spcPts val="600"/>
              </a:spcAft>
            </a:pPr>
            <a:endParaRPr lang="es-PE" sz="1600" dirty="0">
              <a:solidFill>
                <a:srgbClr val="000000"/>
              </a:solidFill>
            </a:endParaRPr>
          </a:p>
          <a:p>
            <a:pPr algn="just">
              <a:lnSpc>
                <a:spcPct val="90000"/>
              </a:lnSpc>
              <a:spcAft>
                <a:spcPts val="600"/>
              </a:spcAft>
            </a:pPr>
            <a:r>
              <a:rPr lang="es-PE" sz="1400" u="sng" dirty="0">
                <a:solidFill>
                  <a:schemeClr val="tx1"/>
                </a:solidFill>
              </a:rPr>
              <a:t>OPINIÓN </a:t>
            </a:r>
            <a:r>
              <a:rPr lang="es-PE" sz="1400" u="sng" dirty="0" err="1">
                <a:solidFill>
                  <a:schemeClr val="tx1"/>
                </a:solidFill>
              </a:rPr>
              <a:t>Nº</a:t>
            </a:r>
            <a:r>
              <a:rPr lang="es-PE" sz="1400" u="sng" dirty="0">
                <a:solidFill>
                  <a:schemeClr val="tx1"/>
                </a:solidFill>
              </a:rPr>
              <a:t> 122-2015/DTN</a:t>
            </a:r>
            <a:endParaRPr lang="es-ES" sz="1400" dirty="0">
              <a:solidFill>
                <a:schemeClr val="tx1"/>
              </a:solidFill>
            </a:endParaRPr>
          </a:p>
          <a:p>
            <a:pPr algn="just">
              <a:lnSpc>
                <a:spcPct val="90000"/>
              </a:lnSpc>
              <a:spcAft>
                <a:spcPts val="600"/>
              </a:spcAft>
            </a:pPr>
            <a:r>
              <a:rPr lang="es-PE" sz="1400" b="1" dirty="0">
                <a:solidFill>
                  <a:schemeClr val="tx1"/>
                </a:solidFill>
              </a:rPr>
              <a:t>En esta misma línea, la Ley del Procedimiento Administrativo General, en adelante la LPAG, consagra el principio de presunción de veracidad de los documentos y declaraciones juradas presentadas por los particulares durante un procedimiento administrativo . Ello implica que, en todo procedimiento administrativo, debe presumirse que los documentos presentados y las declaraciones formuladas por los administrados se encuentran conforme a lo prescrito por ley y responden a la verdad de los hechos que afirman. </a:t>
            </a:r>
          </a:p>
          <a:p>
            <a:pPr algn="just">
              <a:lnSpc>
                <a:spcPct val="90000"/>
              </a:lnSpc>
              <a:spcAft>
                <a:spcPts val="600"/>
              </a:spcAft>
            </a:pPr>
            <a:endParaRPr lang="es-PE" sz="1400" b="1" dirty="0">
              <a:solidFill>
                <a:schemeClr val="tx1"/>
              </a:solidFill>
            </a:endParaRPr>
          </a:p>
          <a:p>
            <a:pPr algn="just">
              <a:lnSpc>
                <a:spcPct val="90000"/>
              </a:lnSpc>
              <a:spcAft>
                <a:spcPts val="600"/>
              </a:spcAft>
            </a:pPr>
            <a:r>
              <a:rPr lang="es-PE" sz="1400" b="1" dirty="0">
                <a:solidFill>
                  <a:schemeClr val="tx1"/>
                </a:solidFill>
              </a:rPr>
              <a:t>No obstante, la presunción de veracidad no tiene un carácter absoluto, toda vez que conforme a las normas citadas la sola existencia de una prueba en contra de lo afirmado en las declaraciones juradas o de lo indicado en los documentos presentados, obliga a la administración pública a apartarse de la referida presunción.</a:t>
            </a:r>
          </a:p>
          <a:p>
            <a:pPr algn="just">
              <a:lnSpc>
                <a:spcPct val="90000"/>
              </a:lnSpc>
              <a:spcAft>
                <a:spcPts val="600"/>
              </a:spcAft>
            </a:pPr>
            <a:endParaRPr lang="es-PE" sz="1400" b="1" dirty="0">
              <a:solidFill>
                <a:schemeClr val="tx1"/>
              </a:solidFill>
            </a:endParaRPr>
          </a:p>
          <a:p>
            <a:pPr algn="just">
              <a:lnSpc>
                <a:spcPct val="90000"/>
              </a:lnSpc>
              <a:spcAft>
                <a:spcPts val="600"/>
              </a:spcAft>
            </a:pPr>
            <a:r>
              <a:rPr lang="es-PE" sz="1400" b="1" dirty="0">
                <a:solidFill>
                  <a:schemeClr val="tx1"/>
                </a:solidFill>
              </a:rPr>
              <a:t>De lo anterior se desprende que, en virtud del régimen administrativo general, los documentos y declaraciones presentados en un proceso de selección gozan de la presunción de veracidad, por lo que se presume la certeza de su contenido, salvo que exista prueba en contrario. </a:t>
            </a:r>
          </a:p>
          <a:p>
            <a:pPr algn="just">
              <a:lnSpc>
                <a:spcPct val="90000"/>
              </a:lnSpc>
              <a:spcAft>
                <a:spcPts val="600"/>
              </a:spcAft>
            </a:pPr>
            <a:endParaRPr lang="es-PE" sz="1400" b="1" dirty="0">
              <a:solidFill>
                <a:schemeClr val="tx1"/>
              </a:solidFill>
            </a:endParaRPr>
          </a:p>
          <a:p>
            <a:pPr algn="just">
              <a:lnSpc>
                <a:spcPct val="90000"/>
              </a:lnSpc>
              <a:spcAft>
                <a:spcPts val="600"/>
              </a:spcAft>
            </a:pPr>
            <a:r>
              <a:rPr lang="es-PE" sz="1400" b="1" dirty="0">
                <a:solidFill>
                  <a:schemeClr val="tx1"/>
                </a:solidFill>
              </a:rPr>
              <a:t>En esa medida, tratándose de un proceso de selección sujeto a la normativa de contrataciones del Estado, sólo si existe prueba de que la información contenida en los documentos y/o declaraciones presentadas no corresponde a la verdad de los hechos, se desvirtuaría la presunción de veracidad, entendiéndose que esta será un elemento objetivo y verificable que causa convicción sobre la falta de veracidad o exactitud de lo que originalmente se haya afirmado o los documentos aportados por los administrados; dando lugar a las acciones previstas en la Ley y en el Reglamento.</a:t>
            </a:r>
          </a:p>
          <a:p>
            <a:pPr algn="just">
              <a:lnSpc>
                <a:spcPct val="90000"/>
              </a:lnSpc>
              <a:spcAft>
                <a:spcPts val="600"/>
              </a:spcAft>
            </a:pPr>
            <a:endParaRPr lang="es-ES" sz="1600" dirty="0">
              <a:solidFill>
                <a:srgbClr val="000000"/>
              </a:solidFill>
            </a:endParaRPr>
          </a:p>
          <a:p>
            <a:pPr algn="just">
              <a:lnSpc>
                <a:spcPct val="90000"/>
              </a:lnSpc>
              <a:spcAft>
                <a:spcPts val="600"/>
              </a:spcAft>
            </a:pPr>
            <a:endParaRPr lang="en-US" sz="1600" dirty="0">
              <a:solidFill>
                <a:srgbClr val="000000"/>
              </a:solidFill>
            </a:endParaRPr>
          </a:p>
        </p:txBody>
      </p:sp>
      <p:sp>
        <p:nvSpPr>
          <p:cNvPr id="4" name="Rectángulo 3">
            <a:extLst>
              <a:ext uri="{FF2B5EF4-FFF2-40B4-BE49-F238E27FC236}">
                <a16:creationId xmlns:a16="http://schemas.microsoft.com/office/drawing/2014/main" id="{8D140FA2-452A-46B7-AE43-B0B70CCC1649}"/>
              </a:ext>
            </a:extLst>
          </p:cNvPr>
          <p:cNvSpPr/>
          <p:nvPr/>
        </p:nvSpPr>
        <p:spPr>
          <a:xfrm>
            <a:off x="3464174" y="1444381"/>
            <a:ext cx="5480245" cy="5598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ES" dirty="0">
                <a:solidFill>
                  <a:schemeClr val="tx1"/>
                </a:solidFill>
              </a:rPr>
              <a:t>DOCUMENTACIÓN FALSA RESPECTO AL NUMERAL H)</a:t>
            </a:r>
            <a:endParaRPr lang="es-419" dirty="0">
              <a:solidFill>
                <a:schemeClr val="tx1"/>
              </a:solidFill>
            </a:endParaRPr>
          </a:p>
        </p:txBody>
      </p:sp>
    </p:spTree>
    <p:extLst>
      <p:ext uri="{BB962C8B-B14F-4D97-AF65-F5344CB8AC3E}">
        <p14:creationId xmlns:p14="http://schemas.microsoft.com/office/powerpoint/2010/main" val="2240774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70517-A903-4DD0-B245-51CDF79D433B}"/>
              </a:ext>
            </a:extLst>
          </p:cNvPr>
          <p:cNvSpPr>
            <a:spLocks noGrp="1"/>
          </p:cNvSpPr>
          <p:nvPr>
            <p:ph type="title"/>
          </p:nvPr>
        </p:nvSpPr>
        <p:spPr>
          <a:xfrm>
            <a:off x="2944432" y="223457"/>
            <a:ext cx="7054403" cy="625475"/>
          </a:xfrm>
        </p:spPr>
        <p:txBody>
          <a:bodyPr>
            <a:noAutofit/>
          </a:bodyPr>
          <a:lstStyle/>
          <a:p>
            <a:pPr algn="ctr"/>
            <a:r>
              <a:rPr lang="es-ES" sz="3200" b="1" u="sng" dirty="0">
                <a:latin typeface="+mn-lt"/>
                <a:ea typeface="+mn-ea"/>
                <a:cs typeface="+mn-cs"/>
              </a:rPr>
              <a:t>MODIFICACIONES DE LA LEY N. 30225 POR EL DL. N.1444</a:t>
            </a:r>
          </a:p>
        </p:txBody>
      </p:sp>
      <p:pic>
        <p:nvPicPr>
          <p:cNvPr id="8" name="Imagen 7">
            <a:extLst>
              <a:ext uri="{FF2B5EF4-FFF2-40B4-BE49-F238E27FC236}">
                <a16:creationId xmlns:a16="http://schemas.microsoft.com/office/drawing/2014/main" id="{701D64F1-369D-4ACE-8881-B70C21EBE6DD}"/>
              </a:ext>
            </a:extLst>
          </p:cNvPr>
          <p:cNvPicPr>
            <a:picLocks noChangeAspect="1"/>
          </p:cNvPicPr>
          <p:nvPr/>
        </p:nvPicPr>
        <p:blipFill rotWithShape="1">
          <a:blip r:embed="rId2"/>
          <a:srcRect l="1766" r="967"/>
          <a:stretch/>
        </p:blipFill>
        <p:spPr>
          <a:xfrm>
            <a:off x="940158" y="990600"/>
            <a:ext cx="11062952" cy="5747084"/>
          </a:xfrm>
          <a:prstGeom prst="rect">
            <a:avLst/>
          </a:prstGeom>
        </p:spPr>
      </p:pic>
    </p:spTree>
    <p:extLst>
      <p:ext uri="{BB962C8B-B14F-4D97-AF65-F5344CB8AC3E}">
        <p14:creationId xmlns:p14="http://schemas.microsoft.com/office/powerpoint/2010/main" val="496021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70517-A903-4DD0-B245-51CDF79D433B}"/>
              </a:ext>
            </a:extLst>
          </p:cNvPr>
          <p:cNvSpPr>
            <a:spLocks noGrp="1"/>
          </p:cNvSpPr>
          <p:nvPr>
            <p:ph type="title"/>
          </p:nvPr>
        </p:nvSpPr>
        <p:spPr>
          <a:xfrm>
            <a:off x="2913845" y="216858"/>
            <a:ext cx="6590764" cy="625475"/>
          </a:xfrm>
        </p:spPr>
        <p:txBody>
          <a:bodyPr>
            <a:noAutofit/>
          </a:bodyPr>
          <a:lstStyle/>
          <a:p>
            <a:pPr algn="ctr"/>
            <a:r>
              <a:rPr lang="es-ES" sz="3200" b="1" u="sng" dirty="0">
                <a:latin typeface="+mn-lt"/>
                <a:ea typeface="+mn-ea"/>
                <a:cs typeface="+mn-cs"/>
              </a:rPr>
              <a:t>MODIFICACIONES DE LA LEY N. 30225 POR EL DL. N.1444</a:t>
            </a:r>
          </a:p>
        </p:txBody>
      </p:sp>
      <p:pic>
        <p:nvPicPr>
          <p:cNvPr id="3" name="Imagen 2">
            <a:extLst>
              <a:ext uri="{FF2B5EF4-FFF2-40B4-BE49-F238E27FC236}">
                <a16:creationId xmlns:a16="http://schemas.microsoft.com/office/drawing/2014/main" id="{C7AA8542-79E8-4B33-B613-2C7598377B34}"/>
              </a:ext>
            </a:extLst>
          </p:cNvPr>
          <p:cNvPicPr>
            <a:picLocks noChangeAspect="1"/>
          </p:cNvPicPr>
          <p:nvPr/>
        </p:nvPicPr>
        <p:blipFill rotWithShape="1">
          <a:blip r:embed="rId2"/>
          <a:srcRect l="1514" r="1288"/>
          <a:stretch/>
        </p:blipFill>
        <p:spPr>
          <a:xfrm>
            <a:off x="894066" y="990600"/>
            <a:ext cx="11297934" cy="5650542"/>
          </a:xfrm>
          <a:prstGeom prst="rect">
            <a:avLst/>
          </a:prstGeom>
        </p:spPr>
      </p:pic>
    </p:spTree>
    <p:extLst>
      <p:ext uri="{BB962C8B-B14F-4D97-AF65-F5344CB8AC3E}">
        <p14:creationId xmlns:p14="http://schemas.microsoft.com/office/powerpoint/2010/main" val="888973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A398E05-8F94-4BDB-AB52-1EDF37D0F290}"/>
              </a:ext>
            </a:extLst>
          </p:cNvPr>
          <p:cNvSpPr>
            <a:spLocks noGrp="1"/>
          </p:cNvSpPr>
          <p:nvPr>
            <p:ph type="title"/>
          </p:nvPr>
        </p:nvSpPr>
        <p:spPr>
          <a:xfrm>
            <a:off x="992746" y="841645"/>
            <a:ext cx="10515600" cy="1325563"/>
          </a:xfrm>
        </p:spPr>
        <p:txBody>
          <a:bodyPr>
            <a:normAutofit/>
          </a:bodyPr>
          <a:lstStyle/>
          <a:p>
            <a:pPr algn="ctr"/>
            <a:r>
              <a:rPr lang="es-ES" sz="3200" b="1" u="sng" dirty="0">
                <a:latin typeface="+mn-lt"/>
                <a:ea typeface="+mn-ea"/>
                <a:cs typeface="+mn-cs"/>
              </a:rPr>
              <a:t>MODIFICACIONES DE LA LEY N. 30225 POR EL DL. N.1444</a:t>
            </a:r>
          </a:p>
        </p:txBody>
      </p:sp>
      <p:pic>
        <p:nvPicPr>
          <p:cNvPr id="4" name="Imagen 3">
            <a:extLst>
              <a:ext uri="{FF2B5EF4-FFF2-40B4-BE49-F238E27FC236}">
                <a16:creationId xmlns:a16="http://schemas.microsoft.com/office/drawing/2014/main" id="{3311D1F9-C81C-4EC7-995E-D55D3DFEF1D9}"/>
              </a:ext>
            </a:extLst>
          </p:cNvPr>
          <p:cNvPicPr>
            <a:picLocks noChangeAspect="1"/>
          </p:cNvPicPr>
          <p:nvPr/>
        </p:nvPicPr>
        <p:blipFill rotWithShape="1">
          <a:blip r:embed="rId2"/>
          <a:srcRect r="8208"/>
          <a:stretch/>
        </p:blipFill>
        <p:spPr>
          <a:xfrm>
            <a:off x="1942717" y="2283116"/>
            <a:ext cx="8615658" cy="3266706"/>
          </a:xfrm>
          <a:prstGeom prst="rect">
            <a:avLst/>
          </a:prstGeom>
        </p:spPr>
      </p:pic>
      <p:cxnSp>
        <p:nvCxnSpPr>
          <p:cNvPr id="6" name="Conector recto 5">
            <a:extLst>
              <a:ext uri="{FF2B5EF4-FFF2-40B4-BE49-F238E27FC236}">
                <a16:creationId xmlns:a16="http://schemas.microsoft.com/office/drawing/2014/main" id="{4346555D-C254-4274-93CE-7BB22F0F6618}"/>
              </a:ext>
            </a:extLst>
          </p:cNvPr>
          <p:cNvCxnSpPr>
            <a:cxnSpLocks/>
          </p:cNvCxnSpPr>
          <p:nvPr/>
        </p:nvCxnSpPr>
        <p:spPr>
          <a:xfrm>
            <a:off x="2034862" y="5549822"/>
            <a:ext cx="841121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8311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4F19857D-0921-49BC-A4E5-878C47C7A0B2}"/>
              </a:ext>
            </a:extLst>
          </p:cNvPr>
          <p:cNvSpPr/>
          <p:nvPr/>
        </p:nvSpPr>
        <p:spPr>
          <a:xfrm>
            <a:off x="3770422" y="1366217"/>
            <a:ext cx="5150345" cy="685800"/>
          </a:xfrm>
          <a:prstGeom prst="roundRect">
            <a:avLst/>
          </a:prstGeom>
          <a:solidFill>
            <a:schemeClr val="accent5">
              <a:lumMod val="20000"/>
              <a:lumOff val="80000"/>
            </a:schemeClr>
          </a:solidFill>
          <a:ln>
            <a:solidFill>
              <a:schemeClr val="tx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50"/>
              </a:spcAft>
            </a:pPr>
            <a:endParaRPr lang="es-419" sz="1800" b="0" i="0" u="none" strike="noStrike" baseline="0" dirty="0">
              <a:solidFill>
                <a:schemeClr val="tx1"/>
              </a:solidFill>
            </a:endParaRPr>
          </a:p>
          <a:p>
            <a:pPr algn="ctr"/>
            <a:r>
              <a:rPr lang="es-ES" b="1" dirty="0">
                <a:solidFill>
                  <a:schemeClr val="tx1"/>
                </a:solidFill>
                <a:latin typeface="Arial" panose="020B0604020202020204" pitchFamily="34" charset="0"/>
              </a:rPr>
              <a:t>Ley 27444</a:t>
            </a:r>
          </a:p>
          <a:p>
            <a:pPr algn="ctr"/>
            <a:r>
              <a:rPr lang="es-ES" sz="1800" b="1" i="0" u="none" strike="noStrike" baseline="0" dirty="0">
                <a:solidFill>
                  <a:schemeClr val="tx1"/>
                </a:solidFill>
                <a:latin typeface="Arial" panose="020B0604020202020204" pitchFamily="34" charset="0"/>
              </a:rPr>
              <a:t>Artículo 216.- Suspensión de la ejecución </a:t>
            </a:r>
          </a:p>
          <a:p>
            <a:pPr algn="just">
              <a:lnSpc>
                <a:spcPct val="107000"/>
              </a:lnSpc>
              <a:spcAft>
                <a:spcPts val="750"/>
              </a:spcAft>
            </a:pPr>
            <a:endParaRPr lang="es-ES" sz="1800" dirty="0">
              <a:solidFill>
                <a:schemeClr val="tx1"/>
              </a:solidFill>
            </a:endParaRPr>
          </a:p>
        </p:txBody>
      </p:sp>
      <p:sp>
        <p:nvSpPr>
          <p:cNvPr id="4" name="Pergamino: vertical 3">
            <a:extLst>
              <a:ext uri="{FF2B5EF4-FFF2-40B4-BE49-F238E27FC236}">
                <a16:creationId xmlns:a16="http://schemas.microsoft.com/office/drawing/2014/main" id="{1257A330-70B8-4C54-8923-8E6CAC5BF4F1}"/>
              </a:ext>
            </a:extLst>
          </p:cNvPr>
          <p:cNvSpPr/>
          <p:nvPr/>
        </p:nvSpPr>
        <p:spPr>
          <a:xfrm>
            <a:off x="770225" y="2664696"/>
            <a:ext cx="3573901" cy="3837192"/>
          </a:xfrm>
          <a:prstGeom prst="verticalScrol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None/>
            </a:pPr>
            <a:r>
              <a:rPr lang="es-ES" sz="1100" dirty="0"/>
              <a:t>L</a:t>
            </a:r>
          </a:p>
          <a:p>
            <a:pPr marL="0" indent="0" algn="l">
              <a:buNone/>
            </a:pPr>
            <a:endParaRPr lang="es-ES" sz="1100" dirty="0"/>
          </a:p>
          <a:p>
            <a:pPr marL="0" indent="0" algn="l">
              <a:buNone/>
            </a:pPr>
            <a:r>
              <a:rPr lang="es-ES" sz="1100" dirty="0"/>
              <a:t>                                                                           </a:t>
            </a:r>
          </a:p>
          <a:p>
            <a:pPr marL="0" indent="0" algn="l">
              <a:buNone/>
            </a:pPr>
            <a:endParaRPr lang="es-ES" sz="1100" dirty="0"/>
          </a:p>
          <a:p>
            <a:pPr marL="0" indent="0" algn="l">
              <a:buNone/>
            </a:pPr>
            <a:endParaRPr lang="es-ES" sz="1100" dirty="0"/>
          </a:p>
          <a:p>
            <a:pPr marL="0" indent="0" algn="l">
              <a:buNone/>
            </a:pPr>
            <a:endParaRPr lang="es-ES" sz="1100" dirty="0"/>
          </a:p>
          <a:p>
            <a:pPr marL="0" indent="0" algn="l">
              <a:buNone/>
            </a:pPr>
            <a:endParaRPr lang="es-ES" sz="1100" dirty="0"/>
          </a:p>
          <a:p>
            <a:pPr marL="0" indent="0" algn="l">
              <a:buNone/>
            </a:pPr>
            <a:endParaRPr lang="es-ES" sz="1100" dirty="0"/>
          </a:p>
          <a:p>
            <a:pPr marL="0" indent="0" algn="l">
              <a:buNone/>
            </a:pPr>
            <a:endParaRPr lang="es-ES" sz="1100" dirty="0"/>
          </a:p>
          <a:p>
            <a:pPr marL="0" indent="0" algn="just">
              <a:buNone/>
            </a:pPr>
            <a:endParaRPr lang="es-ES" sz="1100" b="0" i="0" u="none" strike="noStrike" baseline="0" dirty="0">
              <a:latin typeface="Arial" panose="020B0604020202020204" pitchFamily="34" charset="0"/>
            </a:endParaRPr>
          </a:p>
          <a:p>
            <a:pPr marL="0" indent="0" algn="just">
              <a:buNone/>
            </a:pPr>
            <a:endParaRPr lang="es-ES" sz="1600" dirty="0">
              <a:latin typeface="Arial" panose="020B0604020202020204" pitchFamily="34" charset="0"/>
            </a:endParaRPr>
          </a:p>
          <a:p>
            <a:pPr marL="0" indent="0" algn="just">
              <a:buNone/>
            </a:pPr>
            <a:endParaRPr lang="es-ES" sz="1600" b="0" i="0" u="none" strike="noStrike" baseline="0" dirty="0">
              <a:latin typeface="Arial" panose="020B0604020202020204" pitchFamily="34" charset="0"/>
            </a:endParaRPr>
          </a:p>
          <a:p>
            <a:pPr marL="0" indent="0" algn="just">
              <a:buNone/>
            </a:pPr>
            <a:endParaRPr lang="es-ES" sz="1600" dirty="0">
              <a:latin typeface="Arial" panose="020B0604020202020204" pitchFamily="34" charset="0"/>
            </a:endParaRPr>
          </a:p>
          <a:p>
            <a:pPr marL="0" indent="0" algn="just">
              <a:buNone/>
            </a:pPr>
            <a:r>
              <a:rPr lang="es-ES" sz="1600" b="0" i="0" u="none" strike="noStrike" baseline="0" dirty="0">
                <a:latin typeface="Arial" panose="020B0604020202020204" pitchFamily="34" charset="0"/>
              </a:rPr>
              <a:t>La interposición de cualquier recurso, excepto los casos en que una norma legal establezca lo contrario, no suspenderá la ejecución del acto impugnado.</a:t>
            </a:r>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p>
          <a:p>
            <a:pPr marL="0" indent="0" algn="just">
              <a:buNone/>
            </a:pPr>
            <a:endParaRPr lang="es-ES" sz="1100" b="0" i="0" u="none" strike="noStrike" baseline="0" dirty="0"/>
          </a:p>
          <a:p>
            <a:pPr marL="0" indent="0" algn="just">
              <a:buNone/>
            </a:pPr>
            <a:endParaRPr lang="es-ES" sz="1100" b="0" i="0" u="none" strike="noStrike" baseline="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p:txBody>
      </p:sp>
      <p:sp>
        <p:nvSpPr>
          <p:cNvPr id="12" name="Rectángulo: esquinas redondeadas 11">
            <a:extLst>
              <a:ext uri="{FF2B5EF4-FFF2-40B4-BE49-F238E27FC236}">
                <a16:creationId xmlns:a16="http://schemas.microsoft.com/office/drawing/2014/main" id="{AACE6957-2D37-4EFD-80F0-71FBC83ADC03}"/>
              </a:ext>
            </a:extLst>
          </p:cNvPr>
          <p:cNvSpPr/>
          <p:nvPr/>
        </p:nvSpPr>
        <p:spPr>
          <a:xfrm>
            <a:off x="2003551" y="2733275"/>
            <a:ext cx="1600200" cy="2665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latin typeface="Arial" panose="020B0604020202020204" pitchFamily="34" charset="0"/>
              </a:rPr>
              <a:t>216.1 </a:t>
            </a:r>
            <a:endParaRPr lang="es-ES" dirty="0"/>
          </a:p>
        </p:txBody>
      </p:sp>
      <p:sp>
        <p:nvSpPr>
          <p:cNvPr id="13" name="Pergamino: vertical 12">
            <a:extLst>
              <a:ext uri="{FF2B5EF4-FFF2-40B4-BE49-F238E27FC236}">
                <a16:creationId xmlns:a16="http://schemas.microsoft.com/office/drawing/2014/main" id="{3DB5ED2E-FF1D-48BD-BB99-CD81BC3015DF}"/>
              </a:ext>
            </a:extLst>
          </p:cNvPr>
          <p:cNvSpPr/>
          <p:nvPr/>
        </p:nvSpPr>
        <p:spPr>
          <a:xfrm>
            <a:off x="4344126" y="2594263"/>
            <a:ext cx="4002938" cy="3862611"/>
          </a:xfrm>
          <a:prstGeom prst="verticalScrol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ES" sz="1100" b="0" i="0" u="none" strike="noStrike" baseline="0" dirty="0">
              <a:latin typeface="Arial" panose="020B0604020202020204" pitchFamily="34" charset="0"/>
            </a:endParaRPr>
          </a:p>
          <a:p>
            <a:pPr algn="l"/>
            <a:endParaRPr lang="es-ES" sz="1100" dirty="0">
              <a:latin typeface="Arial" panose="020B0604020202020204" pitchFamily="34" charset="0"/>
            </a:endParaRPr>
          </a:p>
          <a:p>
            <a:pPr algn="l"/>
            <a:endParaRPr lang="es-ES" sz="1100" b="0" i="0" u="none" strike="noStrike" baseline="0" dirty="0">
              <a:latin typeface="Arial" panose="020B0604020202020204" pitchFamily="34" charset="0"/>
            </a:endParaRPr>
          </a:p>
          <a:p>
            <a:pPr algn="just"/>
            <a:endParaRPr lang="es-ES" sz="1400" dirty="0">
              <a:latin typeface="Arial" panose="020B0604020202020204" pitchFamily="34" charset="0"/>
            </a:endParaRPr>
          </a:p>
          <a:p>
            <a:pPr algn="just"/>
            <a:endParaRPr lang="es-ES" sz="1400" b="0" i="0" u="none" strike="noStrike" baseline="0" dirty="0">
              <a:latin typeface="Arial" panose="020B0604020202020204" pitchFamily="34" charset="0"/>
            </a:endParaRPr>
          </a:p>
          <a:p>
            <a:pPr algn="just"/>
            <a:endParaRPr lang="es-ES" sz="1400" b="0" i="0" u="none" strike="noStrike" baseline="0" dirty="0">
              <a:latin typeface="Arial" panose="020B0604020202020204" pitchFamily="34" charset="0"/>
            </a:endParaRPr>
          </a:p>
          <a:p>
            <a:pPr algn="just"/>
            <a:endParaRPr lang="es-ES" sz="1400" dirty="0">
              <a:latin typeface="Arial" panose="020B0604020202020204" pitchFamily="34" charset="0"/>
            </a:endParaRPr>
          </a:p>
          <a:p>
            <a:pPr algn="just"/>
            <a:endParaRPr lang="es-ES" sz="1400" b="0" i="0" u="none" strike="noStrike" baseline="0" dirty="0">
              <a:latin typeface="Arial" panose="020B0604020202020204" pitchFamily="34" charset="0"/>
            </a:endParaRPr>
          </a:p>
          <a:p>
            <a:pPr algn="just"/>
            <a:endParaRPr lang="es-ES" sz="1400" dirty="0">
              <a:latin typeface="Arial" panose="020B0604020202020204" pitchFamily="34" charset="0"/>
            </a:endParaRPr>
          </a:p>
          <a:p>
            <a:pPr algn="just"/>
            <a:endParaRPr lang="es-ES" sz="1400" b="0" i="0" u="none" strike="noStrike" baseline="0" dirty="0">
              <a:latin typeface="Arial" panose="020B0604020202020204" pitchFamily="34" charset="0"/>
            </a:endParaRPr>
          </a:p>
          <a:p>
            <a:pPr algn="just"/>
            <a:r>
              <a:rPr lang="es-ES" sz="1400" b="0" i="0" u="none" strike="noStrike" baseline="0" dirty="0">
                <a:latin typeface="Arial" panose="020B0604020202020204" pitchFamily="34" charset="0"/>
              </a:rPr>
              <a:t>No obstante lo dispuesto en el numeral anterior, la autoridad a quien competa resolver el recurso podrá suspender de oficio o a petición de parte la ejecución del acto recurrido cuando concurra alguna de las siguientes circunstancias:</a:t>
            </a:r>
          </a:p>
          <a:p>
            <a:pPr algn="just"/>
            <a:r>
              <a:rPr lang="es-ES" sz="1400" b="0" i="0" u="none" strike="noStrike" baseline="0" dirty="0">
                <a:latin typeface="Arial" panose="020B0604020202020204" pitchFamily="34" charset="0"/>
              </a:rPr>
              <a:t>a) Que la ejecución pudiera causar perjuicios de imposible o difícil reparación.</a:t>
            </a:r>
          </a:p>
          <a:p>
            <a:pPr algn="just"/>
            <a:r>
              <a:rPr lang="es-ES" sz="1400" b="0" i="0" u="none" strike="noStrike" baseline="0" dirty="0">
                <a:latin typeface="Arial" panose="020B0604020202020204" pitchFamily="34" charset="0"/>
              </a:rPr>
              <a:t>b) Que se aprecie objetivamente la existencia de un vicio de nulidad </a:t>
            </a:r>
            <a:r>
              <a:rPr lang="es-419" sz="1400" b="0" i="0" u="none" strike="noStrike" baseline="0" dirty="0">
                <a:latin typeface="Arial" panose="020B0604020202020204" pitchFamily="34" charset="0"/>
              </a:rPr>
              <a:t>trascendente.</a:t>
            </a:r>
          </a:p>
          <a:p>
            <a:pPr marL="0" indent="0" algn="just">
              <a:buNone/>
            </a:pPr>
            <a:endParaRPr lang="es-ES" sz="1100" b="0" i="0" u="none" strike="noStrike" baseline="0" dirty="0"/>
          </a:p>
          <a:p>
            <a:pPr marL="0" indent="0" algn="just">
              <a:buNone/>
            </a:pPr>
            <a:endParaRPr lang="es-ES" sz="1100" dirty="0"/>
          </a:p>
          <a:p>
            <a:pPr marL="0" indent="0" algn="just">
              <a:buNone/>
            </a:pPr>
            <a:endParaRPr lang="es-ES" sz="1100" b="0" i="0" u="none" strike="noStrike" baseline="0" dirty="0"/>
          </a:p>
          <a:p>
            <a:pPr marL="0" indent="0" algn="just">
              <a:buNone/>
            </a:pPr>
            <a:endParaRPr lang="es-ES" sz="1100" dirty="0"/>
          </a:p>
          <a:p>
            <a:pPr marL="0" indent="0" algn="just">
              <a:buNone/>
            </a:pPr>
            <a:endParaRPr lang="es-ES" sz="1100" b="0" i="0" u="none" strike="noStrike" baseline="0" dirty="0"/>
          </a:p>
          <a:p>
            <a:pPr marL="0" indent="0" algn="just">
              <a:buNone/>
            </a:pPr>
            <a:endParaRPr lang="es-ES" sz="1100" dirty="0"/>
          </a:p>
          <a:p>
            <a:pPr marL="0" indent="0" algn="just">
              <a:buNone/>
            </a:pPr>
            <a:endParaRPr lang="es-ES" sz="1100" b="0" i="0" u="none" strike="noStrike" baseline="0" dirty="0"/>
          </a:p>
          <a:p>
            <a:pPr marL="0" indent="0" algn="just">
              <a:buNone/>
            </a:pPr>
            <a:endParaRPr lang="es-ES" sz="1100" dirty="0"/>
          </a:p>
          <a:p>
            <a:pPr marL="0" indent="0" algn="just">
              <a:buNone/>
            </a:pPr>
            <a:endParaRPr lang="es-ES" sz="1100" b="0" i="0" u="none" strike="noStrike" baseline="0" dirty="0"/>
          </a:p>
          <a:p>
            <a:pPr marL="0" indent="0" algn="just">
              <a:buNone/>
            </a:pPr>
            <a:endParaRPr lang="es-ES" sz="1100" b="0" i="0" u="none" strike="noStrike" baseline="0" dirty="0"/>
          </a:p>
          <a:p>
            <a:pPr marL="342900" indent="-342900" algn="ctr">
              <a:buAutoNum type="arabicPeriod"/>
            </a:pPr>
            <a:endParaRPr lang="es-ES" sz="1000" b="1" dirty="0">
              <a:solidFill>
                <a:schemeClr val="bg1"/>
              </a:solidFill>
            </a:endParaRPr>
          </a:p>
        </p:txBody>
      </p:sp>
      <p:sp>
        <p:nvSpPr>
          <p:cNvPr id="16" name="Rectángulo: esquinas redondeadas 15">
            <a:extLst>
              <a:ext uri="{FF2B5EF4-FFF2-40B4-BE49-F238E27FC236}">
                <a16:creationId xmlns:a16="http://schemas.microsoft.com/office/drawing/2014/main" id="{A454C78E-B293-45E3-AC62-DFEF7566B0C1}"/>
              </a:ext>
            </a:extLst>
          </p:cNvPr>
          <p:cNvSpPr/>
          <p:nvPr/>
        </p:nvSpPr>
        <p:spPr>
          <a:xfrm>
            <a:off x="5778375" y="2733275"/>
            <a:ext cx="1600200" cy="2665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latin typeface="Arial" panose="020B0604020202020204" pitchFamily="34" charset="0"/>
              </a:rPr>
              <a:t>216.2</a:t>
            </a:r>
            <a:r>
              <a:rPr lang="es-ES" dirty="0"/>
              <a:t> </a:t>
            </a:r>
          </a:p>
        </p:txBody>
      </p:sp>
      <p:sp>
        <p:nvSpPr>
          <p:cNvPr id="11" name="Pergamino: vertical 10">
            <a:extLst>
              <a:ext uri="{FF2B5EF4-FFF2-40B4-BE49-F238E27FC236}">
                <a16:creationId xmlns:a16="http://schemas.microsoft.com/office/drawing/2014/main" id="{EBEBDA1D-FABB-46D2-B92A-9E8A96427F7D}"/>
              </a:ext>
            </a:extLst>
          </p:cNvPr>
          <p:cNvSpPr/>
          <p:nvPr/>
        </p:nvSpPr>
        <p:spPr>
          <a:xfrm>
            <a:off x="8401498" y="2571021"/>
            <a:ext cx="3573901" cy="3909096"/>
          </a:xfrm>
          <a:prstGeom prst="verticalScrol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endParaRPr lang="es-ES" b="1" dirty="0">
              <a:solidFill>
                <a:schemeClr val="bg1"/>
              </a:solidFill>
            </a:endParaRPr>
          </a:p>
          <a:p>
            <a:pPr marL="0" indent="0" algn="l">
              <a:buNone/>
            </a:pPr>
            <a:r>
              <a:rPr lang="es-ES" sz="1100" dirty="0"/>
              <a:t>}</a:t>
            </a:r>
          </a:p>
          <a:p>
            <a:pPr marL="0" indent="0" algn="l">
              <a:buNone/>
            </a:pPr>
            <a:endParaRPr lang="es-ES" sz="1100" b="0" i="0" u="none" strike="noStrike" baseline="0" dirty="0">
              <a:latin typeface="Arial" panose="020B0604020202020204" pitchFamily="34" charset="0"/>
            </a:endParaRPr>
          </a:p>
          <a:p>
            <a:pPr marL="0" indent="0" algn="l">
              <a:buNone/>
            </a:pPr>
            <a:endParaRPr lang="es-ES" sz="1100" dirty="0">
              <a:latin typeface="Arial" panose="020B0604020202020204" pitchFamily="34" charset="0"/>
            </a:endParaRPr>
          </a:p>
          <a:p>
            <a:pPr marL="0" indent="0" algn="l">
              <a:buNone/>
            </a:pPr>
            <a:endParaRPr lang="es-ES" sz="1100" b="0" i="0" u="none" strike="noStrike" baseline="0" dirty="0">
              <a:latin typeface="Arial" panose="020B0604020202020204" pitchFamily="34" charset="0"/>
            </a:endParaRPr>
          </a:p>
          <a:p>
            <a:pPr marL="0" indent="0" algn="l">
              <a:buNone/>
            </a:pPr>
            <a:endParaRPr lang="es-ES" sz="1100" dirty="0">
              <a:latin typeface="Arial" panose="020B0604020202020204" pitchFamily="34" charset="0"/>
            </a:endParaRPr>
          </a:p>
          <a:p>
            <a:pPr marL="0" indent="0" algn="just">
              <a:buNone/>
            </a:pPr>
            <a:endParaRPr lang="es-ES" sz="1100" b="0" i="0" u="none" strike="noStrike" baseline="0" dirty="0"/>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latin typeface="Arial" panose="020B0604020202020204" pitchFamily="34" charset="0"/>
            </a:endParaRPr>
          </a:p>
          <a:p>
            <a:pPr marL="0" indent="0" algn="just">
              <a:buNone/>
            </a:pPr>
            <a:endParaRPr lang="es-ES" sz="1600" b="0" i="0" u="none" strike="noStrike" baseline="0" dirty="0">
              <a:latin typeface="Arial" panose="020B0604020202020204" pitchFamily="34" charset="0"/>
            </a:endParaRPr>
          </a:p>
          <a:p>
            <a:pPr marL="0" indent="0" algn="just">
              <a:buNone/>
            </a:pPr>
            <a:endParaRPr lang="es-ES" sz="1600" dirty="0">
              <a:latin typeface="Arial" panose="020B0604020202020204" pitchFamily="34" charset="0"/>
            </a:endParaRPr>
          </a:p>
          <a:p>
            <a:pPr marL="0" indent="0" algn="just">
              <a:buNone/>
            </a:pPr>
            <a:endParaRPr lang="es-ES" sz="1600" b="0" i="0" u="none" strike="noStrike" baseline="0" dirty="0">
              <a:latin typeface="Arial" panose="020B0604020202020204" pitchFamily="34" charset="0"/>
            </a:endParaRPr>
          </a:p>
          <a:p>
            <a:pPr marL="0" indent="0" algn="just">
              <a:buNone/>
            </a:pPr>
            <a:endParaRPr lang="es-ES" sz="1600" dirty="0">
              <a:latin typeface="Arial" panose="020B0604020202020204" pitchFamily="34" charset="0"/>
            </a:endParaRPr>
          </a:p>
          <a:p>
            <a:pPr marL="0" indent="0" algn="just">
              <a:buNone/>
            </a:pPr>
            <a:endParaRPr lang="es-ES" sz="1600" b="0" i="0" u="none" strike="noStrike" baseline="0" dirty="0">
              <a:latin typeface="Arial" panose="020B0604020202020204" pitchFamily="34" charset="0"/>
            </a:endParaRPr>
          </a:p>
          <a:p>
            <a:pPr marL="0" indent="0" algn="just">
              <a:buNone/>
            </a:pPr>
            <a:r>
              <a:rPr lang="es-ES" sz="1600" b="0" i="0" u="none" strike="noStrike" baseline="0" dirty="0">
                <a:latin typeface="Arial" panose="020B0604020202020204" pitchFamily="34" charset="0"/>
              </a:rPr>
              <a:t>La decisión de la suspensión se adoptará previa ponderación suficientemente razonada entre el perjuicio que causaría al interés público o a terceros la suspensión y el perjuicio que causa al recurrente la eficacia inmediata del acto </a:t>
            </a:r>
            <a:r>
              <a:rPr lang="es-419" sz="1600" b="0" i="0" u="none" strike="noStrike" baseline="0" dirty="0">
                <a:latin typeface="Arial" panose="020B0604020202020204" pitchFamily="34" charset="0"/>
              </a:rPr>
              <a:t>recurrido.</a:t>
            </a:r>
          </a:p>
          <a:p>
            <a:pPr marL="0" indent="0" algn="l">
              <a:buNone/>
            </a:pPr>
            <a:endParaRPr lang="es-ES" sz="1100" dirty="0"/>
          </a:p>
          <a:p>
            <a:pPr marL="0" indent="0" algn="l">
              <a:buNone/>
            </a:pPr>
            <a:endParaRPr lang="es-419"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r>
              <a:rPr lang="es-ES" sz="1100" dirty="0"/>
              <a:t>. </a:t>
            </a:r>
          </a:p>
        </p:txBody>
      </p:sp>
      <p:sp>
        <p:nvSpPr>
          <p:cNvPr id="18" name="Rectángulo: esquinas redondeadas 17">
            <a:extLst>
              <a:ext uri="{FF2B5EF4-FFF2-40B4-BE49-F238E27FC236}">
                <a16:creationId xmlns:a16="http://schemas.microsoft.com/office/drawing/2014/main" id="{B63DBCC9-24C3-4F7C-8E2F-0B522D56A8A4}"/>
              </a:ext>
            </a:extLst>
          </p:cNvPr>
          <p:cNvSpPr/>
          <p:nvPr/>
        </p:nvSpPr>
        <p:spPr>
          <a:xfrm>
            <a:off x="9669345" y="2647338"/>
            <a:ext cx="1600200" cy="3002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216.3 </a:t>
            </a:r>
          </a:p>
        </p:txBody>
      </p:sp>
      <p:sp>
        <p:nvSpPr>
          <p:cNvPr id="14" name="CuadroTexto 13">
            <a:extLst>
              <a:ext uri="{FF2B5EF4-FFF2-40B4-BE49-F238E27FC236}">
                <a16:creationId xmlns:a16="http://schemas.microsoft.com/office/drawing/2014/main" id="{08CF808B-700A-41FD-854D-D2B45842DEB6}"/>
              </a:ext>
            </a:extLst>
          </p:cNvPr>
          <p:cNvSpPr txBox="1"/>
          <p:nvPr/>
        </p:nvSpPr>
        <p:spPr>
          <a:xfrm>
            <a:off x="2107089" y="356112"/>
            <a:ext cx="8942772" cy="584775"/>
          </a:xfrm>
          <a:prstGeom prst="rect">
            <a:avLst/>
          </a:prstGeom>
          <a:noFill/>
        </p:spPr>
        <p:txBody>
          <a:bodyPr wrap="square">
            <a:spAutoFit/>
          </a:bodyPr>
          <a:lstStyle/>
          <a:p>
            <a:pPr algn="ctr"/>
            <a:r>
              <a:rPr lang="es-PE" sz="3200" b="1" u="sng" dirty="0"/>
              <a:t>SUSPENSIÓN DEL PROCESO SANCIONADOR</a:t>
            </a:r>
          </a:p>
        </p:txBody>
      </p:sp>
    </p:spTree>
    <p:extLst>
      <p:ext uri="{BB962C8B-B14F-4D97-AF65-F5344CB8AC3E}">
        <p14:creationId xmlns:p14="http://schemas.microsoft.com/office/powerpoint/2010/main" val="3970403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4F19857D-0921-49BC-A4E5-878C47C7A0B2}"/>
              </a:ext>
            </a:extLst>
          </p:cNvPr>
          <p:cNvSpPr/>
          <p:nvPr/>
        </p:nvSpPr>
        <p:spPr>
          <a:xfrm>
            <a:off x="3317317" y="1329414"/>
            <a:ext cx="5150345" cy="685800"/>
          </a:xfrm>
          <a:prstGeom prst="roundRect">
            <a:avLst/>
          </a:prstGeom>
          <a:solidFill>
            <a:schemeClr val="accent5">
              <a:lumMod val="20000"/>
              <a:lumOff val="80000"/>
            </a:schemeClr>
          </a:solidFill>
          <a:ln>
            <a:solidFill>
              <a:schemeClr val="tx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750"/>
              </a:spcAft>
            </a:pPr>
            <a:endParaRPr lang="es-419" sz="1800" b="0" i="0" u="none" strike="noStrike" baseline="0" dirty="0">
              <a:solidFill>
                <a:schemeClr val="tx1"/>
              </a:solidFill>
            </a:endParaRPr>
          </a:p>
          <a:p>
            <a:pPr algn="ctr"/>
            <a:r>
              <a:rPr lang="es-ES" b="1" dirty="0">
                <a:solidFill>
                  <a:schemeClr val="tx1"/>
                </a:solidFill>
                <a:latin typeface="Arial" panose="020B0604020202020204" pitchFamily="34" charset="0"/>
              </a:rPr>
              <a:t>Ley 27444</a:t>
            </a:r>
          </a:p>
          <a:p>
            <a:pPr algn="ctr"/>
            <a:r>
              <a:rPr lang="es-ES" sz="1800" b="1" i="0" u="none" strike="noStrike" baseline="0" dirty="0">
                <a:solidFill>
                  <a:schemeClr val="tx1"/>
                </a:solidFill>
                <a:latin typeface="Arial" panose="020B0604020202020204" pitchFamily="34" charset="0"/>
              </a:rPr>
              <a:t>Artículo 216.- Suspensión de la ejecución </a:t>
            </a:r>
          </a:p>
          <a:p>
            <a:pPr algn="just">
              <a:lnSpc>
                <a:spcPct val="107000"/>
              </a:lnSpc>
              <a:spcAft>
                <a:spcPts val="750"/>
              </a:spcAft>
            </a:pPr>
            <a:endParaRPr lang="es-ES" sz="1800" dirty="0">
              <a:solidFill>
                <a:schemeClr val="tx1"/>
              </a:solidFill>
            </a:endParaRPr>
          </a:p>
        </p:txBody>
      </p:sp>
      <p:sp>
        <p:nvSpPr>
          <p:cNvPr id="4" name="Pergamino: vertical 3">
            <a:extLst>
              <a:ext uri="{FF2B5EF4-FFF2-40B4-BE49-F238E27FC236}">
                <a16:creationId xmlns:a16="http://schemas.microsoft.com/office/drawing/2014/main" id="{1257A330-70B8-4C54-8923-8E6CAC5BF4F1}"/>
              </a:ext>
            </a:extLst>
          </p:cNvPr>
          <p:cNvSpPr/>
          <p:nvPr/>
        </p:nvSpPr>
        <p:spPr>
          <a:xfrm>
            <a:off x="914400" y="2642926"/>
            <a:ext cx="4090275" cy="3837192"/>
          </a:xfrm>
          <a:prstGeom prst="verticalScrol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None/>
            </a:pPr>
            <a:r>
              <a:rPr lang="es-ES" sz="1100" dirty="0"/>
              <a:t>L</a:t>
            </a:r>
          </a:p>
          <a:p>
            <a:pPr marL="0" indent="0" algn="l">
              <a:buNone/>
            </a:pPr>
            <a:endParaRPr lang="es-ES" sz="1100" dirty="0"/>
          </a:p>
          <a:p>
            <a:pPr marL="0" indent="0" algn="l">
              <a:buNone/>
            </a:pPr>
            <a:r>
              <a:rPr lang="es-ES" sz="1100" dirty="0"/>
              <a:t>                                                                           </a:t>
            </a:r>
          </a:p>
          <a:p>
            <a:pPr marL="0" indent="0" algn="l">
              <a:buNone/>
            </a:pPr>
            <a:endParaRPr lang="es-ES" sz="1100" dirty="0"/>
          </a:p>
          <a:p>
            <a:pPr marL="0" indent="0" algn="l">
              <a:buNone/>
            </a:pPr>
            <a:endParaRPr lang="es-ES" sz="1100" dirty="0"/>
          </a:p>
          <a:p>
            <a:pPr marL="0" indent="0" algn="l">
              <a:buNone/>
            </a:pPr>
            <a:endParaRPr lang="es-ES" sz="1100" dirty="0"/>
          </a:p>
          <a:p>
            <a:pPr marL="0" indent="0" algn="l">
              <a:buNone/>
            </a:pPr>
            <a:endParaRPr lang="es-ES" sz="1100" dirty="0"/>
          </a:p>
          <a:p>
            <a:pPr marL="0" indent="0" algn="l">
              <a:buNone/>
            </a:pPr>
            <a:endParaRPr lang="es-ES" sz="1100" dirty="0"/>
          </a:p>
          <a:p>
            <a:pPr marL="0" indent="0" algn="l">
              <a:buNone/>
            </a:pPr>
            <a:endParaRPr lang="es-ES" sz="1100" dirty="0"/>
          </a:p>
          <a:p>
            <a:pPr algn="l"/>
            <a:endParaRPr lang="es-ES" sz="1100" dirty="0">
              <a:latin typeface="Arial" panose="020B0604020202020204" pitchFamily="34" charset="0"/>
            </a:endParaRPr>
          </a:p>
          <a:p>
            <a:pPr algn="just"/>
            <a:endParaRPr lang="es-ES" sz="1100" b="0" i="0" u="none" strike="noStrike" baseline="0" dirty="0">
              <a:latin typeface="Arial" panose="020B0604020202020204" pitchFamily="34" charset="0"/>
            </a:endParaRPr>
          </a:p>
          <a:p>
            <a:pPr algn="just"/>
            <a:endParaRPr lang="es-ES" sz="1600" dirty="0">
              <a:latin typeface="Arial" panose="020B0604020202020204" pitchFamily="34" charset="0"/>
            </a:endParaRPr>
          </a:p>
          <a:p>
            <a:pPr algn="just"/>
            <a:endParaRPr lang="es-ES" sz="1600" b="0" i="0" u="none" strike="noStrike" baseline="0" dirty="0">
              <a:latin typeface="Arial" panose="020B0604020202020204" pitchFamily="34" charset="0"/>
            </a:endParaRPr>
          </a:p>
          <a:p>
            <a:pPr algn="just"/>
            <a:endParaRPr lang="es-ES" sz="1600" dirty="0">
              <a:latin typeface="Arial" panose="020B0604020202020204" pitchFamily="34" charset="0"/>
            </a:endParaRPr>
          </a:p>
          <a:p>
            <a:pPr algn="just"/>
            <a:endParaRPr lang="es-ES" sz="1600" b="0" i="0" u="none" strike="noStrike" baseline="0" dirty="0">
              <a:latin typeface="Arial" panose="020B0604020202020204" pitchFamily="34" charset="0"/>
            </a:endParaRPr>
          </a:p>
          <a:p>
            <a:pPr algn="just"/>
            <a:r>
              <a:rPr lang="es-ES" sz="1600" b="0" i="0" u="none" strike="noStrike" baseline="0" dirty="0">
                <a:latin typeface="Arial" panose="020B0604020202020204" pitchFamily="34" charset="0"/>
              </a:rPr>
              <a:t>Al disponerse la suspensión podrán adoptarse las medidas que sean necesarias para asegurar la protección del interés público o los derechos de terceros y la eficacia de la resolución impugnada.</a:t>
            </a:r>
          </a:p>
          <a:p>
            <a:endParaRPr lang="es-PE" sz="1100" dirty="0"/>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p>
          <a:p>
            <a:pPr marL="0" indent="0" algn="just">
              <a:buNone/>
            </a:pPr>
            <a:endParaRPr lang="es-ES" sz="1100" b="0" i="0" u="none" strike="noStrike" baseline="0" dirty="0"/>
          </a:p>
          <a:p>
            <a:pPr marL="0" indent="0" algn="just">
              <a:buNone/>
            </a:pPr>
            <a:endParaRPr lang="es-ES" sz="1100" b="0" i="0" u="none" strike="noStrike" baseline="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p:txBody>
      </p:sp>
      <p:sp>
        <p:nvSpPr>
          <p:cNvPr id="12" name="Rectángulo: esquinas redondeadas 11">
            <a:extLst>
              <a:ext uri="{FF2B5EF4-FFF2-40B4-BE49-F238E27FC236}">
                <a16:creationId xmlns:a16="http://schemas.microsoft.com/office/drawing/2014/main" id="{AACE6957-2D37-4EFD-80F0-71FBC83ADC03}"/>
              </a:ext>
            </a:extLst>
          </p:cNvPr>
          <p:cNvSpPr/>
          <p:nvPr/>
        </p:nvSpPr>
        <p:spPr>
          <a:xfrm>
            <a:off x="2392118" y="2730400"/>
            <a:ext cx="1600200" cy="26654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latin typeface="Arial" panose="020B0604020202020204" pitchFamily="34" charset="0"/>
              </a:rPr>
              <a:t>216.4 </a:t>
            </a:r>
            <a:endParaRPr lang="es-ES" dirty="0"/>
          </a:p>
        </p:txBody>
      </p:sp>
      <p:sp>
        <p:nvSpPr>
          <p:cNvPr id="11" name="Pergamino: vertical 10">
            <a:extLst>
              <a:ext uri="{FF2B5EF4-FFF2-40B4-BE49-F238E27FC236}">
                <a16:creationId xmlns:a16="http://schemas.microsoft.com/office/drawing/2014/main" id="{EBEBDA1D-FABB-46D2-B92A-9E8A96427F7D}"/>
              </a:ext>
            </a:extLst>
          </p:cNvPr>
          <p:cNvSpPr/>
          <p:nvPr/>
        </p:nvSpPr>
        <p:spPr>
          <a:xfrm>
            <a:off x="6505864" y="2642926"/>
            <a:ext cx="3923597" cy="3909096"/>
          </a:xfrm>
          <a:prstGeom prst="verticalScrol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endParaRPr lang="es-ES" b="1" dirty="0">
              <a:solidFill>
                <a:schemeClr val="bg1"/>
              </a:solidFill>
            </a:endParaRPr>
          </a:p>
          <a:p>
            <a:pPr marL="0" indent="0" algn="l">
              <a:buNone/>
            </a:pPr>
            <a:r>
              <a:rPr lang="es-ES" sz="1100" dirty="0"/>
              <a:t>}</a:t>
            </a: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400" b="0" i="0" u="none" strike="noStrike" baseline="0" dirty="0">
              <a:latin typeface="Arial" panose="020B0604020202020204" pitchFamily="34" charset="0"/>
            </a:endParaRPr>
          </a:p>
          <a:p>
            <a:pPr marL="0" indent="0" algn="just">
              <a:buNone/>
            </a:pPr>
            <a:endParaRPr lang="es-ES" sz="1400" dirty="0">
              <a:latin typeface="Arial" panose="020B0604020202020204" pitchFamily="34" charset="0"/>
            </a:endParaRPr>
          </a:p>
          <a:p>
            <a:pPr marL="0" indent="0" algn="just">
              <a:buNone/>
            </a:pPr>
            <a:endParaRPr lang="es-ES" sz="1400" b="0" i="0" u="none" strike="noStrike" baseline="0" dirty="0">
              <a:latin typeface="Arial" panose="020B0604020202020204" pitchFamily="34" charset="0"/>
            </a:endParaRPr>
          </a:p>
          <a:p>
            <a:pPr marL="0" indent="0" algn="just">
              <a:buNone/>
            </a:pPr>
            <a:r>
              <a:rPr lang="es-ES" sz="1400" b="0" i="0" u="none" strike="noStrike" baseline="0" dirty="0">
                <a:latin typeface="Arial" panose="020B0604020202020204" pitchFamily="34" charset="0"/>
              </a:rPr>
              <a:t>La suspensión se mantendrá durante el trámite del recurso administrativo </a:t>
            </a:r>
            <a:r>
              <a:rPr lang="es-419" sz="1400" b="0" i="0" u="none" strike="noStrike" baseline="0" dirty="0">
                <a:latin typeface="Arial" panose="020B0604020202020204" pitchFamily="34" charset="0"/>
              </a:rPr>
              <a:t>o el correspondiente proceso contencioso-administrativo, salvo que la autoridad </a:t>
            </a:r>
            <a:r>
              <a:rPr lang="es-ES" sz="1400" b="0" i="0" u="none" strike="noStrike" baseline="0" dirty="0">
                <a:latin typeface="Arial" panose="020B0604020202020204" pitchFamily="34" charset="0"/>
              </a:rPr>
              <a:t>administrativa o judicial disponga lo contrario si se modifican las condiciones bajo las </a:t>
            </a:r>
            <a:r>
              <a:rPr lang="es-419" sz="1400" b="0" i="0" u="none" strike="noStrike" baseline="0" dirty="0">
                <a:latin typeface="Arial" panose="020B0604020202020204" pitchFamily="34" charset="0"/>
              </a:rPr>
              <a:t>cuales se decidió.</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marL="0" indent="0" algn="l">
              <a:buNone/>
            </a:pPr>
            <a:endParaRPr lang="es-ES" sz="1100" dirty="0"/>
          </a:p>
          <a:p>
            <a:pPr marL="0" indent="0" algn="l">
              <a:buNone/>
            </a:pPr>
            <a:endParaRPr lang="es-419"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r>
              <a:rPr lang="es-ES" sz="1100" dirty="0"/>
              <a:t>. </a:t>
            </a:r>
          </a:p>
        </p:txBody>
      </p:sp>
      <p:sp>
        <p:nvSpPr>
          <p:cNvPr id="18" name="Rectángulo: esquinas redondeadas 17">
            <a:extLst>
              <a:ext uri="{FF2B5EF4-FFF2-40B4-BE49-F238E27FC236}">
                <a16:creationId xmlns:a16="http://schemas.microsoft.com/office/drawing/2014/main" id="{B63DBCC9-24C3-4F7C-8E2F-0B522D56A8A4}"/>
              </a:ext>
            </a:extLst>
          </p:cNvPr>
          <p:cNvSpPr/>
          <p:nvPr/>
        </p:nvSpPr>
        <p:spPr>
          <a:xfrm>
            <a:off x="7945662" y="2730400"/>
            <a:ext cx="1600200" cy="3002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216.5  </a:t>
            </a:r>
          </a:p>
        </p:txBody>
      </p:sp>
      <p:sp>
        <p:nvSpPr>
          <p:cNvPr id="2" name="CuadroTexto 1">
            <a:extLst>
              <a:ext uri="{FF2B5EF4-FFF2-40B4-BE49-F238E27FC236}">
                <a16:creationId xmlns:a16="http://schemas.microsoft.com/office/drawing/2014/main" id="{510E9778-B8F0-41F9-8D21-0220BC1FC0B2}"/>
              </a:ext>
            </a:extLst>
          </p:cNvPr>
          <p:cNvSpPr txBox="1"/>
          <p:nvPr/>
        </p:nvSpPr>
        <p:spPr>
          <a:xfrm>
            <a:off x="1843555" y="377882"/>
            <a:ext cx="8942772" cy="584775"/>
          </a:xfrm>
          <a:prstGeom prst="rect">
            <a:avLst/>
          </a:prstGeom>
          <a:noFill/>
        </p:spPr>
        <p:txBody>
          <a:bodyPr wrap="square">
            <a:spAutoFit/>
          </a:bodyPr>
          <a:lstStyle/>
          <a:p>
            <a:pPr algn="ctr"/>
            <a:r>
              <a:rPr lang="es-PE" sz="3200" b="1" u="sng" dirty="0"/>
              <a:t>SUSPENSIÓN DEL PROCESO SANCIONADOR</a:t>
            </a:r>
          </a:p>
        </p:txBody>
      </p:sp>
    </p:spTree>
    <p:extLst>
      <p:ext uri="{BB962C8B-B14F-4D97-AF65-F5344CB8AC3E}">
        <p14:creationId xmlns:p14="http://schemas.microsoft.com/office/powerpoint/2010/main" val="875408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FCE6AD9-1610-4151-8173-31FE3D6D539C}"/>
              </a:ext>
            </a:extLst>
          </p:cNvPr>
          <p:cNvSpPr/>
          <p:nvPr/>
        </p:nvSpPr>
        <p:spPr>
          <a:xfrm>
            <a:off x="4153270" y="1232537"/>
            <a:ext cx="3885459" cy="522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PE" dirty="0"/>
              <a:t>Misión </a:t>
            </a:r>
            <a:endParaRPr lang="es-419" dirty="0"/>
          </a:p>
        </p:txBody>
      </p:sp>
      <p:sp>
        <p:nvSpPr>
          <p:cNvPr id="7" name="object 2">
            <a:extLst>
              <a:ext uri="{FF2B5EF4-FFF2-40B4-BE49-F238E27FC236}">
                <a16:creationId xmlns:a16="http://schemas.microsoft.com/office/drawing/2014/main" id="{61997557-52A2-4992-8A3D-0A66892A2743}"/>
              </a:ext>
            </a:extLst>
          </p:cNvPr>
          <p:cNvSpPr txBox="1">
            <a:spLocks/>
          </p:cNvSpPr>
          <p:nvPr/>
        </p:nvSpPr>
        <p:spPr>
          <a:xfrm>
            <a:off x="3694182" y="0"/>
            <a:ext cx="4803636" cy="131166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spcAft>
                <a:spcPts val="600"/>
              </a:spcAft>
            </a:pPr>
            <a:r>
              <a:rPr lang="en-US" sz="4400" b="1" u="sng" dirty="0">
                <a:solidFill>
                  <a:srgbClr val="000000"/>
                </a:solidFill>
              </a:rPr>
              <a:t>INTRODUCCIÓN </a:t>
            </a:r>
          </a:p>
        </p:txBody>
      </p:sp>
      <p:sp>
        <p:nvSpPr>
          <p:cNvPr id="24" name="CuadroTexto 23">
            <a:extLst>
              <a:ext uri="{FF2B5EF4-FFF2-40B4-BE49-F238E27FC236}">
                <a16:creationId xmlns:a16="http://schemas.microsoft.com/office/drawing/2014/main" id="{3C025047-BC9F-4112-B94D-7AF1EC7B6169}"/>
              </a:ext>
            </a:extLst>
          </p:cNvPr>
          <p:cNvSpPr txBox="1"/>
          <p:nvPr/>
        </p:nvSpPr>
        <p:spPr>
          <a:xfrm>
            <a:off x="1070400" y="1255632"/>
            <a:ext cx="10448312" cy="4796173"/>
          </a:xfrm>
          <a:prstGeom prst="rect">
            <a:avLst/>
          </a:prstGeom>
        </p:spPr>
        <p:txBody>
          <a:bodyPr vert="horz" lIns="91440" tIns="45720" rIns="91440" bIns="45720" rtlCol="0" anchor="ctr">
            <a:normAutofit/>
          </a:bodyPr>
          <a:lstStyle/>
          <a:p>
            <a:pPr algn="just">
              <a:lnSpc>
                <a:spcPct val="90000"/>
              </a:lnSpc>
            </a:pPr>
            <a:r>
              <a:rPr lang="en-US" sz="2000" dirty="0">
                <a:solidFill>
                  <a:srgbClr val="000000"/>
                </a:solidFill>
              </a:rPr>
              <a:t>Se </a:t>
            </a:r>
            <a:r>
              <a:rPr lang="es-PE" sz="2000" dirty="0">
                <a:solidFill>
                  <a:srgbClr val="000000"/>
                </a:solidFill>
              </a:rPr>
              <a:t>tiene</a:t>
            </a:r>
            <a:r>
              <a:rPr lang="en-US" sz="2000" dirty="0">
                <a:solidFill>
                  <a:srgbClr val="000000"/>
                </a:solidFill>
              </a:rPr>
              <a:t> </a:t>
            </a:r>
            <a:r>
              <a:rPr lang="es-PE" sz="2000" dirty="0">
                <a:solidFill>
                  <a:srgbClr val="000000"/>
                </a:solidFill>
              </a:rPr>
              <a:t>como</a:t>
            </a:r>
            <a:r>
              <a:rPr lang="en-US" sz="2000" dirty="0">
                <a:solidFill>
                  <a:srgbClr val="000000"/>
                </a:solidFill>
              </a:rPr>
              <a:t> principales objetivos:</a:t>
            </a:r>
          </a:p>
          <a:p>
            <a:pPr marL="342900" indent="-342900" algn="just">
              <a:lnSpc>
                <a:spcPct val="90000"/>
              </a:lnSpc>
              <a:buFont typeface="Arial" panose="020B0604020202020204" pitchFamily="34" charset="0"/>
              <a:buChar char="•"/>
            </a:pPr>
            <a:r>
              <a:rPr lang="en-US" sz="2000" dirty="0">
                <a:solidFill>
                  <a:srgbClr val="000000"/>
                </a:solidFill>
              </a:rPr>
              <a:t> La Prevención: Para evitar que se </a:t>
            </a:r>
            <a:r>
              <a:rPr lang="en-US" sz="2000" dirty="0" err="1">
                <a:solidFill>
                  <a:srgbClr val="000000"/>
                </a:solidFill>
              </a:rPr>
              <a:t>cometan</a:t>
            </a:r>
            <a:r>
              <a:rPr lang="en-US" sz="2000" dirty="0">
                <a:solidFill>
                  <a:srgbClr val="000000"/>
                </a:solidFill>
              </a:rPr>
              <a:t> </a:t>
            </a:r>
            <a:r>
              <a:rPr lang="es-ES" sz="2000" dirty="0">
                <a:solidFill>
                  <a:srgbClr val="000000"/>
                </a:solidFill>
              </a:rPr>
              <a:t>actos</a:t>
            </a:r>
            <a:r>
              <a:rPr lang="en-US" sz="2000" dirty="0">
                <a:solidFill>
                  <a:srgbClr val="000000"/>
                </a:solidFill>
              </a:rPr>
              <a:t> irregulars y de </a:t>
            </a:r>
            <a:r>
              <a:rPr lang="en-US" sz="2000" dirty="0" err="1">
                <a:solidFill>
                  <a:srgbClr val="000000"/>
                </a:solidFill>
              </a:rPr>
              <a:t>esta</a:t>
            </a:r>
            <a:r>
              <a:rPr lang="en-US" sz="2000" dirty="0">
                <a:solidFill>
                  <a:srgbClr val="000000"/>
                </a:solidFill>
              </a:rPr>
              <a:t> </a:t>
            </a:r>
            <a:r>
              <a:rPr lang="en-US" sz="2000" dirty="0" err="1">
                <a:solidFill>
                  <a:srgbClr val="000000"/>
                </a:solidFill>
              </a:rPr>
              <a:t>manera</a:t>
            </a:r>
            <a:r>
              <a:rPr lang="en-US" sz="2000" dirty="0">
                <a:solidFill>
                  <a:srgbClr val="000000"/>
                </a:solidFill>
              </a:rPr>
              <a:t> recuperar la credibilidad de los mecanismos de control.</a:t>
            </a:r>
          </a:p>
          <a:p>
            <a:pPr marL="342900" indent="-342900" algn="just">
              <a:lnSpc>
                <a:spcPct val="90000"/>
              </a:lnSpc>
              <a:buFont typeface="Arial" panose="020B0604020202020204" pitchFamily="34" charset="0"/>
              <a:buChar char="•"/>
            </a:pPr>
            <a:r>
              <a:rPr lang="en-US" sz="2000" dirty="0">
                <a:solidFill>
                  <a:srgbClr val="000000"/>
                </a:solidFill>
              </a:rPr>
              <a:t>La Represión: Para poder brindar una adecuada respuesta , acorde al acto irregular. </a:t>
            </a:r>
          </a:p>
          <a:p>
            <a:pPr algn="just">
              <a:lnSpc>
                <a:spcPct val="90000"/>
              </a:lnSpc>
            </a:pPr>
            <a:endParaRPr lang="en-US" sz="2000" dirty="0">
              <a:solidFill>
                <a:srgbClr val="000000"/>
              </a:solidFill>
            </a:endParaRPr>
          </a:p>
          <a:p>
            <a:pPr algn="just">
              <a:lnSpc>
                <a:spcPct val="90000"/>
              </a:lnSpc>
            </a:pPr>
            <a:r>
              <a:rPr lang="en-US" sz="2000" dirty="0">
                <a:solidFill>
                  <a:srgbClr val="000000"/>
                </a:solidFill>
              </a:rPr>
              <a:t>De lograr cumplir con estos objetivos , se podría el alcanzar un alto nivel de confianza en la </a:t>
            </a:r>
            <a:r>
              <a:rPr lang="es-PE" sz="2000" dirty="0" err="1">
                <a:solidFill>
                  <a:srgbClr val="000000"/>
                </a:solidFill>
              </a:rPr>
              <a:t>ciudadania</a:t>
            </a:r>
            <a:r>
              <a:rPr lang="en-US" sz="2000" dirty="0">
                <a:solidFill>
                  <a:srgbClr val="000000"/>
                </a:solidFill>
              </a:rPr>
              <a:t>. </a:t>
            </a:r>
            <a:r>
              <a:rPr lang="en-US" sz="2000" dirty="0" err="1">
                <a:solidFill>
                  <a:srgbClr val="000000"/>
                </a:solidFill>
              </a:rPr>
              <a:t>Además</a:t>
            </a:r>
            <a:r>
              <a:rPr lang="en-US" sz="2000" dirty="0">
                <a:solidFill>
                  <a:srgbClr val="000000"/>
                </a:solidFill>
              </a:rPr>
              <a:t>, de una reorganizacion e integracion del SNC y de la </a:t>
            </a:r>
            <a:r>
              <a:rPr lang="en-US" sz="2000" dirty="0" err="1">
                <a:solidFill>
                  <a:srgbClr val="000000"/>
                </a:solidFill>
              </a:rPr>
              <a:t>normativa</a:t>
            </a:r>
            <a:r>
              <a:rPr lang="en-US" sz="2000" dirty="0">
                <a:solidFill>
                  <a:srgbClr val="000000"/>
                </a:solidFill>
              </a:rPr>
              <a:t> que lo </a:t>
            </a:r>
            <a:r>
              <a:rPr lang="en-US" sz="2000" dirty="0" err="1">
                <a:solidFill>
                  <a:srgbClr val="000000"/>
                </a:solidFill>
              </a:rPr>
              <a:t>soporta</a:t>
            </a:r>
            <a:r>
              <a:rPr lang="en-US" sz="2000" dirty="0">
                <a:solidFill>
                  <a:srgbClr val="000000"/>
                </a:solidFill>
              </a:rPr>
              <a:t>.</a:t>
            </a:r>
          </a:p>
          <a:p>
            <a:pPr algn="just">
              <a:lnSpc>
                <a:spcPct val="90000"/>
              </a:lnSpc>
            </a:pPr>
            <a:r>
              <a:rPr lang="en-US" sz="2000" dirty="0">
                <a:solidFill>
                  <a:srgbClr val="000000"/>
                </a:solidFill>
              </a:rPr>
              <a:t> Por </a:t>
            </a:r>
            <a:r>
              <a:rPr lang="en-US" sz="2000" dirty="0" err="1">
                <a:solidFill>
                  <a:srgbClr val="000000"/>
                </a:solidFill>
              </a:rPr>
              <a:t>último</a:t>
            </a:r>
            <a:r>
              <a:rPr lang="en-US" sz="2000" dirty="0">
                <a:solidFill>
                  <a:srgbClr val="000000"/>
                </a:solidFill>
              </a:rPr>
              <a:t>, se </a:t>
            </a:r>
            <a:r>
              <a:rPr lang="en-US" sz="2000" dirty="0" err="1">
                <a:solidFill>
                  <a:srgbClr val="000000"/>
                </a:solidFill>
              </a:rPr>
              <a:t>conseguirá</a:t>
            </a:r>
            <a:r>
              <a:rPr lang="en-US" sz="2000" dirty="0">
                <a:solidFill>
                  <a:srgbClr val="000000"/>
                </a:solidFill>
              </a:rPr>
              <a:t>   implantar una clara definición de los productos y servicios que se </a:t>
            </a:r>
            <a:r>
              <a:rPr lang="en-US" sz="2000" dirty="0" err="1">
                <a:solidFill>
                  <a:srgbClr val="000000"/>
                </a:solidFill>
              </a:rPr>
              <a:t>están</a:t>
            </a:r>
            <a:r>
              <a:rPr lang="en-US" sz="2000" dirty="0">
                <a:solidFill>
                  <a:srgbClr val="000000"/>
                </a:solidFill>
              </a:rPr>
              <a:t> </a:t>
            </a:r>
            <a:r>
              <a:rPr lang="en-US" sz="2000" dirty="0" err="1">
                <a:solidFill>
                  <a:srgbClr val="000000"/>
                </a:solidFill>
              </a:rPr>
              <a:t>brindando</a:t>
            </a:r>
            <a:r>
              <a:rPr lang="en-US" sz="2000" dirty="0">
                <a:solidFill>
                  <a:srgbClr val="000000"/>
                </a:solidFill>
              </a:rPr>
              <a:t>.</a:t>
            </a:r>
          </a:p>
          <a:p>
            <a:pPr indent="-228600">
              <a:lnSpc>
                <a:spcPct val="90000"/>
              </a:lnSpc>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424912891"/>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4F19857D-0921-49BC-A4E5-878C47C7A0B2}"/>
              </a:ext>
            </a:extLst>
          </p:cNvPr>
          <p:cNvSpPr/>
          <p:nvPr/>
        </p:nvSpPr>
        <p:spPr>
          <a:xfrm>
            <a:off x="3712624" y="1342359"/>
            <a:ext cx="5150345" cy="777058"/>
          </a:xfrm>
          <a:prstGeom prst="roundRect">
            <a:avLst/>
          </a:prstGeom>
          <a:solidFill>
            <a:schemeClr val="accent2">
              <a:lumMod val="60000"/>
              <a:lumOff val="40000"/>
            </a:schemeClr>
          </a:solidFill>
          <a:ln>
            <a:solidFill>
              <a:schemeClr val="tx2">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419" b="1" dirty="0">
                <a:solidFill>
                  <a:schemeClr val="tx1"/>
                </a:solidFill>
              </a:rPr>
              <a:t>Ley 30225</a:t>
            </a:r>
          </a:p>
          <a:p>
            <a:pPr algn="ctr"/>
            <a:r>
              <a:rPr lang="es-ES" sz="1800" b="1" i="0" u="none" strike="noStrike" baseline="0" dirty="0">
                <a:solidFill>
                  <a:schemeClr val="tx1"/>
                </a:solidFill>
              </a:rPr>
              <a:t>Artículo 261. Suspensión del procedimiento</a:t>
            </a:r>
          </a:p>
          <a:p>
            <a:pPr algn="ctr"/>
            <a:r>
              <a:rPr lang="es-419" sz="1800" b="1" i="0" u="none" strike="noStrike" baseline="0" dirty="0">
                <a:solidFill>
                  <a:schemeClr val="tx1"/>
                </a:solidFill>
              </a:rPr>
              <a:t>administrativo sancionador.</a:t>
            </a:r>
            <a:endParaRPr lang="es-ES" sz="1800" b="1" dirty="0">
              <a:solidFill>
                <a:schemeClr val="tx1"/>
              </a:solidFill>
            </a:endParaRPr>
          </a:p>
        </p:txBody>
      </p:sp>
      <p:sp>
        <p:nvSpPr>
          <p:cNvPr id="4" name="Pergamino: vertical 3">
            <a:extLst>
              <a:ext uri="{FF2B5EF4-FFF2-40B4-BE49-F238E27FC236}">
                <a16:creationId xmlns:a16="http://schemas.microsoft.com/office/drawing/2014/main" id="{1257A330-70B8-4C54-8923-8E6CAC5BF4F1}"/>
              </a:ext>
            </a:extLst>
          </p:cNvPr>
          <p:cNvSpPr/>
          <p:nvPr/>
        </p:nvSpPr>
        <p:spPr>
          <a:xfrm>
            <a:off x="357809" y="2710696"/>
            <a:ext cx="4108174" cy="3968400"/>
          </a:xfrm>
          <a:prstGeom prst="verticalScroll">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endParaRPr lang="es-ES" sz="1100" dirty="0"/>
          </a:p>
          <a:p>
            <a:pPr marL="0" indent="0" algn="just">
              <a:buNone/>
            </a:pPr>
            <a:endParaRPr lang="es-ES" sz="1100" dirty="0"/>
          </a:p>
          <a:p>
            <a:pPr marL="0" indent="0" algn="just">
              <a:buNone/>
            </a:pPr>
            <a:endParaRPr lang="es-ES" sz="1100" dirty="0"/>
          </a:p>
          <a:p>
            <a:pPr marL="0" indent="0" algn="just">
              <a:buNone/>
            </a:pPr>
            <a:endParaRPr lang="es-ES" sz="1100" dirty="0"/>
          </a:p>
          <a:p>
            <a:pPr marL="0" indent="0" algn="just">
              <a:buNone/>
            </a:pPr>
            <a:endParaRPr lang="es-ES" sz="1100" dirty="0"/>
          </a:p>
          <a:p>
            <a:pPr marL="0" indent="0" algn="just">
              <a:buNone/>
            </a:pPr>
            <a:endParaRPr lang="es-ES" sz="1100" dirty="0"/>
          </a:p>
          <a:p>
            <a:pPr marL="0" indent="0" algn="just">
              <a:buNone/>
            </a:pPr>
            <a:endParaRPr lang="es-ES" sz="1100" dirty="0"/>
          </a:p>
          <a:p>
            <a:pPr marL="0" indent="0" algn="just">
              <a:buNone/>
            </a:pPr>
            <a:endParaRPr lang="es-ES" sz="1100" dirty="0"/>
          </a:p>
          <a:p>
            <a:pPr marL="0" indent="0" algn="just">
              <a:buNone/>
            </a:pPr>
            <a:endParaRPr lang="es-ES" sz="1100" dirty="0"/>
          </a:p>
          <a:p>
            <a:pPr marL="0" indent="0" algn="just">
              <a:buNone/>
            </a:pPr>
            <a:r>
              <a:rPr lang="es-ES" sz="1100" dirty="0"/>
              <a:t>L</a:t>
            </a:r>
          </a:p>
          <a:p>
            <a:pPr marL="0" indent="0" algn="just">
              <a:buNone/>
            </a:pPr>
            <a:endParaRPr lang="es-ES" sz="1100" dirty="0"/>
          </a:p>
          <a:p>
            <a:pPr marL="0" indent="0" algn="just">
              <a:buNone/>
            </a:pPr>
            <a:r>
              <a:rPr lang="es-ES" sz="1100" dirty="0"/>
              <a:t>                                                                           </a:t>
            </a:r>
          </a:p>
          <a:p>
            <a:pPr marL="0" indent="0" algn="just">
              <a:buNone/>
            </a:pPr>
            <a:endParaRPr lang="es-ES" sz="1100" dirty="0"/>
          </a:p>
          <a:p>
            <a:pPr marL="0" indent="0" algn="just">
              <a:buNone/>
            </a:pPr>
            <a:endParaRPr lang="es-ES" sz="1100" dirty="0"/>
          </a:p>
          <a:p>
            <a:pPr marL="0" indent="0" algn="just">
              <a:buNone/>
            </a:pPr>
            <a:endParaRPr lang="es-ES" sz="1100" dirty="0"/>
          </a:p>
          <a:p>
            <a:pPr marL="0" indent="0" algn="just">
              <a:buNone/>
            </a:pPr>
            <a:endParaRPr lang="es-ES" sz="1200" dirty="0"/>
          </a:p>
          <a:p>
            <a:pPr marL="0" indent="0" algn="just">
              <a:buNone/>
            </a:pPr>
            <a:endParaRPr lang="es-ES" sz="1200" dirty="0"/>
          </a:p>
          <a:p>
            <a:pPr marL="0" indent="0" algn="just">
              <a:buNone/>
            </a:pPr>
            <a:endParaRPr lang="es-ES" sz="1200" dirty="0"/>
          </a:p>
          <a:p>
            <a:pPr algn="just"/>
            <a:endParaRPr lang="es-ES" sz="1200" b="0" i="0" u="none" strike="noStrike" baseline="0" dirty="0">
              <a:latin typeface="Helvetica" panose="020B0604020202020204" pitchFamily="34" charset="0"/>
            </a:endParaRPr>
          </a:p>
          <a:p>
            <a:pPr algn="just"/>
            <a:endParaRPr lang="es-ES" sz="1200" dirty="0">
              <a:latin typeface="Helvetica" panose="020B0604020202020204" pitchFamily="34" charset="0"/>
            </a:endParaRPr>
          </a:p>
          <a:p>
            <a:pPr algn="just"/>
            <a:endParaRPr lang="es-ES" sz="1600" b="0" i="0" u="none" strike="noStrike" baseline="0" dirty="0">
              <a:latin typeface="Helvetica" panose="020B0604020202020204" pitchFamily="34" charset="0"/>
            </a:endParaRPr>
          </a:p>
          <a:p>
            <a:pPr algn="just"/>
            <a:endParaRPr lang="es-ES" sz="1400" b="0" i="0" u="none" strike="noStrike" baseline="0" dirty="0">
              <a:latin typeface="Helvetica" panose="020B0604020202020204" pitchFamily="34" charset="0"/>
            </a:endParaRPr>
          </a:p>
          <a:p>
            <a:pPr algn="just"/>
            <a:r>
              <a:rPr lang="es-ES" sz="1400" b="0" i="0" u="none" strike="noStrike" baseline="0" dirty="0">
                <a:latin typeface="Helvetica" panose="020B0604020202020204" pitchFamily="34" charset="0"/>
              </a:rPr>
              <a:t>El Tribunal suspende el procedimiento</a:t>
            </a:r>
          </a:p>
          <a:p>
            <a:pPr algn="just"/>
            <a:r>
              <a:rPr lang="es-419" sz="1400" b="0" i="0" u="none" strike="noStrike" baseline="0" dirty="0">
                <a:latin typeface="Helvetica" panose="020B0604020202020204" pitchFamily="34" charset="0"/>
              </a:rPr>
              <a:t>administrativo sancionador siempre que:</a:t>
            </a:r>
          </a:p>
          <a:p>
            <a:pPr algn="just"/>
            <a:r>
              <a:rPr lang="es-419" sz="1400" b="0" i="0" u="none" strike="noStrike" baseline="0" dirty="0">
                <a:latin typeface="Helvetica" panose="020B0604020202020204" pitchFamily="34" charset="0"/>
              </a:rPr>
              <a:t>a) Exista mandato judicial vigente y debidamente</a:t>
            </a:r>
          </a:p>
          <a:p>
            <a:pPr algn="just"/>
            <a:r>
              <a:rPr lang="es-419" sz="1400" b="0" i="0" u="none" strike="noStrike" baseline="0" dirty="0">
                <a:latin typeface="Helvetica" panose="020B0604020202020204" pitchFamily="34" charset="0"/>
              </a:rPr>
              <a:t>notificado al OSCE.</a:t>
            </a:r>
          </a:p>
          <a:p>
            <a:pPr algn="just"/>
            <a:r>
              <a:rPr lang="es-ES" sz="1400" b="0" i="0" u="none" strike="noStrike" baseline="0" dirty="0">
                <a:latin typeface="Helvetica" panose="020B0604020202020204" pitchFamily="34" charset="0"/>
              </a:rPr>
              <a:t>b) A solicitud de parte o de oficio, cuando el Tribunal</a:t>
            </a:r>
          </a:p>
          <a:p>
            <a:pPr algn="just"/>
            <a:r>
              <a:rPr lang="es-ES" sz="1400" b="0" i="0" u="none" strike="noStrike" baseline="0" dirty="0">
                <a:latin typeface="Helvetica" panose="020B0604020202020204" pitchFamily="34" charset="0"/>
              </a:rPr>
              <a:t>considere que, para la determinación de responsabilidad,</a:t>
            </a:r>
          </a:p>
          <a:p>
            <a:pPr algn="just"/>
            <a:r>
              <a:rPr lang="es-ES" sz="1400" b="0" i="0" u="none" strike="noStrike" baseline="0" dirty="0">
                <a:latin typeface="Helvetica" panose="020B0604020202020204" pitchFamily="34" charset="0"/>
              </a:rPr>
              <a:t>es necesario contar, previamente con decisión arbitral o</a:t>
            </a:r>
          </a:p>
          <a:p>
            <a:pPr algn="just"/>
            <a:r>
              <a:rPr lang="es-419" sz="1400" b="0" i="0" u="none" strike="noStrike" baseline="0" dirty="0">
                <a:latin typeface="Helvetica" panose="020B0604020202020204" pitchFamily="34" charset="0"/>
              </a:rPr>
              <a:t>judicial.</a:t>
            </a:r>
          </a:p>
          <a:p>
            <a:pPr marL="0" indent="0" algn="just">
              <a:buNone/>
            </a:pPr>
            <a:endParaRPr lang="es-ES" sz="1400" dirty="0">
              <a:latin typeface="Arial" panose="020B0604020202020204" pitchFamily="34" charset="0"/>
            </a:endParaRPr>
          </a:p>
          <a:p>
            <a:pPr marL="0" indent="0" algn="just">
              <a:buNone/>
            </a:pPr>
            <a:endParaRPr lang="es-ES" sz="1400" b="0" i="0" u="none" strike="noStrike" baseline="0" dirty="0">
              <a:latin typeface="Arial" panose="020B0604020202020204" pitchFamily="34" charset="0"/>
            </a:endParaRPr>
          </a:p>
          <a:p>
            <a:pPr marL="0" indent="0" algn="just">
              <a:buNone/>
            </a:pPr>
            <a:endParaRPr lang="es-ES" sz="1400" dirty="0">
              <a:latin typeface="Arial" panose="020B0604020202020204" pitchFamily="34" charset="0"/>
            </a:endParaRPr>
          </a:p>
          <a:p>
            <a:pPr marL="0" indent="0" algn="just">
              <a:buNone/>
            </a:pPr>
            <a:endParaRPr lang="es-ES" sz="1400" b="0" i="0" u="none" strike="noStrike" baseline="0" dirty="0">
              <a:latin typeface="Arial" panose="020B0604020202020204" pitchFamily="34" charset="0"/>
            </a:endParaRPr>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latin typeface="Arial" panose="020B0604020202020204" pitchFamily="34" charset="0"/>
            </a:endParaRPr>
          </a:p>
          <a:p>
            <a:pPr marL="0" indent="0" algn="just">
              <a:buNone/>
            </a:pPr>
            <a:endParaRPr lang="es-ES" sz="1100" b="0" i="0" u="none" strike="noStrike" baseline="0" dirty="0">
              <a:latin typeface="Arial" panose="020B0604020202020204" pitchFamily="34" charset="0"/>
            </a:endParaRPr>
          </a:p>
          <a:p>
            <a:pPr marL="0" indent="0" algn="just">
              <a:buNone/>
            </a:pPr>
            <a:endParaRPr lang="es-ES" sz="1100" dirty="0"/>
          </a:p>
          <a:p>
            <a:pPr marL="0" indent="0" algn="just">
              <a:buNone/>
            </a:pPr>
            <a:endParaRPr lang="es-ES" sz="1100" b="0" i="0" u="none" strike="noStrike" baseline="0" dirty="0"/>
          </a:p>
          <a:p>
            <a:pPr marL="0" indent="0" algn="just">
              <a:buNone/>
            </a:pPr>
            <a:endParaRPr lang="es-ES" sz="1100" b="0" i="0" u="none" strike="noStrike" baseline="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a:p>
            <a:pPr algn="just">
              <a:lnSpc>
                <a:spcPct val="107000"/>
              </a:lnSpc>
              <a:spcAft>
                <a:spcPts val="750"/>
              </a:spcAft>
            </a:pPr>
            <a:endParaRPr lang="es-ES" sz="1100" dirty="0"/>
          </a:p>
        </p:txBody>
      </p:sp>
      <p:sp>
        <p:nvSpPr>
          <p:cNvPr id="12" name="Rectángulo: esquinas redondeadas 11">
            <a:extLst>
              <a:ext uri="{FF2B5EF4-FFF2-40B4-BE49-F238E27FC236}">
                <a16:creationId xmlns:a16="http://schemas.microsoft.com/office/drawing/2014/main" id="{AACE6957-2D37-4EFD-80F0-71FBC83ADC03}"/>
              </a:ext>
            </a:extLst>
          </p:cNvPr>
          <p:cNvSpPr/>
          <p:nvPr/>
        </p:nvSpPr>
        <p:spPr>
          <a:xfrm>
            <a:off x="1841786" y="2789661"/>
            <a:ext cx="1600200" cy="266548"/>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latin typeface="Arial" panose="020B0604020202020204" pitchFamily="34" charset="0"/>
              </a:rPr>
              <a:t>261.1 </a:t>
            </a:r>
            <a:endParaRPr lang="es-ES" dirty="0"/>
          </a:p>
        </p:txBody>
      </p:sp>
      <p:sp>
        <p:nvSpPr>
          <p:cNvPr id="13" name="Pergamino: vertical 12">
            <a:extLst>
              <a:ext uri="{FF2B5EF4-FFF2-40B4-BE49-F238E27FC236}">
                <a16:creationId xmlns:a16="http://schemas.microsoft.com/office/drawing/2014/main" id="{3DB5ED2E-FF1D-48BD-BB99-CD81BC3015DF}"/>
              </a:ext>
            </a:extLst>
          </p:cNvPr>
          <p:cNvSpPr/>
          <p:nvPr/>
        </p:nvSpPr>
        <p:spPr>
          <a:xfrm>
            <a:off x="4320208" y="2685278"/>
            <a:ext cx="3935179" cy="3862611"/>
          </a:xfrm>
          <a:prstGeom prst="verticalScroll">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100" dirty="0"/>
          </a:p>
          <a:p>
            <a:pPr algn="just"/>
            <a:endParaRPr lang="es-ES" sz="1400" dirty="0"/>
          </a:p>
          <a:p>
            <a:pPr algn="just"/>
            <a:endParaRPr lang="es-ES" sz="1400" dirty="0"/>
          </a:p>
          <a:p>
            <a:pPr algn="just"/>
            <a:endParaRPr lang="es-ES" sz="1400" dirty="0"/>
          </a:p>
          <a:p>
            <a:pPr algn="just"/>
            <a:endParaRPr lang="es-ES" sz="1400" dirty="0"/>
          </a:p>
          <a:p>
            <a:pPr algn="just"/>
            <a:r>
              <a:rPr lang="es-ES" sz="1600" dirty="0"/>
              <a:t>La Entidad, bajo responsabilidad, comunica al</a:t>
            </a:r>
          </a:p>
          <a:p>
            <a:pPr algn="just"/>
            <a:r>
              <a:rPr lang="es-ES" sz="1600" dirty="0"/>
              <a:t>Tribunal la conclusión del arbitraje o del proceso judicial,</a:t>
            </a:r>
          </a:p>
          <a:p>
            <a:pPr algn="just"/>
            <a:r>
              <a:rPr lang="es-ES" sz="1600" dirty="0"/>
              <a:t>remitiendo el documento correspondiente en un plazo no</a:t>
            </a:r>
          </a:p>
          <a:p>
            <a:pPr algn="just"/>
            <a:r>
              <a:rPr lang="es-ES" sz="1600" dirty="0"/>
              <a:t>mayor a 5 días hábiles de notificado con el acto que</a:t>
            </a:r>
          </a:p>
          <a:p>
            <a:pPr algn="just"/>
            <a:r>
              <a:rPr lang="es-ES" sz="1600" dirty="0"/>
              <a:t>declara la conclusión del proceso.</a:t>
            </a:r>
          </a:p>
          <a:p>
            <a:pPr algn="just"/>
            <a:endParaRPr lang="es-ES" sz="1100" dirty="0"/>
          </a:p>
          <a:p>
            <a:pPr algn="just"/>
            <a:endParaRPr lang="es-ES" sz="1100" dirty="0"/>
          </a:p>
          <a:p>
            <a:pPr algn="just"/>
            <a:endParaRPr lang="es-ES" sz="1100" dirty="0"/>
          </a:p>
          <a:p>
            <a:pPr algn="just"/>
            <a:endParaRPr lang="es-ES" sz="1100" dirty="0"/>
          </a:p>
          <a:p>
            <a:pPr algn="just"/>
            <a:endParaRPr lang="es-ES" sz="1100" dirty="0"/>
          </a:p>
          <a:p>
            <a:pPr algn="just"/>
            <a:endParaRPr lang="es-ES" sz="1100" dirty="0"/>
          </a:p>
          <a:p>
            <a:pPr algn="just"/>
            <a:endParaRPr lang="es-ES" sz="1100" dirty="0"/>
          </a:p>
          <a:p>
            <a:pPr algn="just"/>
            <a:endParaRPr lang="es-ES" sz="1100" dirty="0"/>
          </a:p>
          <a:p>
            <a:pPr algn="just"/>
            <a:endParaRPr lang="es-ES" sz="1100" dirty="0"/>
          </a:p>
          <a:p>
            <a:pPr algn="just"/>
            <a:endParaRPr lang="es-ES" sz="1100" dirty="0"/>
          </a:p>
          <a:p>
            <a:pPr algn="just"/>
            <a:endParaRPr lang="es-ES" sz="1100" dirty="0"/>
          </a:p>
        </p:txBody>
      </p:sp>
      <p:sp>
        <p:nvSpPr>
          <p:cNvPr id="16" name="Rectángulo: esquinas redondeadas 15">
            <a:extLst>
              <a:ext uri="{FF2B5EF4-FFF2-40B4-BE49-F238E27FC236}">
                <a16:creationId xmlns:a16="http://schemas.microsoft.com/office/drawing/2014/main" id="{A454C78E-B293-45E3-AC62-DFEF7566B0C1}"/>
              </a:ext>
            </a:extLst>
          </p:cNvPr>
          <p:cNvSpPr/>
          <p:nvPr/>
        </p:nvSpPr>
        <p:spPr>
          <a:xfrm>
            <a:off x="5804185" y="2780354"/>
            <a:ext cx="1600200" cy="266548"/>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latin typeface="Arial" panose="020B0604020202020204" pitchFamily="34" charset="0"/>
              </a:rPr>
              <a:t>261.2</a:t>
            </a:r>
            <a:r>
              <a:rPr lang="es-ES" dirty="0"/>
              <a:t> </a:t>
            </a:r>
          </a:p>
        </p:txBody>
      </p:sp>
      <p:sp>
        <p:nvSpPr>
          <p:cNvPr id="11" name="Pergamino: vertical 10">
            <a:extLst>
              <a:ext uri="{FF2B5EF4-FFF2-40B4-BE49-F238E27FC236}">
                <a16:creationId xmlns:a16="http://schemas.microsoft.com/office/drawing/2014/main" id="{EBEBDA1D-FABB-46D2-B92A-9E8A96427F7D}"/>
              </a:ext>
            </a:extLst>
          </p:cNvPr>
          <p:cNvSpPr/>
          <p:nvPr/>
        </p:nvSpPr>
        <p:spPr>
          <a:xfrm>
            <a:off x="8563263" y="2638793"/>
            <a:ext cx="3573901" cy="3909096"/>
          </a:xfrm>
          <a:prstGeom prst="verticalScroll">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100" dirty="0"/>
          </a:p>
          <a:p>
            <a:pPr algn="just"/>
            <a:endParaRPr lang="es-ES" sz="1100" dirty="0"/>
          </a:p>
          <a:p>
            <a:pPr algn="just"/>
            <a:r>
              <a:rPr lang="es-ES" sz="1600" dirty="0"/>
              <a:t>El plazo de suspensión del procedimiento da</a:t>
            </a:r>
          </a:p>
          <a:p>
            <a:pPr algn="just"/>
            <a:r>
              <a:rPr lang="es-ES" sz="1600" dirty="0"/>
              <a:t>lugar a la suspensión del plazo de prescripción.</a:t>
            </a:r>
            <a:endParaRPr lang="es-419" sz="1600" dirty="0"/>
          </a:p>
          <a:p>
            <a:pPr algn="just"/>
            <a:endParaRPr lang="es-ES" sz="1100" dirty="0"/>
          </a:p>
          <a:p>
            <a:pPr algn="just"/>
            <a:endParaRPr lang="es-419" sz="1100" dirty="0"/>
          </a:p>
          <a:p>
            <a:pPr algn="just"/>
            <a:endParaRPr lang="es-ES" sz="1100" dirty="0"/>
          </a:p>
          <a:p>
            <a:pPr algn="just"/>
            <a:endParaRPr lang="es-ES" sz="1100" dirty="0"/>
          </a:p>
          <a:p>
            <a:pPr algn="just"/>
            <a:endParaRPr lang="es-ES" sz="1100" dirty="0"/>
          </a:p>
          <a:p>
            <a:pPr algn="just"/>
            <a:endParaRPr lang="es-ES" sz="1100" dirty="0"/>
          </a:p>
          <a:p>
            <a:pPr algn="just"/>
            <a:endParaRPr lang="es-ES" sz="1100" dirty="0"/>
          </a:p>
          <a:p>
            <a:pPr algn="just"/>
            <a:endParaRPr lang="es-ES" sz="1100" dirty="0"/>
          </a:p>
          <a:p>
            <a:pPr algn="just"/>
            <a:endParaRPr lang="es-ES" sz="1100" dirty="0"/>
          </a:p>
          <a:p>
            <a:pPr algn="just"/>
            <a:endParaRPr lang="es-ES" sz="1100" dirty="0"/>
          </a:p>
          <a:p>
            <a:pPr algn="just"/>
            <a:endParaRPr lang="es-ES" sz="1100" dirty="0"/>
          </a:p>
          <a:p>
            <a:pPr algn="just"/>
            <a:r>
              <a:rPr lang="es-ES" sz="1100" dirty="0"/>
              <a:t>. </a:t>
            </a:r>
          </a:p>
        </p:txBody>
      </p:sp>
      <p:sp>
        <p:nvSpPr>
          <p:cNvPr id="18" name="Rectángulo: esquinas redondeadas 17">
            <a:extLst>
              <a:ext uri="{FF2B5EF4-FFF2-40B4-BE49-F238E27FC236}">
                <a16:creationId xmlns:a16="http://schemas.microsoft.com/office/drawing/2014/main" id="{B63DBCC9-24C3-4F7C-8E2F-0B522D56A8A4}"/>
              </a:ext>
            </a:extLst>
          </p:cNvPr>
          <p:cNvSpPr/>
          <p:nvPr/>
        </p:nvSpPr>
        <p:spPr>
          <a:xfrm>
            <a:off x="9868166" y="2710696"/>
            <a:ext cx="1600200" cy="300290"/>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t>261.3 </a:t>
            </a:r>
          </a:p>
        </p:txBody>
      </p:sp>
      <p:sp>
        <p:nvSpPr>
          <p:cNvPr id="2" name="CuadroTexto 1">
            <a:extLst>
              <a:ext uri="{FF2B5EF4-FFF2-40B4-BE49-F238E27FC236}">
                <a16:creationId xmlns:a16="http://schemas.microsoft.com/office/drawing/2014/main" id="{1EF7D41C-B6AE-401C-BA58-E9BA87C970BB}"/>
              </a:ext>
            </a:extLst>
          </p:cNvPr>
          <p:cNvSpPr txBox="1"/>
          <p:nvPr/>
        </p:nvSpPr>
        <p:spPr>
          <a:xfrm>
            <a:off x="2132899" y="310111"/>
            <a:ext cx="8942772" cy="584775"/>
          </a:xfrm>
          <a:prstGeom prst="rect">
            <a:avLst/>
          </a:prstGeom>
          <a:noFill/>
        </p:spPr>
        <p:txBody>
          <a:bodyPr wrap="square">
            <a:spAutoFit/>
          </a:bodyPr>
          <a:lstStyle/>
          <a:p>
            <a:pPr algn="ctr"/>
            <a:r>
              <a:rPr lang="es-PE" sz="3200" b="1" u="sng" dirty="0"/>
              <a:t>SUSPENSIÓN DEL PROCESO SANCIONADOR</a:t>
            </a:r>
          </a:p>
        </p:txBody>
      </p:sp>
    </p:spTree>
    <p:extLst>
      <p:ext uri="{BB962C8B-B14F-4D97-AF65-F5344CB8AC3E}">
        <p14:creationId xmlns:p14="http://schemas.microsoft.com/office/powerpoint/2010/main" val="199768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6382959-7D89-48F6-9C95-336E118563A8}"/>
              </a:ext>
            </a:extLst>
          </p:cNvPr>
          <p:cNvSpPr txBox="1">
            <a:spLocks/>
          </p:cNvSpPr>
          <p:nvPr/>
        </p:nvSpPr>
        <p:spPr>
          <a:xfrm>
            <a:off x="2342959" y="505692"/>
            <a:ext cx="9213695"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s-PE" sz="3200" b="1" u="sng" dirty="0">
                <a:latin typeface="+mn-lt"/>
                <a:ea typeface="+mn-ea"/>
                <a:cs typeface="+mn-cs"/>
              </a:rPr>
              <a:t>PROCEDIMIENTO SANCIONADOR DISCIPLINARIO “SERVIR” INFRACCIONES DE FUNCIONARIOS Y PROCEDIMIENTOS</a:t>
            </a:r>
          </a:p>
        </p:txBody>
      </p:sp>
      <p:sp>
        <p:nvSpPr>
          <p:cNvPr id="13" name="Rectángulo: esquinas redondeadas 12">
            <a:extLst>
              <a:ext uri="{FF2B5EF4-FFF2-40B4-BE49-F238E27FC236}">
                <a16:creationId xmlns:a16="http://schemas.microsoft.com/office/drawing/2014/main" id="{0D865689-3F42-4137-9712-5122A138F4A1}"/>
              </a:ext>
            </a:extLst>
          </p:cNvPr>
          <p:cNvSpPr/>
          <p:nvPr/>
        </p:nvSpPr>
        <p:spPr>
          <a:xfrm>
            <a:off x="4384129" y="2051873"/>
            <a:ext cx="2879325" cy="421689"/>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800" b="0" i="0" u="none" strike="noStrike" baseline="0" dirty="0">
                <a:solidFill>
                  <a:schemeClr val="tx1"/>
                </a:solidFill>
              </a:rPr>
              <a:t>LEY 30057</a:t>
            </a:r>
            <a:endParaRPr lang="es-419" dirty="0">
              <a:solidFill>
                <a:schemeClr val="tx1"/>
              </a:solidFill>
            </a:endParaRPr>
          </a:p>
        </p:txBody>
      </p:sp>
      <p:sp>
        <p:nvSpPr>
          <p:cNvPr id="2" name="Rectángulo: esquinas redondeadas 1">
            <a:extLst>
              <a:ext uri="{FF2B5EF4-FFF2-40B4-BE49-F238E27FC236}">
                <a16:creationId xmlns:a16="http://schemas.microsoft.com/office/drawing/2014/main" id="{A6E1690F-648A-4ABC-B4A4-D650874A303B}"/>
              </a:ext>
            </a:extLst>
          </p:cNvPr>
          <p:cNvSpPr/>
          <p:nvPr/>
        </p:nvSpPr>
        <p:spPr>
          <a:xfrm>
            <a:off x="6246253" y="3309953"/>
            <a:ext cx="5535893" cy="33607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endParaRPr lang="es-ES" sz="1800" b="0" i="0" u="none" strike="noStrike" baseline="0" dirty="0">
              <a:solidFill>
                <a:schemeClr val="tx1"/>
              </a:solidFill>
            </a:endParaRPr>
          </a:p>
          <a:p>
            <a:pPr algn="just"/>
            <a:r>
              <a:rPr lang="es-ES" sz="1800" b="0" i="0" u="none" strike="noStrike" baseline="0" dirty="0">
                <a:solidFill>
                  <a:schemeClr val="tx1"/>
                </a:solidFill>
              </a:rPr>
              <a:t>En el Registro se inscriben las siguientes sanciones:</a:t>
            </a:r>
          </a:p>
          <a:p>
            <a:pPr algn="just"/>
            <a:r>
              <a:rPr lang="es-ES" sz="1800" b="0" i="0" u="none" strike="noStrike" baseline="0" dirty="0">
                <a:solidFill>
                  <a:schemeClr val="tx1"/>
                </a:solidFill>
              </a:rPr>
              <a:t>a) Destitución o despido y suspensión, independientemente del régimen laboral en el que fueron impuestas. El jefe de recursos humanos, o quien haga sus veces, es el responsable de su inscripción, y Contraloría General de la República en el caso de sanciones </a:t>
            </a:r>
            <a:r>
              <a:rPr lang="es-ES" dirty="0">
                <a:solidFill>
                  <a:schemeClr val="tx1"/>
                </a:solidFill>
              </a:rPr>
              <a:t>por </a:t>
            </a:r>
            <a:r>
              <a:rPr lang="es-419" dirty="0">
                <a:solidFill>
                  <a:schemeClr val="tx1"/>
                </a:solidFill>
              </a:rPr>
              <a:t>responsabilidad administrativa funcional.</a:t>
            </a:r>
          </a:p>
          <a:p>
            <a:pPr algn="just"/>
            <a:r>
              <a:rPr lang="es-ES" dirty="0">
                <a:solidFill>
                  <a:schemeClr val="tx1"/>
                </a:solidFill>
              </a:rPr>
              <a:t>b) Inhabilitaciones ordenadas por el Poder Judicial.</a:t>
            </a:r>
          </a:p>
          <a:p>
            <a:pPr algn="l"/>
            <a:r>
              <a:rPr lang="es-ES" dirty="0">
                <a:solidFill>
                  <a:schemeClr val="tx1"/>
                </a:solidFill>
              </a:rPr>
              <a:t>c) Otras que determine la normatividad.</a:t>
            </a:r>
            <a:endParaRPr lang="es-PE" dirty="0">
              <a:solidFill>
                <a:schemeClr val="tx1"/>
              </a:solidFill>
            </a:endParaRPr>
          </a:p>
        </p:txBody>
      </p:sp>
      <p:sp>
        <p:nvSpPr>
          <p:cNvPr id="3" name="Rectángulo 2">
            <a:extLst>
              <a:ext uri="{FF2B5EF4-FFF2-40B4-BE49-F238E27FC236}">
                <a16:creationId xmlns:a16="http://schemas.microsoft.com/office/drawing/2014/main" id="{49EE773C-AD3B-4F1E-96C8-1784BB8178FC}"/>
              </a:ext>
            </a:extLst>
          </p:cNvPr>
          <p:cNvSpPr/>
          <p:nvPr/>
        </p:nvSpPr>
        <p:spPr>
          <a:xfrm>
            <a:off x="6949807" y="2731040"/>
            <a:ext cx="4128786" cy="98024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Artículo 124.- Sanciones materia de inscripción en</a:t>
            </a:r>
          </a:p>
          <a:p>
            <a:pPr algn="ctr"/>
            <a:r>
              <a:rPr lang="es-419" b="1" dirty="0">
                <a:solidFill>
                  <a:schemeClr val="tx1"/>
                </a:solidFill>
              </a:rPr>
              <a:t>el Registro</a:t>
            </a:r>
          </a:p>
        </p:txBody>
      </p:sp>
      <p:sp>
        <p:nvSpPr>
          <p:cNvPr id="4" name="Rectángulo: esquinas redondeadas 3">
            <a:extLst>
              <a:ext uri="{FF2B5EF4-FFF2-40B4-BE49-F238E27FC236}">
                <a16:creationId xmlns:a16="http://schemas.microsoft.com/office/drawing/2014/main" id="{E917F0E1-DAC6-4D6F-B37A-E90145598F8D}"/>
              </a:ext>
            </a:extLst>
          </p:cNvPr>
          <p:cNvSpPr/>
          <p:nvPr/>
        </p:nvSpPr>
        <p:spPr>
          <a:xfrm>
            <a:off x="663030" y="3429000"/>
            <a:ext cx="5007007" cy="27164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endParaRPr lang="es-ES" sz="1800" b="0" i="0" u="none" strike="noStrike" baseline="0" dirty="0">
              <a:solidFill>
                <a:schemeClr val="tx1"/>
              </a:solidFill>
            </a:endParaRPr>
          </a:p>
          <a:p>
            <a:pPr algn="just"/>
            <a:endParaRPr lang="es-ES" sz="1800" b="0" i="0" u="none" strike="noStrike" baseline="0" dirty="0">
              <a:latin typeface="Arial" panose="020B0604020202020204" pitchFamily="34" charset="0"/>
            </a:endParaRPr>
          </a:p>
          <a:p>
            <a:pPr algn="just"/>
            <a:endParaRPr lang="es-ES" sz="1800" b="0" i="0" u="none" strike="noStrike" baseline="0" dirty="0">
              <a:solidFill>
                <a:schemeClr val="tx1"/>
              </a:solidFill>
              <a:latin typeface="ArialMT"/>
            </a:endParaRPr>
          </a:p>
          <a:p>
            <a:pPr algn="just"/>
            <a:endParaRPr lang="es-ES" dirty="0">
              <a:solidFill>
                <a:schemeClr val="tx1"/>
              </a:solidFill>
              <a:latin typeface="ArialMT"/>
            </a:endParaRPr>
          </a:p>
          <a:p>
            <a:pPr algn="just"/>
            <a:endParaRPr lang="es-ES" sz="1800" b="0" i="0" u="none" strike="noStrike" baseline="0" dirty="0">
              <a:solidFill>
                <a:schemeClr val="tx1"/>
              </a:solidFill>
              <a:latin typeface="ArialMT"/>
            </a:endParaRPr>
          </a:p>
          <a:p>
            <a:pPr algn="just"/>
            <a:endParaRPr lang="es-ES" dirty="0">
              <a:solidFill>
                <a:schemeClr val="tx1"/>
              </a:solidFill>
              <a:latin typeface="ArialMT"/>
            </a:endParaRPr>
          </a:p>
          <a:p>
            <a:pPr algn="just"/>
            <a:endParaRPr lang="es-ES" sz="1800" b="0" i="0" u="none" strike="noStrike" baseline="0" dirty="0">
              <a:solidFill>
                <a:schemeClr val="tx1"/>
              </a:solidFill>
              <a:latin typeface="ArialMT"/>
            </a:endParaRPr>
          </a:p>
          <a:p>
            <a:pPr algn="just"/>
            <a:r>
              <a:rPr lang="es-ES" sz="1800" b="0" i="0" u="none" strike="noStrike" baseline="0" dirty="0">
                <a:solidFill>
                  <a:schemeClr val="tx1"/>
                </a:solidFill>
                <a:latin typeface="ArialMT"/>
              </a:rPr>
              <a:t>Las sanciones disciplinarias son eficaces a partir del día siguiente de su notificación.</a:t>
            </a:r>
          </a:p>
          <a:p>
            <a:pPr algn="just"/>
            <a:r>
              <a:rPr lang="es-ES" sz="1800" b="0" i="0" u="none" strike="noStrike" baseline="0" dirty="0">
                <a:solidFill>
                  <a:schemeClr val="tx1"/>
                </a:solidFill>
                <a:latin typeface="ArialMT"/>
              </a:rPr>
              <a:t>La destitución acarrea la inhabilitación automática para el ejercicio de la función pública una vez que el acto que impone dicha sanción quede firme o se haya agotado </a:t>
            </a:r>
            <a:r>
              <a:rPr lang="es-419" sz="1800" b="0" i="0" u="none" strike="noStrike" baseline="0" dirty="0">
                <a:solidFill>
                  <a:schemeClr val="tx1"/>
                </a:solidFill>
                <a:latin typeface="ArialMT"/>
              </a:rPr>
              <a:t>la vía administrativa.</a:t>
            </a:r>
          </a:p>
          <a:p>
            <a:pPr algn="just"/>
            <a:endParaRPr lang="es-419" dirty="0">
              <a:solidFill>
                <a:schemeClr val="tx1"/>
              </a:solidFill>
              <a:latin typeface="ArialMT"/>
            </a:endParaRPr>
          </a:p>
          <a:p>
            <a:pPr algn="just"/>
            <a:endParaRPr lang="es-419" sz="1800" b="0" i="0" u="none" strike="noStrike" baseline="0" dirty="0">
              <a:solidFill>
                <a:schemeClr val="tx1"/>
              </a:solidFill>
              <a:latin typeface="ArialMT"/>
            </a:endParaRPr>
          </a:p>
          <a:p>
            <a:pPr algn="just"/>
            <a:endParaRPr lang="es-419" dirty="0">
              <a:solidFill>
                <a:schemeClr val="tx1"/>
              </a:solidFill>
              <a:latin typeface="ArialMT"/>
            </a:endParaRPr>
          </a:p>
          <a:p>
            <a:pPr algn="just"/>
            <a:endParaRPr lang="es-419" sz="1800" b="0" i="0" u="none" strike="noStrike" baseline="0" dirty="0">
              <a:solidFill>
                <a:schemeClr val="tx1"/>
              </a:solidFill>
              <a:latin typeface="ArialMT"/>
            </a:endParaRPr>
          </a:p>
          <a:p>
            <a:pPr algn="just"/>
            <a:endParaRPr lang="es-419" dirty="0">
              <a:solidFill>
                <a:schemeClr val="tx1"/>
              </a:solidFill>
              <a:latin typeface="ArialMT"/>
            </a:endParaRPr>
          </a:p>
          <a:p>
            <a:pPr algn="just"/>
            <a:endParaRPr lang="es-419" sz="1800" b="0" i="0" u="none" strike="noStrike" baseline="0" dirty="0">
              <a:solidFill>
                <a:schemeClr val="tx1"/>
              </a:solidFill>
              <a:latin typeface="ArialMT"/>
            </a:endParaRPr>
          </a:p>
        </p:txBody>
      </p:sp>
      <p:sp>
        <p:nvSpPr>
          <p:cNvPr id="6" name="Rectángulo 5">
            <a:extLst>
              <a:ext uri="{FF2B5EF4-FFF2-40B4-BE49-F238E27FC236}">
                <a16:creationId xmlns:a16="http://schemas.microsoft.com/office/drawing/2014/main" id="{146015B4-CCC6-4FB5-890F-D927E203F7AB}"/>
              </a:ext>
            </a:extLst>
          </p:cNvPr>
          <p:cNvSpPr/>
          <p:nvPr/>
        </p:nvSpPr>
        <p:spPr>
          <a:xfrm>
            <a:off x="1575288" y="2914045"/>
            <a:ext cx="3182490" cy="791817"/>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i="0" u="none" strike="noStrike" baseline="0" dirty="0">
                <a:solidFill>
                  <a:schemeClr val="tx1"/>
                </a:solidFill>
              </a:rPr>
              <a:t>Artículo 116.- Ejecución de las sanciones </a:t>
            </a:r>
            <a:r>
              <a:rPr lang="es-419" sz="1800" b="1" i="0" u="none" strike="noStrike" baseline="0" dirty="0">
                <a:solidFill>
                  <a:schemeClr val="tx1"/>
                </a:solidFill>
              </a:rPr>
              <a:t>disciplinarias</a:t>
            </a:r>
          </a:p>
        </p:txBody>
      </p:sp>
    </p:spTree>
    <p:extLst>
      <p:ext uri="{BB962C8B-B14F-4D97-AF65-F5344CB8AC3E}">
        <p14:creationId xmlns:p14="http://schemas.microsoft.com/office/powerpoint/2010/main" val="3953727224"/>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9A9B4-9770-44AB-A2B8-84EF2741F4B1}"/>
              </a:ext>
            </a:extLst>
          </p:cNvPr>
          <p:cNvSpPr>
            <a:spLocks noGrp="1"/>
          </p:cNvSpPr>
          <p:nvPr>
            <p:ph type="title"/>
          </p:nvPr>
        </p:nvSpPr>
        <p:spPr>
          <a:xfrm>
            <a:off x="3517231" y="2263858"/>
            <a:ext cx="5546558" cy="1762710"/>
          </a:xfrm>
        </p:spPr>
        <p:txBody>
          <a:bodyPr>
            <a:normAutofit fontScale="90000"/>
          </a:bodyPr>
          <a:lstStyle/>
          <a:p>
            <a:pPr algn="ctr"/>
            <a:r>
              <a:rPr lang="es-ES" sz="9600" b="1" dirty="0">
                <a:latin typeface="Calisto MT" panose="02040603050505030304" pitchFamily="18" charset="0"/>
              </a:rPr>
              <a:t>GRACIAS</a:t>
            </a:r>
            <a:endParaRPr lang="es-ES" sz="9600" dirty="0">
              <a:latin typeface="Calisto MT" panose="02040603050505030304" pitchFamily="18" charset="0"/>
            </a:endParaRPr>
          </a:p>
        </p:txBody>
      </p:sp>
    </p:spTree>
    <p:extLst>
      <p:ext uri="{BB962C8B-B14F-4D97-AF65-F5344CB8AC3E}">
        <p14:creationId xmlns:p14="http://schemas.microsoft.com/office/powerpoint/2010/main" val="29994462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9933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BA9ACBD-10A5-43C5-896D-D7B887AECC73}"/>
              </a:ext>
            </a:extLst>
          </p:cNvPr>
          <p:cNvSpPr txBox="1">
            <a:spLocks/>
          </p:cNvSpPr>
          <p:nvPr/>
        </p:nvSpPr>
        <p:spPr>
          <a:xfrm>
            <a:off x="2088526" y="2103437"/>
            <a:ext cx="8816163"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400" b="1" u="sng" dirty="0"/>
              <a:t>PRINCIPIOS SANCIONADORES</a:t>
            </a:r>
          </a:p>
        </p:txBody>
      </p:sp>
    </p:spTree>
    <p:extLst>
      <p:ext uri="{BB962C8B-B14F-4D97-AF65-F5344CB8AC3E}">
        <p14:creationId xmlns:p14="http://schemas.microsoft.com/office/powerpoint/2010/main" val="3774627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C482EE6B-1046-4D0F-8F94-786AD7CA5AA6}"/>
              </a:ext>
            </a:extLst>
          </p:cNvPr>
          <p:cNvSpPr>
            <a:spLocks noGrp="1"/>
          </p:cNvSpPr>
          <p:nvPr>
            <p:ph type="title"/>
          </p:nvPr>
        </p:nvSpPr>
        <p:spPr>
          <a:xfrm>
            <a:off x="1001485" y="1101043"/>
            <a:ext cx="10515600" cy="1325563"/>
          </a:xfrm>
          <a:prstGeom prst="round2DiagRect">
            <a:avLst>
              <a:gd name="adj1" fmla="val 35772"/>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p:spPr>
        <p:style>
          <a:lnRef idx="0">
            <a:schemeClr val="accent6"/>
          </a:lnRef>
          <a:fillRef idx="3">
            <a:schemeClr val="accent6"/>
          </a:fillRef>
          <a:effectRef idx="3">
            <a:schemeClr val="accent6"/>
          </a:effectRef>
          <a:fontRef idx="minor">
            <a:schemeClr val="lt1"/>
          </a:fontRef>
        </p:style>
        <p:txBody>
          <a:bodyPr rtlCol="0">
            <a:noAutofit/>
          </a:bodyPr>
          <a:lstStyle/>
          <a:p>
            <a:pPr algn="ctr">
              <a:defRPr/>
            </a:pPr>
            <a:r>
              <a:rPr lang="es-PE" sz="3600" b="1" dirty="0">
                <a:solidFill>
                  <a:schemeClr val="bg1"/>
                </a:solidFill>
                <a:effectLst>
                  <a:outerShdw blurRad="38100" dist="38100" dir="2700000" algn="tl">
                    <a:srgbClr val="000000">
                      <a:alpha val="43137"/>
                    </a:srgbClr>
                  </a:outerShdw>
                </a:effectLst>
                <a:latin typeface="Gill Sans MT" panose="020B0502020104020203" pitchFamily="34" charset="0"/>
              </a:rPr>
              <a:t>PRINCIPIO DE LEGALIDAD</a:t>
            </a:r>
          </a:p>
        </p:txBody>
      </p:sp>
      <p:sp>
        <p:nvSpPr>
          <p:cNvPr id="4" name="1 Marcador de contenido">
            <a:extLst>
              <a:ext uri="{FF2B5EF4-FFF2-40B4-BE49-F238E27FC236}">
                <a16:creationId xmlns:a16="http://schemas.microsoft.com/office/drawing/2014/main" id="{BB68B498-AC12-4F0F-AD78-EBA5099D29A7}"/>
              </a:ext>
            </a:extLst>
          </p:cNvPr>
          <p:cNvSpPr txBox="1">
            <a:spLocks/>
          </p:cNvSpPr>
          <p:nvPr/>
        </p:nvSpPr>
        <p:spPr>
          <a:xfrm>
            <a:off x="1001485" y="2785044"/>
            <a:ext cx="10515600" cy="3292702"/>
          </a:xfrm>
          <a:prstGeom prst="rect">
            <a:avLst/>
          </a:prstGeom>
          <a:ln w="44450" cap="flat" cmpd="sng" algn="ctr">
            <a:solidFill>
              <a:schemeClr val="tx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40000"/>
              </a:lnSpc>
              <a:spcBef>
                <a:spcPts val="0"/>
              </a:spcBef>
              <a:defRPr/>
            </a:pPr>
            <a:endParaRPr lang="es-PE">
              <a:latin typeface="Malgun Gothic" panose="020B0503020000020004" pitchFamily="34" charset="-127"/>
              <a:ea typeface="Malgun Gothic" panose="020B0503020000020004" pitchFamily="34" charset="-127"/>
              <a:cs typeface="Arial" panose="020B0604020202020204" pitchFamily="34" charset="0"/>
            </a:endParaRPr>
          </a:p>
          <a:p>
            <a:pPr marL="0" indent="0" algn="just">
              <a:buFont typeface="Arial" panose="020B0604020202020204" pitchFamily="34" charset="0"/>
              <a:buNone/>
            </a:pPr>
            <a:r>
              <a:rPr lang="es-ES"/>
              <a:t>Sólo por norma con rango de ley cabe atribuir a las entidades la</a:t>
            </a:r>
          </a:p>
          <a:p>
            <a:pPr marL="0" indent="0" algn="just">
              <a:buFont typeface="Arial" panose="020B0604020202020204" pitchFamily="34" charset="0"/>
              <a:buNone/>
            </a:pPr>
            <a:r>
              <a:rPr lang="es-ES"/>
              <a:t>potestad sancionadora y la consiguiente previsión de las consecuencias</a:t>
            </a:r>
          </a:p>
          <a:p>
            <a:pPr marL="0" indent="0" algn="just">
              <a:buFont typeface="Arial" panose="020B0604020202020204" pitchFamily="34" charset="0"/>
              <a:buNone/>
            </a:pPr>
            <a:r>
              <a:rPr lang="es-ES"/>
              <a:t>administrativas que a título de sanción son posibles de aplicar a un administrado, las que en ningún caso habilitarán a disponer la privación de libertad.</a:t>
            </a:r>
            <a:endParaRPr lang="es-419"/>
          </a:p>
          <a:p>
            <a:pPr algn="just">
              <a:lnSpc>
                <a:spcPct val="140000"/>
              </a:lnSpc>
              <a:spcBef>
                <a:spcPts val="0"/>
              </a:spcBef>
              <a:defRPr/>
            </a:pPr>
            <a:endParaRPr lang="es-PE">
              <a:latin typeface="Arial" panose="020B0604020202020204" pitchFamily="34" charset="0"/>
              <a:cs typeface="Arial" panose="020B0604020202020204" pitchFamily="34" charset="0"/>
            </a:endParaRPr>
          </a:p>
          <a:p>
            <a:pPr>
              <a:buFont typeface="Arial" panose="020B0604020202020204" pitchFamily="34" charset="0"/>
              <a:buNone/>
              <a:defRPr/>
            </a:pPr>
            <a:endParaRPr lang="es-PE" dirty="0"/>
          </a:p>
        </p:txBody>
      </p:sp>
    </p:spTree>
    <p:extLst>
      <p:ext uri="{BB962C8B-B14F-4D97-AF65-F5344CB8AC3E}">
        <p14:creationId xmlns:p14="http://schemas.microsoft.com/office/powerpoint/2010/main" val="90520850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a:extLst>
              <a:ext uri="{FF2B5EF4-FFF2-40B4-BE49-F238E27FC236}">
                <a16:creationId xmlns:a16="http://schemas.microsoft.com/office/drawing/2014/main" id="{8D0B5A70-8C0D-4678-982B-54533B200053}"/>
              </a:ext>
            </a:extLst>
          </p:cNvPr>
          <p:cNvSpPr>
            <a:spLocks noGrp="1"/>
          </p:cNvSpPr>
          <p:nvPr>
            <p:ph type="title"/>
          </p:nvPr>
        </p:nvSpPr>
        <p:spPr>
          <a:xfrm>
            <a:off x="1001485" y="1101043"/>
            <a:ext cx="10515600" cy="1325563"/>
          </a:xfrm>
          <a:prstGeom prst="round2DiagRect">
            <a:avLst>
              <a:gd name="adj1" fmla="val 35772"/>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p:spPr>
        <p:style>
          <a:lnRef idx="0">
            <a:schemeClr val="accent6"/>
          </a:lnRef>
          <a:fillRef idx="3">
            <a:schemeClr val="accent6"/>
          </a:fillRef>
          <a:effectRef idx="3">
            <a:schemeClr val="accent6"/>
          </a:effectRef>
          <a:fontRef idx="minor">
            <a:schemeClr val="lt1"/>
          </a:fontRef>
        </p:style>
        <p:txBody>
          <a:bodyPr rtlCol="0">
            <a:noAutofit/>
          </a:bodyPr>
          <a:lstStyle/>
          <a:p>
            <a:pPr algn="ctr">
              <a:defRPr/>
            </a:pPr>
            <a:r>
              <a:rPr lang="es-PE" sz="3600" b="1" dirty="0">
                <a:solidFill>
                  <a:schemeClr val="bg1"/>
                </a:solidFill>
                <a:effectLst>
                  <a:outerShdw blurRad="38100" dist="38100" dir="2700000" algn="tl">
                    <a:srgbClr val="000000">
                      <a:alpha val="43137"/>
                    </a:srgbClr>
                  </a:outerShdw>
                </a:effectLst>
                <a:latin typeface="Gill Sans MT" panose="020B0502020104020203" pitchFamily="34" charset="0"/>
              </a:rPr>
              <a:t>PRINCIPIO DEL DEBIDO PROCEDIMIENTO</a:t>
            </a:r>
          </a:p>
        </p:txBody>
      </p:sp>
      <p:sp>
        <p:nvSpPr>
          <p:cNvPr id="4" name="1 Marcador de contenido">
            <a:extLst>
              <a:ext uri="{FF2B5EF4-FFF2-40B4-BE49-F238E27FC236}">
                <a16:creationId xmlns:a16="http://schemas.microsoft.com/office/drawing/2014/main" id="{B774A14D-6FD9-410F-808F-725487F8AB62}"/>
              </a:ext>
            </a:extLst>
          </p:cNvPr>
          <p:cNvSpPr txBox="1">
            <a:spLocks/>
          </p:cNvSpPr>
          <p:nvPr/>
        </p:nvSpPr>
        <p:spPr>
          <a:xfrm>
            <a:off x="1001485" y="2785044"/>
            <a:ext cx="10515600" cy="3292702"/>
          </a:xfrm>
          <a:prstGeom prst="rect">
            <a:avLst/>
          </a:prstGeom>
          <a:ln w="44450" cap="flat" cmpd="sng" algn="ctr">
            <a:solidFill>
              <a:schemeClr val="tx1"/>
            </a:solid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40000"/>
              </a:lnSpc>
              <a:spcBef>
                <a:spcPts val="0"/>
              </a:spcBef>
              <a:defRPr/>
            </a:pPr>
            <a:endParaRPr lang="es-PE">
              <a:latin typeface="Malgun Gothic" panose="020B0503020000020004" pitchFamily="34" charset="-127"/>
              <a:ea typeface="Malgun Gothic" panose="020B0503020000020004" pitchFamily="34" charset="-127"/>
              <a:cs typeface="Arial" panose="020B0604020202020204" pitchFamily="34" charset="0"/>
            </a:endParaRPr>
          </a:p>
          <a:p>
            <a:pPr marL="0" indent="0" algn="just">
              <a:buFont typeface="Arial" panose="020B0604020202020204" pitchFamily="34" charset="0"/>
              <a:buNone/>
              <a:defRPr/>
            </a:pPr>
            <a:r>
              <a:rPr lang="es-ES"/>
              <a:t>Las entidades aplicarán sanciones sujetándose al procedimiento establecido respetando las garantías del debido proceso.</a:t>
            </a:r>
            <a:endParaRPr lang="es-419"/>
          </a:p>
          <a:p>
            <a:pPr algn="just">
              <a:lnSpc>
                <a:spcPct val="140000"/>
              </a:lnSpc>
              <a:spcBef>
                <a:spcPts val="0"/>
              </a:spcBef>
              <a:defRPr/>
            </a:pPr>
            <a:endParaRPr lang="es-PE">
              <a:latin typeface="Arial" panose="020B0604020202020204" pitchFamily="34" charset="0"/>
              <a:cs typeface="Arial" panose="020B0604020202020204" pitchFamily="34" charset="0"/>
            </a:endParaRPr>
          </a:p>
          <a:p>
            <a:pPr>
              <a:buFont typeface="Arial" panose="020B0604020202020204" pitchFamily="34" charset="0"/>
              <a:buNone/>
              <a:defRPr/>
            </a:pPr>
            <a:endParaRPr lang="es-PE" dirty="0"/>
          </a:p>
        </p:txBody>
      </p:sp>
    </p:spTree>
    <p:extLst>
      <p:ext uri="{BB962C8B-B14F-4D97-AF65-F5344CB8AC3E}">
        <p14:creationId xmlns:p14="http://schemas.microsoft.com/office/powerpoint/2010/main" val="236927986"/>
      </p:ext>
    </p:extLst>
  </p:cSld>
  <p:clrMapOvr>
    <a:masterClrMapping/>
  </p:clrMapOvr>
  <p:transition spd="slow">
    <p:wipe/>
  </p:transition>
</p:sld>
</file>

<file path=ppt/theme/theme1.xml><?xml version="1.0" encoding="utf-8"?>
<a:theme xmlns:a="http://schemas.openxmlformats.org/drawingml/2006/main" name="PLANTILLA CIRCULO DE ARBITRAJE CON EL ESTADO - CAE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CIRCULO DE ARBITRAJE CON EL ESTADO - CAE 2020" id="{FF278CD7-B755-45C0-93B7-8FAE6A022784}" vid="{B1EABC5C-8ADC-4B48-859F-8EB044F126BF}"/>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6865</Words>
  <Application>Microsoft Office PowerPoint</Application>
  <PresentationFormat>Panorámica</PresentationFormat>
  <Paragraphs>737</Paragraphs>
  <Slides>63</Slides>
  <Notes>0</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63</vt:i4>
      </vt:variant>
    </vt:vector>
  </HeadingPairs>
  <TitlesOfParts>
    <vt:vector size="76" baseType="lpstr">
      <vt:lpstr>Malgun Gothic</vt:lpstr>
      <vt:lpstr>Arial</vt:lpstr>
      <vt:lpstr>ArialMT</vt:lpstr>
      <vt:lpstr>Calibri</vt:lpstr>
      <vt:lpstr>Calibri Light</vt:lpstr>
      <vt:lpstr>Calisto MT</vt:lpstr>
      <vt:lpstr>Carlito</vt:lpstr>
      <vt:lpstr>Gill Sans MT</vt:lpstr>
      <vt:lpstr>Helvetica</vt:lpstr>
      <vt:lpstr>Lucida Sans Unicode</vt:lpstr>
      <vt:lpstr>PLANTILLA CIRCULO DE ARBITRAJE CON EL ESTADO - CAE 2020</vt:lpstr>
      <vt:lpstr>Diseño personalizado</vt:lpstr>
      <vt:lpstr>2_Diseño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PRINCIPIO DE LEGALIDAD</vt:lpstr>
      <vt:lpstr>PRINCIPIO DEL DEBIDO PROCEDIMIENTO</vt:lpstr>
      <vt:lpstr>PRINCIPIO DE RAZONABILIDAD</vt:lpstr>
      <vt:lpstr>PRINCIPIO DE TIPICIDAD</vt:lpstr>
      <vt:lpstr>Presentación de PowerPoint</vt:lpstr>
      <vt:lpstr>Presentación de PowerPoint</vt:lpstr>
      <vt:lpstr>PRINCIPIO DE CONTINUACIÓN DE INFRACCIONES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PROCEDIMIENTO SANCIONADOR ACORDE A LA LEY 27444 </vt:lpstr>
      <vt:lpstr>Presentación de PowerPoint</vt:lpstr>
      <vt:lpstr>   PROCEDIMIENTO SANCIONADOR ACORDE A LA LEY 27444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FASES DEL PAS</vt:lpstr>
      <vt:lpstr>Presentación de PowerPoint</vt:lpstr>
      <vt:lpstr>Presentación de PowerPoint</vt:lpstr>
      <vt:lpstr>Presentación de PowerPoint</vt:lpstr>
      <vt:lpstr>PROPUESTA DE SANCIÓN </vt:lpstr>
      <vt:lpstr>Presentación de PowerPoint</vt:lpstr>
      <vt:lpstr>CONCESORIO DE APELACIÓN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PRECISIONES CONCEPTUALES</vt:lpstr>
      <vt:lpstr>PRECISIONES CONCEPTUALES</vt:lpstr>
      <vt:lpstr>MODIFICACIONES DE LA LEY N. 30225 POR EL DL. N.1444</vt:lpstr>
      <vt:lpstr>MODIFICACIONES DE LA LEY N. 30225 POR EL DL. N.1444</vt:lpstr>
      <vt:lpstr>MODIFICACIONES DE LA LEY N. 30225 POR EL DL. N.1444</vt:lpstr>
      <vt:lpstr>Presentación de PowerPoint</vt:lpstr>
      <vt:lpstr>Presentación de PowerPoint</vt:lpstr>
      <vt:lpstr>Presentación de PowerPoint</vt:lpstr>
      <vt:lpstr>Presentación de PowerPoint</vt:lpstr>
      <vt:lpstr>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u201510179 (Jara Falla, Arturo Francisco)</dc:creator>
  <cp:lastModifiedBy>Diana Contreras Meléndez</cp:lastModifiedBy>
  <cp:revision>64</cp:revision>
  <dcterms:created xsi:type="dcterms:W3CDTF">2020-10-07T08:56:45Z</dcterms:created>
  <dcterms:modified xsi:type="dcterms:W3CDTF">2020-10-16T15:11:47Z</dcterms:modified>
</cp:coreProperties>
</file>