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4" r:id="rId2"/>
    <p:sldId id="256" r:id="rId3"/>
    <p:sldId id="300" r:id="rId4"/>
    <p:sldId id="295" r:id="rId5"/>
    <p:sldId id="297" r:id="rId6"/>
    <p:sldId id="315" r:id="rId7"/>
    <p:sldId id="324" r:id="rId8"/>
    <p:sldId id="314" r:id="rId9"/>
    <p:sldId id="301" r:id="rId10"/>
    <p:sldId id="308" r:id="rId11"/>
    <p:sldId id="302" r:id="rId12"/>
    <p:sldId id="325" r:id="rId13"/>
    <p:sldId id="327" r:id="rId14"/>
    <p:sldId id="303" r:id="rId15"/>
    <p:sldId id="304" r:id="rId16"/>
    <p:sldId id="313" r:id="rId17"/>
    <p:sldId id="307" r:id="rId18"/>
    <p:sldId id="326" r:id="rId19"/>
    <p:sldId id="311" r:id="rId20"/>
    <p:sldId id="306" r:id="rId21"/>
    <p:sldId id="310" r:id="rId22"/>
    <p:sldId id="323" r:id="rId23"/>
    <p:sldId id="328" r:id="rId24"/>
  </p:sldIdLst>
  <p:sldSz cx="9144000" cy="6858000" type="screen4x3"/>
  <p:notesSz cx="6858000" cy="9144000"/>
  <p:defaultTextStyle>
    <a:defPPr>
      <a:defRPr lang="es-P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94"/>
  </p:normalViewPr>
  <p:slideViewPr>
    <p:cSldViewPr>
      <p:cViewPr varScale="1">
        <p:scale>
          <a:sx n="68" d="100"/>
          <a:sy n="68" d="100"/>
        </p:scale>
        <p:origin x="145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DBF26E88-670B-C94B-A5FE-A0F54E407E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s-PE"/>
          </a:p>
        </p:txBody>
      </p:sp>
      <p:sp>
        <p:nvSpPr>
          <p:cNvPr id="3" name="Marcador de posición de fecha 2">
            <a:extLst>
              <a:ext uri="{FF2B5EF4-FFF2-40B4-BE49-F238E27FC236}">
                <a16:creationId xmlns:a16="http://schemas.microsoft.com/office/drawing/2014/main" id="{3992AEDA-A123-FA40-B352-E7B0DBF7515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A5BF9D3-0A88-F842-A486-AF59521FBAC5}" type="datetimeFigureOut">
              <a:rPr lang="es-PE"/>
              <a:pPr>
                <a:defRPr/>
              </a:pPr>
              <a:t>6/10/2020</a:t>
            </a:fld>
            <a:endParaRPr lang="es-PE"/>
          </a:p>
        </p:txBody>
      </p:sp>
      <p:sp>
        <p:nvSpPr>
          <p:cNvPr id="4" name="Marcador de posición de imagen de diapositiva 3">
            <a:extLst>
              <a:ext uri="{FF2B5EF4-FFF2-40B4-BE49-F238E27FC236}">
                <a16:creationId xmlns:a16="http://schemas.microsoft.com/office/drawing/2014/main" id="{3D3BDBAB-B7A2-1D4B-A645-AC0D56455451}"/>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PE" noProof="0"/>
          </a:p>
        </p:txBody>
      </p:sp>
      <p:sp>
        <p:nvSpPr>
          <p:cNvPr id="5" name="Marcador de posición de notas 4">
            <a:extLst>
              <a:ext uri="{FF2B5EF4-FFF2-40B4-BE49-F238E27FC236}">
                <a16:creationId xmlns:a16="http://schemas.microsoft.com/office/drawing/2014/main" id="{EA5B8629-64D5-0946-AC8F-E7AEB8A160D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Marcador de posición de pie de página 5">
            <a:extLst>
              <a:ext uri="{FF2B5EF4-FFF2-40B4-BE49-F238E27FC236}">
                <a16:creationId xmlns:a16="http://schemas.microsoft.com/office/drawing/2014/main" id="{0E6322F8-E24C-F14A-9304-C4421E455CA6}"/>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s-PE"/>
          </a:p>
        </p:txBody>
      </p:sp>
      <p:sp>
        <p:nvSpPr>
          <p:cNvPr id="7" name="Marcador de posición de número de diapositiva 6">
            <a:extLst>
              <a:ext uri="{FF2B5EF4-FFF2-40B4-BE49-F238E27FC236}">
                <a16:creationId xmlns:a16="http://schemas.microsoft.com/office/drawing/2014/main" id="{A9C521DA-29D4-374D-9C31-505A3646F21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D007A40-6559-8444-8405-880CAA558690}" type="slidenum">
              <a:rPr lang="es-PE" altLang="es-PE"/>
              <a:pPr>
                <a:defRPr/>
              </a:pPr>
              <a:t>‹Nº›</a:t>
            </a:fld>
            <a:endParaRPr lang="es-PE" altLang="es-P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Marcador de imagen de diapositiva 1">
            <a:extLst>
              <a:ext uri="{FF2B5EF4-FFF2-40B4-BE49-F238E27FC236}">
                <a16:creationId xmlns:a16="http://schemas.microsoft.com/office/drawing/2014/main" id="{90A7D534-ECB2-9C4F-B455-092764C403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Marcador de notas 2">
            <a:extLst>
              <a:ext uri="{FF2B5EF4-FFF2-40B4-BE49-F238E27FC236}">
                <a16:creationId xmlns:a16="http://schemas.microsoft.com/office/drawing/2014/main" id="{B944E06B-676C-244D-8C87-B74F0D87B8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E" altLang="es-PE"/>
          </a:p>
        </p:txBody>
      </p:sp>
      <p:sp>
        <p:nvSpPr>
          <p:cNvPr id="15363" name="Marcador de número de diapositiva 3">
            <a:extLst>
              <a:ext uri="{FF2B5EF4-FFF2-40B4-BE49-F238E27FC236}">
                <a16:creationId xmlns:a16="http://schemas.microsoft.com/office/drawing/2014/main" id="{FD4B76EC-916A-1F44-B19C-9D8C9B35E2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D9791D1-1EAD-5941-9712-D46D5E814FDB}" type="slidenum">
              <a:rPr lang="es-PE" altLang="es-PE"/>
              <a:pPr/>
              <a:t>1</a:t>
            </a:fld>
            <a:endParaRPr lang="es-PE" alt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pPr>
              <a:defRPr/>
            </a:pPr>
            <a:fld id="{3D007A40-6559-8444-8405-880CAA558690}" type="slidenum">
              <a:rPr lang="es-PE" altLang="es-PE" smtClean="0"/>
              <a:pPr>
                <a:defRPr/>
              </a:pPr>
              <a:t>16</a:t>
            </a:fld>
            <a:endParaRPr lang="es-PE" altLang="es-PE"/>
          </a:p>
        </p:txBody>
      </p:sp>
    </p:spTree>
    <p:extLst>
      <p:ext uri="{BB962C8B-B14F-4D97-AF65-F5344CB8AC3E}">
        <p14:creationId xmlns:p14="http://schemas.microsoft.com/office/powerpoint/2010/main" val="1594420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PE"/>
          </a:p>
        </p:txBody>
      </p:sp>
      <p:sp>
        <p:nvSpPr>
          <p:cNvPr id="4" name="3 Marcador de fecha">
            <a:extLst>
              <a:ext uri="{FF2B5EF4-FFF2-40B4-BE49-F238E27FC236}">
                <a16:creationId xmlns:a16="http://schemas.microsoft.com/office/drawing/2014/main" id="{8792DFA0-670F-7040-9E47-5E27E2A8E6D1}"/>
              </a:ext>
            </a:extLst>
          </p:cNvPr>
          <p:cNvSpPr>
            <a:spLocks noGrp="1"/>
          </p:cNvSpPr>
          <p:nvPr>
            <p:ph type="dt" sz="half" idx="10"/>
          </p:nvPr>
        </p:nvSpPr>
        <p:spPr/>
        <p:txBody>
          <a:bodyPr/>
          <a:lstStyle>
            <a:lvl1pPr>
              <a:defRPr/>
            </a:lvl1pPr>
          </a:lstStyle>
          <a:p>
            <a:pPr>
              <a:defRPr/>
            </a:pPr>
            <a:fld id="{6C13D790-4EF1-C942-9F24-307518CCC086}" type="datetime1">
              <a:rPr lang="es-PE"/>
              <a:pPr>
                <a:defRPr/>
              </a:pPr>
              <a:t>6/10/2020</a:t>
            </a:fld>
            <a:endParaRPr lang="es-PE"/>
          </a:p>
        </p:txBody>
      </p:sp>
      <p:sp>
        <p:nvSpPr>
          <p:cNvPr id="5" name="4 Marcador de pie de página">
            <a:extLst>
              <a:ext uri="{FF2B5EF4-FFF2-40B4-BE49-F238E27FC236}">
                <a16:creationId xmlns:a16="http://schemas.microsoft.com/office/drawing/2014/main" id="{04627BEC-9C94-D14E-B886-2C45CBF8C840}"/>
              </a:ext>
            </a:extLst>
          </p:cNvPr>
          <p:cNvSpPr>
            <a:spLocks noGrp="1"/>
          </p:cNvSpPr>
          <p:nvPr>
            <p:ph type="ftr" sz="quarter" idx="11"/>
          </p:nvPr>
        </p:nvSpPr>
        <p:spPr/>
        <p:txBody>
          <a:bodyPr/>
          <a:lstStyle>
            <a:lvl1pPr>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F99F8D8E-A667-254F-86B6-7892CAED57FF}"/>
              </a:ext>
            </a:extLst>
          </p:cNvPr>
          <p:cNvSpPr>
            <a:spLocks noGrp="1"/>
          </p:cNvSpPr>
          <p:nvPr>
            <p:ph type="sldNum" sz="quarter" idx="12"/>
          </p:nvPr>
        </p:nvSpPr>
        <p:spPr/>
        <p:txBody>
          <a:bodyPr/>
          <a:lstStyle>
            <a:lvl1pPr>
              <a:defRPr/>
            </a:lvl1pPr>
          </a:lstStyle>
          <a:p>
            <a:pPr>
              <a:defRPr/>
            </a:pPr>
            <a:fld id="{19EF649A-A89E-9245-BF27-30A78D661396}" type="slidenum">
              <a:rPr lang="es-PE" altLang="es-PE"/>
              <a:pPr>
                <a:defRPr/>
              </a:pPr>
              <a:t>‹Nº›</a:t>
            </a:fld>
            <a:endParaRPr lang="es-PE" altLang="es-PE"/>
          </a:p>
        </p:txBody>
      </p:sp>
    </p:spTree>
    <p:extLst>
      <p:ext uri="{BB962C8B-B14F-4D97-AF65-F5344CB8AC3E}">
        <p14:creationId xmlns:p14="http://schemas.microsoft.com/office/powerpoint/2010/main" val="161771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a:extLst>
              <a:ext uri="{FF2B5EF4-FFF2-40B4-BE49-F238E27FC236}">
                <a16:creationId xmlns:a16="http://schemas.microsoft.com/office/drawing/2014/main" id="{EA1677DA-FFF7-7C4A-9395-BDD34CD5B3A2}"/>
              </a:ext>
            </a:extLst>
          </p:cNvPr>
          <p:cNvSpPr>
            <a:spLocks noGrp="1"/>
          </p:cNvSpPr>
          <p:nvPr>
            <p:ph type="dt" sz="half" idx="10"/>
          </p:nvPr>
        </p:nvSpPr>
        <p:spPr/>
        <p:txBody>
          <a:bodyPr/>
          <a:lstStyle>
            <a:lvl1pPr>
              <a:defRPr/>
            </a:lvl1pPr>
          </a:lstStyle>
          <a:p>
            <a:pPr>
              <a:defRPr/>
            </a:pPr>
            <a:fld id="{33544523-412C-E74A-91EA-5F493AEA3E0C}" type="datetime1">
              <a:rPr lang="es-PE"/>
              <a:pPr>
                <a:defRPr/>
              </a:pPr>
              <a:t>6/10/2020</a:t>
            </a:fld>
            <a:endParaRPr lang="es-PE"/>
          </a:p>
        </p:txBody>
      </p:sp>
      <p:sp>
        <p:nvSpPr>
          <p:cNvPr id="5" name="4 Marcador de pie de página">
            <a:extLst>
              <a:ext uri="{FF2B5EF4-FFF2-40B4-BE49-F238E27FC236}">
                <a16:creationId xmlns:a16="http://schemas.microsoft.com/office/drawing/2014/main" id="{9D56DD93-22F5-6B42-BD90-2A51C827316F}"/>
              </a:ext>
            </a:extLst>
          </p:cNvPr>
          <p:cNvSpPr>
            <a:spLocks noGrp="1"/>
          </p:cNvSpPr>
          <p:nvPr>
            <p:ph type="ftr" sz="quarter" idx="11"/>
          </p:nvPr>
        </p:nvSpPr>
        <p:spPr/>
        <p:txBody>
          <a:bodyPr/>
          <a:lstStyle>
            <a:lvl1pPr>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A0AC72BD-7C83-6E42-B460-0EB724A3A10D}"/>
              </a:ext>
            </a:extLst>
          </p:cNvPr>
          <p:cNvSpPr>
            <a:spLocks noGrp="1"/>
          </p:cNvSpPr>
          <p:nvPr>
            <p:ph type="sldNum" sz="quarter" idx="12"/>
          </p:nvPr>
        </p:nvSpPr>
        <p:spPr/>
        <p:txBody>
          <a:bodyPr/>
          <a:lstStyle>
            <a:lvl1pPr>
              <a:defRPr/>
            </a:lvl1pPr>
          </a:lstStyle>
          <a:p>
            <a:pPr>
              <a:defRPr/>
            </a:pPr>
            <a:fld id="{B14E4421-949F-724D-A06B-B3011A681459}" type="slidenum">
              <a:rPr lang="es-PE" altLang="es-PE"/>
              <a:pPr>
                <a:defRPr/>
              </a:pPr>
              <a:t>‹Nº›</a:t>
            </a:fld>
            <a:endParaRPr lang="es-PE" altLang="es-PE"/>
          </a:p>
        </p:txBody>
      </p:sp>
    </p:spTree>
    <p:extLst>
      <p:ext uri="{BB962C8B-B14F-4D97-AF65-F5344CB8AC3E}">
        <p14:creationId xmlns:p14="http://schemas.microsoft.com/office/powerpoint/2010/main" val="180205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a:extLst>
              <a:ext uri="{FF2B5EF4-FFF2-40B4-BE49-F238E27FC236}">
                <a16:creationId xmlns:a16="http://schemas.microsoft.com/office/drawing/2014/main" id="{94D41204-E5C5-E448-B39D-830A50866C1F}"/>
              </a:ext>
            </a:extLst>
          </p:cNvPr>
          <p:cNvSpPr>
            <a:spLocks noGrp="1"/>
          </p:cNvSpPr>
          <p:nvPr>
            <p:ph type="dt" sz="half" idx="10"/>
          </p:nvPr>
        </p:nvSpPr>
        <p:spPr/>
        <p:txBody>
          <a:bodyPr/>
          <a:lstStyle>
            <a:lvl1pPr>
              <a:defRPr/>
            </a:lvl1pPr>
          </a:lstStyle>
          <a:p>
            <a:pPr>
              <a:defRPr/>
            </a:pPr>
            <a:fld id="{6B05BF90-3FF9-3945-8FEB-C144D0F00695}" type="datetime1">
              <a:rPr lang="es-PE"/>
              <a:pPr>
                <a:defRPr/>
              </a:pPr>
              <a:t>6/10/2020</a:t>
            </a:fld>
            <a:endParaRPr lang="es-PE"/>
          </a:p>
        </p:txBody>
      </p:sp>
      <p:sp>
        <p:nvSpPr>
          <p:cNvPr id="5" name="4 Marcador de pie de página">
            <a:extLst>
              <a:ext uri="{FF2B5EF4-FFF2-40B4-BE49-F238E27FC236}">
                <a16:creationId xmlns:a16="http://schemas.microsoft.com/office/drawing/2014/main" id="{8A229930-D361-0C4F-81D2-005E94EBAA54}"/>
              </a:ext>
            </a:extLst>
          </p:cNvPr>
          <p:cNvSpPr>
            <a:spLocks noGrp="1"/>
          </p:cNvSpPr>
          <p:nvPr>
            <p:ph type="ftr" sz="quarter" idx="11"/>
          </p:nvPr>
        </p:nvSpPr>
        <p:spPr/>
        <p:txBody>
          <a:bodyPr/>
          <a:lstStyle>
            <a:lvl1pPr>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9E0C542C-D9E7-DB45-93A6-1294AE0CB550}"/>
              </a:ext>
            </a:extLst>
          </p:cNvPr>
          <p:cNvSpPr>
            <a:spLocks noGrp="1"/>
          </p:cNvSpPr>
          <p:nvPr>
            <p:ph type="sldNum" sz="quarter" idx="12"/>
          </p:nvPr>
        </p:nvSpPr>
        <p:spPr/>
        <p:txBody>
          <a:bodyPr/>
          <a:lstStyle>
            <a:lvl1pPr>
              <a:defRPr/>
            </a:lvl1pPr>
          </a:lstStyle>
          <a:p>
            <a:pPr>
              <a:defRPr/>
            </a:pPr>
            <a:fld id="{5D9C289E-8AFC-A14F-903A-0D12B2D9E170}" type="slidenum">
              <a:rPr lang="es-PE" altLang="es-PE"/>
              <a:pPr>
                <a:defRPr/>
              </a:pPr>
              <a:t>‹Nº›</a:t>
            </a:fld>
            <a:endParaRPr lang="es-PE" altLang="es-PE"/>
          </a:p>
        </p:txBody>
      </p:sp>
    </p:spTree>
    <p:extLst>
      <p:ext uri="{BB962C8B-B14F-4D97-AF65-F5344CB8AC3E}">
        <p14:creationId xmlns:p14="http://schemas.microsoft.com/office/powerpoint/2010/main" val="82354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fecha">
            <a:extLst>
              <a:ext uri="{FF2B5EF4-FFF2-40B4-BE49-F238E27FC236}">
                <a16:creationId xmlns:a16="http://schemas.microsoft.com/office/drawing/2014/main" id="{40FFA880-0906-7146-BA2F-1E68668A8621}"/>
              </a:ext>
            </a:extLst>
          </p:cNvPr>
          <p:cNvSpPr>
            <a:spLocks noGrp="1"/>
          </p:cNvSpPr>
          <p:nvPr>
            <p:ph type="dt" sz="half" idx="10"/>
          </p:nvPr>
        </p:nvSpPr>
        <p:spPr/>
        <p:txBody>
          <a:bodyPr/>
          <a:lstStyle>
            <a:lvl1pPr>
              <a:defRPr/>
            </a:lvl1pPr>
          </a:lstStyle>
          <a:p>
            <a:pPr>
              <a:defRPr/>
            </a:pPr>
            <a:fld id="{D7CEE637-C5B5-1B49-B4DA-BA76F9B3B4FD}" type="datetime1">
              <a:rPr lang="es-PE"/>
              <a:pPr>
                <a:defRPr/>
              </a:pPr>
              <a:t>6/10/2020</a:t>
            </a:fld>
            <a:endParaRPr lang="es-PE"/>
          </a:p>
        </p:txBody>
      </p:sp>
      <p:sp>
        <p:nvSpPr>
          <p:cNvPr id="5" name="4 Marcador de pie de página">
            <a:extLst>
              <a:ext uri="{FF2B5EF4-FFF2-40B4-BE49-F238E27FC236}">
                <a16:creationId xmlns:a16="http://schemas.microsoft.com/office/drawing/2014/main" id="{8BFCA420-B976-404F-97B8-2C7AE25506F6}"/>
              </a:ext>
            </a:extLst>
          </p:cNvPr>
          <p:cNvSpPr>
            <a:spLocks noGrp="1"/>
          </p:cNvSpPr>
          <p:nvPr>
            <p:ph type="ftr" sz="quarter" idx="11"/>
          </p:nvPr>
        </p:nvSpPr>
        <p:spPr/>
        <p:txBody>
          <a:bodyPr/>
          <a:lstStyle>
            <a:lvl1pPr>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E930D569-AFA4-8448-AF66-A29FCB2A82F8}"/>
              </a:ext>
            </a:extLst>
          </p:cNvPr>
          <p:cNvSpPr>
            <a:spLocks noGrp="1"/>
          </p:cNvSpPr>
          <p:nvPr>
            <p:ph type="sldNum" sz="quarter" idx="12"/>
          </p:nvPr>
        </p:nvSpPr>
        <p:spPr/>
        <p:txBody>
          <a:bodyPr/>
          <a:lstStyle>
            <a:lvl1pPr>
              <a:defRPr/>
            </a:lvl1pPr>
          </a:lstStyle>
          <a:p>
            <a:pPr>
              <a:defRPr/>
            </a:pPr>
            <a:fld id="{A54EFF17-9550-8648-B936-33E866F9F6D4}" type="slidenum">
              <a:rPr lang="es-PE" altLang="es-PE"/>
              <a:pPr>
                <a:defRPr/>
              </a:pPr>
              <a:t>‹Nº›</a:t>
            </a:fld>
            <a:endParaRPr lang="es-PE" altLang="es-PE"/>
          </a:p>
        </p:txBody>
      </p:sp>
    </p:spTree>
    <p:extLst>
      <p:ext uri="{BB962C8B-B14F-4D97-AF65-F5344CB8AC3E}">
        <p14:creationId xmlns:p14="http://schemas.microsoft.com/office/powerpoint/2010/main" val="375701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70A3AE34-D750-A34A-BECD-057053247662}"/>
              </a:ext>
            </a:extLst>
          </p:cNvPr>
          <p:cNvSpPr>
            <a:spLocks noGrp="1"/>
          </p:cNvSpPr>
          <p:nvPr>
            <p:ph type="dt" sz="half" idx="10"/>
          </p:nvPr>
        </p:nvSpPr>
        <p:spPr/>
        <p:txBody>
          <a:bodyPr/>
          <a:lstStyle>
            <a:lvl1pPr>
              <a:defRPr/>
            </a:lvl1pPr>
          </a:lstStyle>
          <a:p>
            <a:pPr>
              <a:defRPr/>
            </a:pPr>
            <a:fld id="{0C8E1C82-8FB7-EB43-8F7F-1B32C70F4095}" type="datetime1">
              <a:rPr lang="es-PE"/>
              <a:pPr>
                <a:defRPr/>
              </a:pPr>
              <a:t>6/10/2020</a:t>
            </a:fld>
            <a:endParaRPr lang="es-PE"/>
          </a:p>
        </p:txBody>
      </p:sp>
      <p:sp>
        <p:nvSpPr>
          <p:cNvPr id="5" name="4 Marcador de pie de página">
            <a:extLst>
              <a:ext uri="{FF2B5EF4-FFF2-40B4-BE49-F238E27FC236}">
                <a16:creationId xmlns:a16="http://schemas.microsoft.com/office/drawing/2014/main" id="{3E0BDE44-6291-D44A-851C-0AAE19CF7529}"/>
              </a:ext>
            </a:extLst>
          </p:cNvPr>
          <p:cNvSpPr>
            <a:spLocks noGrp="1"/>
          </p:cNvSpPr>
          <p:nvPr>
            <p:ph type="ftr" sz="quarter" idx="11"/>
          </p:nvPr>
        </p:nvSpPr>
        <p:spPr/>
        <p:txBody>
          <a:bodyPr/>
          <a:lstStyle>
            <a:lvl1pPr>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81E65140-CAFB-204C-BF89-59919F8AD3DD}"/>
              </a:ext>
            </a:extLst>
          </p:cNvPr>
          <p:cNvSpPr>
            <a:spLocks noGrp="1"/>
          </p:cNvSpPr>
          <p:nvPr>
            <p:ph type="sldNum" sz="quarter" idx="12"/>
          </p:nvPr>
        </p:nvSpPr>
        <p:spPr/>
        <p:txBody>
          <a:bodyPr/>
          <a:lstStyle>
            <a:lvl1pPr>
              <a:defRPr/>
            </a:lvl1pPr>
          </a:lstStyle>
          <a:p>
            <a:pPr>
              <a:defRPr/>
            </a:pPr>
            <a:fld id="{B22CBF43-70EA-2B47-85FE-49BFC632DE0D}" type="slidenum">
              <a:rPr lang="es-PE" altLang="es-PE"/>
              <a:pPr>
                <a:defRPr/>
              </a:pPr>
              <a:t>‹Nº›</a:t>
            </a:fld>
            <a:endParaRPr lang="es-PE" altLang="es-PE"/>
          </a:p>
        </p:txBody>
      </p:sp>
    </p:spTree>
    <p:extLst>
      <p:ext uri="{BB962C8B-B14F-4D97-AF65-F5344CB8AC3E}">
        <p14:creationId xmlns:p14="http://schemas.microsoft.com/office/powerpoint/2010/main" val="396647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3 Marcador de fecha">
            <a:extLst>
              <a:ext uri="{FF2B5EF4-FFF2-40B4-BE49-F238E27FC236}">
                <a16:creationId xmlns:a16="http://schemas.microsoft.com/office/drawing/2014/main" id="{52E61331-6EF7-8D4C-B1BD-22C9827121ED}"/>
              </a:ext>
            </a:extLst>
          </p:cNvPr>
          <p:cNvSpPr>
            <a:spLocks noGrp="1"/>
          </p:cNvSpPr>
          <p:nvPr>
            <p:ph type="dt" sz="half" idx="10"/>
          </p:nvPr>
        </p:nvSpPr>
        <p:spPr/>
        <p:txBody>
          <a:bodyPr/>
          <a:lstStyle>
            <a:lvl1pPr>
              <a:defRPr/>
            </a:lvl1pPr>
          </a:lstStyle>
          <a:p>
            <a:pPr>
              <a:defRPr/>
            </a:pPr>
            <a:fld id="{19375058-8883-7949-870A-75A9A23B3156}" type="datetime1">
              <a:rPr lang="es-PE"/>
              <a:pPr>
                <a:defRPr/>
              </a:pPr>
              <a:t>6/10/2020</a:t>
            </a:fld>
            <a:endParaRPr lang="es-PE"/>
          </a:p>
        </p:txBody>
      </p:sp>
      <p:sp>
        <p:nvSpPr>
          <p:cNvPr id="6" name="4 Marcador de pie de página">
            <a:extLst>
              <a:ext uri="{FF2B5EF4-FFF2-40B4-BE49-F238E27FC236}">
                <a16:creationId xmlns:a16="http://schemas.microsoft.com/office/drawing/2014/main" id="{29BF8812-5A5C-4944-9463-D0849794E28F}"/>
              </a:ext>
            </a:extLst>
          </p:cNvPr>
          <p:cNvSpPr>
            <a:spLocks noGrp="1"/>
          </p:cNvSpPr>
          <p:nvPr>
            <p:ph type="ftr" sz="quarter" idx="11"/>
          </p:nvPr>
        </p:nvSpPr>
        <p:spPr/>
        <p:txBody>
          <a:bodyPr/>
          <a:lstStyle>
            <a:lvl1pPr>
              <a:defRPr/>
            </a:lvl1pPr>
          </a:lstStyle>
          <a:p>
            <a:pPr>
              <a:defRPr/>
            </a:pPr>
            <a:r>
              <a:rPr lang="es-PE"/>
              <a:t>MBA José Zegarra Pinto</a:t>
            </a:r>
          </a:p>
        </p:txBody>
      </p:sp>
      <p:sp>
        <p:nvSpPr>
          <p:cNvPr id="7" name="5 Marcador de número de diapositiva">
            <a:extLst>
              <a:ext uri="{FF2B5EF4-FFF2-40B4-BE49-F238E27FC236}">
                <a16:creationId xmlns:a16="http://schemas.microsoft.com/office/drawing/2014/main" id="{AE22AA1E-6144-6F4D-B20D-4DD06EFB98EE}"/>
              </a:ext>
            </a:extLst>
          </p:cNvPr>
          <p:cNvSpPr>
            <a:spLocks noGrp="1"/>
          </p:cNvSpPr>
          <p:nvPr>
            <p:ph type="sldNum" sz="quarter" idx="12"/>
          </p:nvPr>
        </p:nvSpPr>
        <p:spPr/>
        <p:txBody>
          <a:bodyPr/>
          <a:lstStyle>
            <a:lvl1pPr>
              <a:defRPr/>
            </a:lvl1pPr>
          </a:lstStyle>
          <a:p>
            <a:pPr>
              <a:defRPr/>
            </a:pPr>
            <a:fld id="{24E1647A-2387-584C-A308-168C241285AC}" type="slidenum">
              <a:rPr lang="es-PE" altLang="es-PE"/>
              <a:pPr>
                <a:defRPr/>
              </a:pPr>
              <a:t>‹Nº›</a:t>
            </a:fld>
            <a:endParaRPr lang="es-PE" altLang="es-PE"/>
          </a:p>
        </p:txBody>
      </p:sp>
    </p:spTree>
    <p:extLst>
      <p:ext uri="{BB962C8B-B14F-4D97-AF65-F5344CB8AC3E}">
        <p14:creationId xmlns:p14="http://schemas.microsoft.com/office/powerpoint/2010/main" val="122390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3 Marcador de fecha">
            <a:extLst>
              <a:ext uri="{FF2B5EF4-FFF2-40B4-BE49-F238E27FC236}">
                <a16:creationId xmlns:a16="http://schemas.microsoft.com/office/drawing/2014/main" id="{99851A74-CD0B-E640-B1B2-8617850F7B49}"/>
              </a:ext>
            </a:extLst>
          </p:cNvPr>
          <p:cNvSpPr>
            <a:spLocks noGrp="1"/>
          </p:cNvSpPr>
          <p:nvPr>
            <p:ph type="dt" sz="half" idx="10"/>
          </p:nvPr>
        </p:nvSpPr>
        <p:spPr/>
        <p:txBody>
          <a:bodyPr/>
          <a:lstStyle>
            <a:lvl1pPr>
              <a:defRPr/>
            </a:lvl1pPr>
          </a:lstStyle>
          <a:p>
            <a:pPr>
              <a:defRPr/>
            </a:pPr>
            <a:fld id="{A18BDD47-E504-0844-BEBA-5DD76C355F3D}" type="datetime1">
              <a:rPr lang="es-PE"/>
              <a:pPr>
                <a:defRPr/>
              </a:pPr>
              <a:t>6/10/2020</a:t>
            </a:fld>
            <a:endParaRPr lang="es-PE"/>
          </a:p>
        </p:txBody>
      </p:sp>
      <p:sp>
        <p:nvSpPr>
          <p:cNvPr id="8" name="4 Marcador de pie de página">
            <a:extLst>
              <a:ext uri="{FF2B5EF4-FFF2-40B4-BE49-F238E27FC236}">
                <a16:creationId xmlns:a16="http://schemas.microsoft.com/office/drawing/2014/main" id="{D52AD071-A01F-EA4F-BC13-D42F2DA6D466}"/>
              </a:ext>
            </a:extLst>
          </p:cNvPr>
          <p:cNvSpPr>
            <a:spLocks noGrp="1"/>
          </p:cNvSpPr>
          <p:nvPr>
            <p:ph type="ftr" sz="quarter" idx="11"/>
          </p:nvPr>
        </p:nvSpPr>
        <p:spPr/>
        <p:txBody>
          <a:bodyPr/>
          <a:lstStyle>
            <a:lvl1pPr>
              <a:defRPr/>
            </a:lvl1pPr>
          </a:lstStyle>
          <a:p>
            <a:pPr>
              <a:defRPr/>
            </a:pPr>
            <a:r>
              <a:rPr lang="es-PE"/>
              <a:t>MBA José Zegarra Pinto</a:t>
            </a:r>
          </a:p>
        </p:txBody>
      </p:sp>
      <p:sp>
        <p:nvSpPr>
          <p:cNvPr id="9" name="5 Marcador de número de diapositiva">
            <a:extLst>
              <a:ext uri="{FF2B5EF4-FFF2-40B4-BE49-F238E27FC236}">
                <a16:creationId xmlns:a16="http://schemas.microsoft.com/office/drawing/2014/main" id="{4E663720-86DF-304A-BF47-2A623AD5C4A5}"/>
              </a:ext>
            </a:extLst>
          </p:cNvPr>
          <p:cNvSpPr>
            <a:spLocks noGrp="1"/>
          </p:cNvSpPr>
          <p:nvPr>
            <p:ph type="sldNum" sz="quarter" idx="12"/>
          </p:nvPr>
        </p:nvSpPr>
        <p:spPr/>
        <p:txBody>
          <a:bodyPr/>
          <a:lstStyle>
            <a:lvl1pPr>
              <a:defRPr/>
            </a:lvl1pPr>
          </a:lstStyle>
          <a:p>
            <a:pPr>
              <a:defRPr/>
            </a:pPr>
            <a:fld id="{EAC5A7C5-3DE0-B946-A27F-ACE10B159501}" type="slidenum">
              <a:rPr lang="es-PE" altLang="es-PE"/>
              <a:pPr>
                <a:defRPr/>
              </a:pPr>
              <a:t>‹Nº›</a:t>
            </a:fld>
            <a:endParaRPr lang="es-PE" altLang="es-PE"/>
          </a:p>
        </p:txBody>
      </p:sp>
    </p:spTree>
    <p:extLst>
      <p:ext uri="{BB962C8B-B14F-4D97-AF65-F5344CB8AC3E}">
        <p14:creationId xmlns:p14="http://schemas.microsoft.com/office/powerpoint/2010/main" val="361519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3 Marcador de fecha">
            <a:extLst>
              <a:ext uri="{FF2B5EF4-FFF2-40B4-BE49-F238E27FC236}">
                <a16:creationId xmlns:a16="http://schemas.microsoft.com/office/drawing/2014/main" id="{C55937A4-5E44-E340-8AD6-B687D7108417}"/>
              </a:ext>
            </a:extLst>
          </p:cNvPr>
          <p:cNvSpPr>
            <a:spLocks noGrp="1"/>
          </p:cNvSpPr>
          <p:nvPr>
            <p:ph type="dt" sz="half" idx="10"/>
          </p:nvPr>
        </p:nvSpPr>
        <p:spPr/>
        <p:txBody>
          <a:bodyPr/>
          <a:lstStyle>
            <a:lvl1pPr>
              <a:defRPr/>
            </a:lvl1pPr>
          </a:lstStyle>
          <a:p>
            <a:pPr>
              <a:defRPr/>
            </a:pPr>
            <a:fld id="{FA1538E4-3EF6-C84F-9CBF-42C3BB770240}" type="datetime1">
              <a:rPr lang="es-PE"/>
              <a:pPr>
                <a:defRPr/>
              </a:pPr>
              <a:t>6/10/2020</a:t>
            </a:fld>
            <a:endParaRPr lang="es-PE"/>
          </a:p>
        </p:txBody>
      </p:sp>
      <p:sp>
        <p:nvSpPr>
          <p:cNvPr id="4" name="4 Marcador de pie de página">
            <a:extLst>
              <a:ext uri="{FF2B5EF4-FFF2-40B4-BE49-F238E27FC236}">
                <a16:creationId xmlns:a16="http://schemas.microsoft.com/office/drawing/2014/main" id="{041A1AAD-1E60-C242-8B22-57D20491BC5C}"/>
              </a:ext>
            </a:extLst>
          </p:cNvPr>
          <p:cNvSpPr>
            <a:spLocks noGrp="1"/>
          </p:cNvSpPr>
          <p:nvPr>
            <p:ph type="ftr" sz="quarter" idx="11"/>
          </p:nvPr>
        </p:nvSpPr>
        <p:spPr/>
        <p:txBody>
          <a:bodyPr/>
          <a:lstStyle>
            <a:lvl1pPr>
              <a:defRPr/>
            </a:lvl1pPr>
          </a:lstStyle>
          <a:p>
            <a:pPr>
              <a:defRPr/>
            </a:pPr>
            <a:r>
              <a:rPr lang="es-PE"/>
              <a:t>MBA José Zegarra Pinto</a:t>
            </a:r>
          </a:p>
        </p:txBody>
      </p:sp>
      <p:sp>
        <p:nvSpPr>
          <p:cNvPr id="5" name="5 Marcador de número de diapositiva">
            <a:extLst>
              <a:ext uri="{FF2B5EF4-FFF2-40B4-BE49-F238E27FC236}">
                <a16:creationId xmlns:a16="http://schemas.microsoft.com/office/drawing/2014/main" id="{42D8E7F1-C901-2743-927E-21F628A7D710}"/>
              </a:ext>
            </a:extLst>
          </p:cNvPr>
          <p:cNvSpPr>
            <a:spLocks noGrp="1"/>
          </p:cNvSpPr>
          <p:nvPr>
            <p:ph type="sldNum" sz="quarter" idx="12"/>
          </p:nvPr>
        </p:nvSpPr>
        <p:spPr/>
        <p:txBody>
          <a:bodyPr/>
          <a:lstStyle>
            <a:lvl1pPr>
              <a:defRPr/>
            </a:lvl1pPr>
          </a:lstStyle>
          <a:p>
            <a:pPr>
              <a:defRPr/>
            </a:pPr>
            <a:fld id="{D3C8D912-67CE-194F-9ED4-DFDDFE67BBB3}" type="slidenum">
              <a:rPr lang="es-PE" altLang="es-PE"/>
              <a:pPr>
                <a:defRPr/>
              </a:pPr>
              <a:t>‹Nº›</a:t>
            </a:fld>
            <a:endParaRPr lang="es-PE" altLang="es-PE"/>
          </a:p>
        </p:txBody>
      </p:sp>
    </p:spTree>
    <p:extLst>
      <p:ext uri="{BB962C8B-B14F-4D97-AF65-F5344CB8AC3E}">
        <p14:creationId xmlns:p14="http://schemas.microsoft.com/office/powerpoint/2010/main" val="12017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D88E90E1-9842-F84A-99B7-9723148D64AF}"/>
              </a:ext>
            </a:extLst>
          </p:cNvPr>
          <p:cNvSpPr>
            <a:spLocks noGrp="1"/>
          </p:cNvSpPr>
          <p:nvPr>
            <p:ph type="dt" sz="half" idx="10"/>
          </p:nvPr>
        </p:nvSpPr>
        <p:spPr/>
        <p:txBody>
          <a:bodyPr/>
          <a:lstStyle>
            <a:lvl1pPr>
              <a:defRPr/>
            </a:lvl1pPr>
          </a:lstStyle>
          <a:p>
            <a:pPr>
              <a:defRPr/>
            </a:pPr>
            <a:fld id="{AC177C6B-18D7-7D4C-BDF7-684D07EEC038}" type="datetime1">
              <a:rPr lang="es-PE"/>
              <a:pPr>
                <a:defRPr/>
              </a:pPr>
              <a:t>6/10/2020</a:t>
            </a:fld>
            <a:endParaRPr lang="es-PE"/>
          </a:p>
        </p:txBody>
      </p:sp>
      <p:sp>
        <p:nvSpPr>
          <p:cNvPr id="3" name="4 Marcador de pie de página">
            <a:extLst>
              <a:ext uri="{FF2B5EF4-FFF2-40B4-BE49-F238E27FC236}">
                <a16:creationId xmlns:a16="http://schemas.microsoft.com/office/drawing/2014/main" id="{6A165434-4DCA-6846-BE2D-BB09BBEE04B2}"/>
              </a:ext>
            </a:extLst>
          </p:cNvPr>
          <p:cNvSpPr>
            <a:spLocks noGrp="1"/>
          </p:cNvSpPr>
          <p:nvPr>
            <p:ph type="ftr" sz="quarter" idx="11"/>
          </p:nvPr>
        </p:nvSpPr>
        <p:spPr/>
        <p:txBody>
          <a:bodyPr/>
          <a:lstStyle>
            <a:lvl1pPr>
              <a:defRPr/>
            </a:lvl1pPr>
          </a:lstStyle>
          <a:p>
            <a:pPr>
              <a:defRPr/>
            </a:pPr>
            <a:r>
              <a:rPr lang="es-PE"/>
              <a:t>MBA José Zegarra Pinto</a:t>
            </a:r>
          </a:p>
        </p:txBody>
      </p:sp>
      <p:sp>
        <p:nvSpPr>
          <p:cNvPr id="4" name="5 Marcador de número de diapositiva">
            <a:extLst>
              <a:ext uri="{FF2B5EF4-FFF2-40B4-BE49-F238E27FC236}">
                <a16:creationId xmlns:a16="http://schemas.microsoft.com/office/drawing/2014/main" id="{C0F6BA38-3B20-9849-B388-89FCE42F77E2}"/>
              </a:ext>
            </a:extLst>
          </p:cNvPr>
          <p:cNvSpPr>
            <a:spLocks noGrp="1"/>
          </p:cNvSpPr>
          <p:nvPr>
            <p:ph type="sldNum" sz="quarter" idx="12"/>
          </p:nvPr>
        </p:nvSpPr>
        <p:spPr/>
        <p:txBody>
          <a:bodyPr/>
          <a:lstStyle>
            <a:lvl1pPr>
              <a:defRPr/>
            </a:lvl1pPr>
          </a:lstStyle>
          <a:p>
            <a:pPr>
              <a:defRPr/>
            </a:pPr>
            <a:fld id="{82003294-0668-FB4D-9E7D-08518C32D677}" type="slidenum">
              <a:rPr lang="es-PE" altLang="es-PE"/>
              <a:pPr>
                <a:defRPr/>
              </a:pPr>
              <a:t>‹Nº›</a:t>
            </a:fld>
            <a:endParaRPr lang="es-PE" altLang="es-PE"/>
          </a:p>
        </p:txBody>
      </p:sp>
    </p:spTree>
    <p:extLst>
      <p:ext uri="{BB962C8B-B14F-4D97-AF65-F5344CB8AC3E}">
        <p14:creationId xmlns:p14="http://schemas.microsoft.com/office/powerpoint/2010/main" val="334455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71990347-06FE-0440-9A42-807B5FF6C361}"/>
              </a:ext>
            </a:extLst>
          </p:cNvPr>
          <p:cNvSpPr>
            <a:spLocks noGrp="1"/>
          </p:cNvSpPr>
          <p:nvPr>
            <p:ph type="dt" sz="half" idx="10"/>
          </p:nvPr>
        </p:nvSpPr>
        <p:spPr/>
        <p:txBody>
          <a:bodyPr/>
          <a:lstStyle>
            <a:lvl1pPr>
              <a:defRPr/>
            </a:lvl1pPr>
          </a:lstStyle>
          <a:p>
            <a:pPr>
              <a:defRPr/>
            </a:pPr>
            <a:fld id="{D7E72E0C-3BD4-1248-A786-83203E938E73}" type="datetime1">
              <a:rPr lang="es-PE"/>
              <a:pPr>
                <a:defRPr/>
              </a:pPr>
              <a:t>6/10/2020</a:t>
            </a:fld>
            <a:endParaRPr lang="es-PE"/>
          </a:p>
        </p:txBody>
      </p:sp>
      <p:sp>
        <p:nvSpPr>
          <p:cNvPr id="6" name="4 Marcador de pie de página">
            <a:extLst>
              <a:ext uri="{FF2B5EF4-FFF2-40B4-BE49-F238E27FC236}">
                <a16:creationId xmlns:a16="http://schemas.microsoft.com/office/drawing/2014/main" id="{0C11E8CD-59B1-EB4A-B5F0-CB735F5FBF9B}"/>
              </a:ext>
            </a:extLst>
          </p:cNvPr>
          <p:cNvSpPr>
            <a:spLocks noGrp="1"/>
          </p:cNvSpPr>
          <p:nvPr>
            <p:ph type="ftr" sz="quarter" idx="11"/>
          </p:nvPr>
        </p:nvSpPr>
        <p:spPr/>
        <p:txBody>
          <a:bodyPr/>
          <a:lstStyle>
            <a:lvl1pPr>
              <a:defRPr/>
            </a:lvl1pPr>
          </a:lstStyle>
          <a:p>
            <a:pPr>
              <a:defRPr/>
            </a:pPr>
            <a:r>
              <a:rPr lang="es-PE"/>
              <a:t>MBA José Zegarra Pinto</a:t>
            </a:r>
          </a:p>
        </p:txBody>
      </p:sp>
      <p:sp>
        <p:nvSpPr>
          <p:cNvPr id="7" name="5 Marcador de número de diapositiva">
            <a:extLst>
              <a:ext uri="{FF2B5EF4-FFF2-40B4-BE49-F238E27FC236}">
                <a16:creationId xmlns:a16="http://schemas.microsoft.com/office/drawing/2014/main" id="{0B0F96ED-8482-3648-A0C6-A5503A8AB830}"/>
              </a:ext>
            </a:extLst>
          </p:cNvPr>
          <p:cNvSpPr>
            <a:spLocks noGrp="1"/>
          </p:cNvSpPr>
          <p:nvPr>
            <p:ph type="sldNum" sz="quarter" idx="12"/>
          </p:nvPr>
        </p:nvSpPr>
        <p:spPr/>
        <p:txBody>
          <a:bodyPr/>
          <a:lstStyle>
            <a:lvl1pPr>
              <a:defRPr/>
            </a:lvl1pPr>
          </a:lstStyle>
          <a:p>
            <a:pPr>
              <a:defRPr/>
            </a:pPr>
            <a:fld id="{8CF09441-78BF-8046-9526-49EAF8A28031}" type="slidenum">
              <a:rPr lang="es-PE" altLang="es-PE"/>
              <a:pPr>
                <a:defRPr/>
              </a:pPr>
              <a:t>‹Nº›</a:t>
            </a:fld>
            <a:endParaRPr lang="es-PE" altLang="es-PE"/>
          </a:p>
        </p:txBody>
      </p:sp>
    </p:spTree>
    <p:extLst>
      <p:ext uri="{BB962C8B-B14F-4D97-AF65-F5344CB8AC3E}">
        <p14:creationId xmlns:p14="http://schemas.microsoft.com/office/powerpoint/2010/main" val="360973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B3ABFF4C-677D-9B41-B767-368793B188FC}"/>
              </a:ext>
            </a:extLst>
          </p:cNvPr>
          <p:cNvSpPr>
            <a:spLocks noGrp="1"/>
          </p:cNvSpPr>
          <p:nvPr>
            <p:ph type="dt" sz="half" idx="10"/>
          </p:nvPr>
        </p:nvSpPr>
        <p:spPr/>
        <p:txBody>
          <a:bodyPr/>
          <a:lstStyle>
            <a:lvl1pPr>
              <a:defRPr/>
            </a:lvl1pPr>
          </a:lstStyle>
          <a:p>
            <a:pPr>
              <a:defRPr/>
            </a:pPr>
            <a:fld id="{7B3A056C-072C-1E45-B641-74330307BE77}" type="datetime1">
              <a:rPr lang="es-PE"/>
              <a:pPr>
                <a:defRPr/>
              </a:pPr>
              <a:t>6/10/2020</a:t>
            </a:fld>
            <a:endParaRPr lang="es-PE"/>
          </a:p>
        </p:txBody>
      </p:sp>
      <p:sp>
        <p:nvSpPr>
          <p:cNvPr id="6" name="4 Marcador de pie de página">
            <a:extLst>
              <a:ext uri="{FF2B5EF4-FFF2-40B4-BE49-F238E27FC236}">
                <a16:creationId xmlns:a16="http://schemas.microsoft.com/office/drawing/2014/main" id="{8B6C1508-CFAF-7E44-8A89-845411DBA114}"/>
              </a:ext>
            </a:extLst>
          </p:cNvPr>
          <p:cNvSpPr>
            <a:spLocks noGrp="1"/>
          </p:cNvSpPr>
          <p:nvPr>
            <p:ph type="ftr" sz="quarter" idx="11"/>
          </p:nvPr>
        </p:nvSpPr>
        <p:spPr/>
        <p:txBody>
          <a:bodyPr/>
          <a:lstStyle>
            <a:lvl1pPr>
              <a:defRPr/>
            </a:lvl1pPr>
          </a:lstStyle>
          <a:p>
            <a:pPr>
              <a:defRPr/>
            </a:pPr>
            <a:r>
              <a:rPr lang="es-PE"/>
              <a:t>MBA José Zegarra Pinto</a:t>
            </a:r>
          </a:p>
        </p:txBody>
      </p:sp>
      <p:sp>
        <p:nvSpPr>
          <p:cNvPr id="7" name="5 Marcador de número de diapositiva">
            <a:extLst>
              <a:ext uri="{FF2B5EF4-FFF2-40B4-BE49-F238E27FC236}">
                <a16:creationId xmlns:a16="http://schemas.microsoft.com/office/drawing/2014/main" id="{054DD3B8-CFA9-4946-B73B-CC538C6C64F2}"/>
              </a:ext>
            </a:extLst>
          </p:cNvPr>
          <p:cNvSpPr>
            <a:spLocks noGrp="1"/>
          </p:cNvSpPr>
          <p:nvPr>
            <p:ph type="sldNum" sz="quarter" idx="12"/>
          </p:nvPr>
        </p:nvSpPr>
        <p:spPr/>
        <p:txBody>
          <a:bodyPr/>
          <a:lstStyle>
            <a:lvl1pPr>
              <a:defRPr/>
            </a:lvl1pPr>
          </a:lstStyle>
          <a:p>
            <a:pPr>
              <a:defRPr/>
            </a:pPr>
            <a:fld id="{E31D0A6B-1153-2D44-8443-609C14BAC35B}" type="slidenum">
              <a:rPr lang="es-PE" altLang="es-PE"/>
              <a:pPr>
                <a:defRPr/>
              </a:pPr>
              <a:t>‹Nº›</a:t>
            </a:fld>
            <a:endParaRPr lang="es-PE" altLang="es-PE"/>
          </a:p>
        </p:txBody>
      </p:sp>
    </p:spTree>
    <p:extLst>
      <p:ext uri="{BB962C8B-B14F-4D97-AF65-F5344CB8AC3E}">
        <p14:creationId xmlns:p14="http://schemas.microsoft.com/office/powerpoint/2010/main" val="175450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54CB6D0C-6154-6E4D-A883-3A5C2CA345F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PE"/>
              <a:t>Haga clic para modificar el estilo de título del patrón</a:t>
            </a:r>
            <a:endParaRPr lang="es-PE" altLang="es-PE"/>
          </a:p>
        </p:txBody>
      </p:sp>
      <p:sp>
        <p:nvSpPr>
          <p:cNvPr id="1027" name="2 Marcador de texto">
            <a:extLst>
              <a:ext uri="{FF2B5EF4-FFF2-40B4-BE49-F238E27FC236}">
                <a16:creationId xmlns:a16="http://schemas.microsoft.com/office/drawing/2014/main" id="{F55D47A5-29E2-1A45-B98F-FA6D222CD90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endParaRPr lang="es-PE" altLang="es-PE"/>
          </a:p>
        </p:txBody>
      </p:sp>
      <p:sp>
        <p:nvSpPr>
          <p:cNvPr id="4" name="3 Marcador de fecha">
            <a:extLst>
              <a:ext uri="{FF2B5EF4-FFF2-40B4-BE49-F238E27FC236}">
                <a16:creationId xmlns:a16="http://schemas.microsoft.com/office/drawing/2014/main" id="{9F6A4710-5BE0-1147-9F1F-45B85D1B01A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28E41096-4C11-8649-A776-A90ECA9283DB}" type="datetime1">
              <a:rPr lang="es-PE"/>
              <a:pPr>
                <a:defRPr/>
              </a:pPr>
              <a:t>6/10/2020</a:t>
            </a:fld>
            <a:endParaRPr lang="es-PE"/>
          </a:p>
        </p:txBody>
      </p:sp>
      <p:sp>
        <p:nvSpPr>
          <p:cNvPr id="5" name="4 Marcador de pie de página">
            <a:extLst>
              <a:ext uri="{FF2B5EF4-FFF2-40B4-BE49-F238E27FC236}">
                <a16:creationId xmlns:a16="http://schemas.microsoft.com/office/drawing/2014/main" id="{2D0820AA-8DD2-EC41-B859-C3A84F5D595A}"/>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es-PE"/>
              <a:t>MBA José Zegarra Pinto</a:t>
            </a:r>
          </a:p>
        </p:txBody>
      </p:sp>
      <p:sp>
        <p:nvSpPr>
          <p:cNvPr id="6" name="5 Marcador de número de diapositiva">
            <a:extLst>
              <a:ext uri="{FF2B5EF4-FFF2-40B4-BE49-F238E27FC236}">
                <a16:creationId xmlns:a16="http://schemas.microsoft.com/office/drawing/2014/main" id="{38978AF6-847A-2342-BE3A-566A339DE49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9673B46-7BC0-9B44-9B83-A4E35120C8DD}" type="slidenum">
              <a:rPr lang="es-PE" altLang="es-PE"/>
              <a:pPr>
                <a:defRPr/>
              </a:pPr>
              <a:t>‹Nº›</a:t>
            </a:fld>
            <a:endParaRPr lang="es-PE" alt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josezegarra75@hotmail.com" TargetMode="External"/><Relationship Id="rId2" Type="http://schemas.openxmlformats.org/officeDocument/2006/relationships/hyperlink" Target="mailto:zegarra.jg@pucp.edu.pe"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99D25072-BF5E-3F47-8507-69EB27F0D81A}"/>
              </a:ext>
            </a:extLst>
          </p:cNvPr>
          <p:cNvSpPr/>
          <p:nvPr/>
        </p:nvSpPr>
        <p:spPr>
          <a:xfrm>
            <a:off x="6364288" y="4365625"/>
            <a:ext cx="2771775" cy="143986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schemeClr val="bg1">
                  <a:lumMod val="65000"/>
                </a:schemeClr>
              </a:solidFill>
            </a:endParaRPr>
          </a:p>
        </p:txBody>
      </p:sp>
      <p:sp>
        <p:nvSpPr>
          <p:cNvPr id="7" name="6 Extracto">
            <a:extLst>
              <a:ext uri="{FF2B5EF4-FFF2-40B4-BE49-F238E27FC236}">
                <a16:creationId xmlns:a16="http://schemas.microsoft.com/office/drawing/2014/main" id="{C87A4DDE-3B08-2547-83D1-EEED8756C6E4}"/>
              </a:ext>
            </a:extLst>
          </p:cNvPr>
          <p:cNvSpPr/>
          <p:nvPr/>
        </p:nvSpPr>
        <p:spPr>
          <a:xfrm rot="10800000">
            <a:off x="2124075" y="1125538"/>
            <a:ext cx="1295400" cy="143986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8" name="7 Rectángulo">
            <a:extLst>
              <a:ext uri="{FF2B5EF4-FFF2-40B4-BE49-F238E27FC236}">
                <a16:creationId xmlns:a16="http://schemas.microsoft.com/office/drawing/2014/main" id="{03282348-148A-954C-B6BA-29D7A64A3338}"/>
              </a:ext>
            </a:extLst>
          </p:cNvPr>
          <p:cNvSpPr/>
          <p:nvPr/>
        </p:nvSpPr>
        <p:spPr>
          <a:xfrm>
            <a:off x="0" y="1125538"/>
            <a:ext cx="2771775" cy="143986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9" name="8 Extracto">
            <a:extLst>
              <a:ext uri="{FF2B5EF4-FFF2-40B4-BE49-F238E27FC236}">
                <a16:creationId xmlns:a16="http://schemas.microsoft.com/office/drawing/2014/main" id="{5DDB8F78-20B3-804E-9E84-4AC29D2B1CD0}"/>
              </a:ext>
            </a:extLst>
          </p:cNvPr>
          <p:cNvSpPr/>
          <p:nvPr/>
        </p:nvSpPr>
        <p:spPr>
          <a:xfrm>
            <a:off x="5715000" y="4365625"/>
            <a:ext cx="1296988" cy="143986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2" name="Marcador de pie de página 1">
            <a:extLst>
              <a:ext uri="{FF2B5EF4-FFF2-40B4-BE49-F238E27FC236}">
                <a16:creationId xmlns:a16="http://schemas.microsoft.com/office/drawing/2014/main" id="{5629FF68-D9E8-2144-8FC4-4B26209AB8F0}"/>
              </a:ext>
            </a:extLst>
          </p:cNvPr>
          <p:cNvSpPr>
            <a:spLocks noGrp="1"/>
          </p:cNvSpPr>
          <p:nvPr>
            <p:ph type="ftr" sz="quarter" idx="11"/>
          </p:nvPr>
        </p:nvSpPr>
        <p:spPr/>
        <p:txBody>
          <a:bodyPr/>
          <a:lstStyle/>
          <a:p>
            <a:pPr>
              <a:defRPr/>
            </a:pPr>
            <a:r>
              <a:rPr lang="es-PE"/>
              <a:t>MBA José Zegarra Pinto</a:t>
            </a:r>
          </a:p>
        </p:txBody>
      </p:sp>
      <p:sp>
        <p:nvSpPr>
          <p:cNvPr id="14342" name="Marcador de número de diapositiva 2">
            <a:extLst>
              <a:ext uri="{FF2B5EF4-FFF2-40B4-BE49-F238E27FC236}">
                <a16:creationId xmlns:a16="http://schemas.microsoft.com/office/drawing/2014/main" id="{CD046BFC-4ABC-DD41-A06F-C8646EEF0EF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367C278-AE21-3B4D-B304-8E86675BCE64}" type="slidenum">
              <a:rPr lang="es-PE" altLang="es-PE" sz="1200">
                <a:solidFill>
                  <a:srgbClr val="898989"/>
                </a:solidFill>
              </a:rPr>
              <a:pPr>
                <a:spcBef>
                  <a:spcPct val="0"/>
                </a:spcBef>
                <a:buFontTx/>
                <a:buNone/>
              </a:pPr>
              <a:t>1</a:t>
            </a:fld>
            <a:endParaRPr lang="es-PE" altLang="es-PE" sz="1200">
              <a:solidFill>
                <a:srgbClr val="898989"/>
              </a:solidFill>
            </a:endParaRPr>
          </a:p>
        </p:txBody>
      </p:sp>
      <p:sp>
        <p:nvSpPr>
          <p:cNvPr id="4" name="Subtítulo 3">
            <a:extLst>
              <a:ext uri="{FF2B5EF4-FFF2-40B4-BE49-F238E27FC236}">
                <a16:creationId xmlns:a16="http://schemas.microsoft.com/office/drawing/2014/main" id="{7688731E-A51E-754F-B0E9-3A87B6E32EDC}"/>
              </a:ext>
            </a:extLst>
          </p:cNvPr>
          <p:cNvSpPr>
            <a:spLocks noGrp="1"/>
          </p:cNvSpPr>
          <p:nvPr>
            <p:ph type="subTitle" idx="1"/>
          </p:nvPr>
        </p:nvSpPr>
        <p:spPr/>
        <p:txBody>
          <a:bodyPr/>
          <a:lstStyle/>
          <a:p>
            <a:pPr>
              <a:defRPr/>
            </a:pPr>
            <a:endParaRPr lang="es-PE"/>
          </a:p>
        </p:txBody>
      </p:sp>
      <p:pic>
        <p:nvPicPr>
          <p:cNvPr id="14344" name="Imagen 5">
            <a:extLst>
              <a:ext uri="{FF2B5EF4-FFF2-40B4-BE49-F238E27FC236}">
                <a16:creationId xmlns:a16="http://schemas.microsoft.com/office/drawing/2014/main" id="{216190E6-08F5-8F49-A7A9-ACB1484CE1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549525"/>
            <a:ext cx="2944813"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588A8277-25E6-794B-862A-46D1169CC643}"/>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AB60F4F7-7F7F-4B45-9C46-886EF1286193}"/>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B34B6413-92C7-D142-A990-224955D08F1C}"/>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786CFDE8-0128-FC4A-86F1-C13E4660F39B}"/>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3C3A1447-C7EF-2745-82F6-DF31FFDDD40D}"/>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D21E336B-21FF-E64B-9146-B765B5822B75}"/>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B36C1339-8755-0A4E-954F-9C920A40E3B5}"/>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C72D8F52-1ABB-DF44-9172-71D09D1E5751}"/>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5609" name="Marcador de número de diapositiva 2">
            <a:extLst>
              <a:ext uri="{FF2B5EF4-FFF2-40B4-BE49-F238E27FC236}">
                <a16:creationId xmlns:a16="http://schemas.microsoft.com/office/drawing/2014/main" id="{022A219B-1B58-EE4B-8FCE-C67CDE41E08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BF6E31F-2ACD-A140-B2FC-2E3870419659}" type="slidenum">
              <a:rPr lang="es-PE" altLang="es-PE" sz="1200">
                <a:solidFill>
                  <a:srgbClr val="898989"/>
                </a:solidFill>
              </a:rPr>
              <a:pPr>
                <a:spcBef>
                  <a:spcPct val="0"/>
                </a:spcBef>
                <a:buFontTx/>
                <a:buNone/>
              </a:pPr>
              <a:t>10</a:t>
            </a:fld>
            <a:endParaRPr lang="es-PE" altLang="es-PE" sz="1200">
              <a:solidFill>
                <a:srgbClr val="898989"/>
              </a:solidFill>
            </a:endParaRPr>
          </a:p>
        </p:txBody>
      </p:sp>
      <p:sp>
        <p:nvSpPr>
          <p:cNvPr id="25610" name="Rectángulo 10">
            <a:extLst>
              <a:ext uri="{FF2B5EF4-FFF2-40B4-BE49-F238E27FC236}">
                <a16:creationId xmlns:a16="http://schemas.microsoft.com/office/drawing/2014/main" id="{2899EDFE-F7FF-0148-8B1E-9BB7AA52CF4D}"/>
              </a:ext>
            </a:extLst>
          </p:cNvPr>
          <p:cNvSpPr>
            <a:spLocks noChangeArrowheads="1"/>
          </p:cNvSpPr>
          <p:nvPr/>
        </p:nvSpPr>
        <p:spPr bwMode="auto">
          <a:xfrm>
            <a:off x="2595563" y="1412875"/>
            <a:ext cx="5815012"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000" dirty="0"/>
              <a:t>(…)</a:t>
            </a:r>
          </a:p>
          <a:p>
            <a:pPr>
              <a:spcBef>
                <a:spcPct val="0"/>
              </a:spcBef>
              <a:buFontTx/>
              <a:buNone/>
            </a:pPr>
            <a:endParaRPr lang="es-PE" altLang="es-PE" sz="2000" dirty="0"/>
          </a:p>
          <a:p>
            <a:pPr>
              <a:spcBef>
                <a:spcPct val="0"/>
              </a:spcBef>
              <a:buFontTx/>
              <a:buNone/>
            </a:pPr>
            <a:r>
              <a:rPr lang="es-PE" altLang="es-PE" sz="2000" dirty="0"/>
              <a:t>Como se aprecia, la normativa de contrataciones del Estado contempla </a:t>
            </a:r>
            <a:r>
              <a:rPr lang="es-PE" altLang="es-PE" sz="2000" b="1" u="sng" dirty="0"/>
              <a:t>la declaración de nulidad de contrato como una potestad y no como una obligación del Titular de la Entidad</a:t>
            </a:r>
            <a:r>
              <a:rPr lang="es-PE" altLang="es-PE" sz="2000" dirty="0"/>
              <a:t>; por tanto, cuando se verifique la configuración de alguno de los supuestos regulados en el artículo 44 de la Ley, el Titular de la Entidad debe realizar una evaluación del caso en concreto y -en una decisión de gestión de su exclusiva responsabilidad- determinar si ejerce, o no, la facultad de declarar nulo el contrato .</a:t>
            </a:r>
          </a:p>
          <a:p>
            <a:pPr>
              <a:spcBef>
                <a:spcPct val="0"/>
              </a:spcBef>
              <a:buFontTx/>
              <a:buNone/>
            </a:pPr>
            <a:endParaRPr lang="es-PE" altLang="es-PE" sz="2000" dirty="0"/>
          </a:p>
          <a:p>
            <a:pPr>
              <a:spcBef>
                <a:spcPct val="0"/>
              </a:spcBef>
              <a:buFontTx/>
              <a:buNone/>
            </a:pPr>
            <a:r>
              <a:rPr lang="es-PE" altLang="es-PE" sz="2000" dirty="0"/>
              <a:t>(…)</a:t>
            </a:r>
          </a:p>
          <a:p>
            <a:pPr>
              <a:spcBef>
                <a:spcPct val="0"/>
              </a:spcBef>
              <a:buFontTx/>
              <a:buNone/>
            </a:pPr>
            <a:endParaRPr lang="es-PE" altLang="es-PE" sz="2000" dirty="0"/>
          </a:p>
        </p:txBody>
      </p:sp>
      <p:sp>
        <p:nvSpPr>
          <p:cNvPr id="25611" name="Rectángulo 11">
            <a:extLst>
              <a:ext uri="{FF2B5EF4-FFF2-40B4-BE49-F238E27FC236}">
                <a16:creationId xmlns:a16="http://schemas.microsoft.com/office/drawing/2014/main" id="{1380EE19-6CF2-9C44-9CB9-4B1CA1DE3B9B}"/>
              </a:ext>
            </a:extLst>
          </p:cNvPr>
          <p:cNvSpPr>
            <a:spLocks noChangeArrowheads="1"/>
          </p:cNvSpPr>
          <p:nvPr/>
        </p:nvSpPr>
        <p:spPr bwMode="auto">
          <a:xfrm>
            <a:off x="2898522" y="587375"/>
            <a:ext cx="3825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OPINIÓN Nº 109-2019/DTN</a:t>
            </a:r>
          </a:p>
        </p:txBody>
      </p:sp>
      <p:pic>
        <p:nvPicPr>
          <p:cNvPr id="25612" name="Imagen 12">
            <a:extLst>
              <a:ext uri="{FF2B5EF4-FFF2-40B4-BE49-F238E27FC236}">
                <a16:creationId xmlns:a16="http://schemas.microsoft.com/office/drawing/2014/main" id="{09F01807-93FC-614B-BCC2-460866B543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508250"/>
            <a:ext cx="1566862"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BD172EF7-9B4E-8B4F-946F-3FB715084DBB}"/>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EBB1124D-2FA9-9441-916B-41C84B194DD8}"/>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1B11ED65-B489-B348-9BFA-F19C56CD3796}"/>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C68B364B-C252-B643-BCFC-DA1162AC1275}"/>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D67C4698-0136-8443-B9CB-8C7FE7699820}"/>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754EC6DF-AB12-6847-A23E-4CE16DD4671B}"/>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9D280A9D-F79A-8D40-A074-6B467F25C122}"/>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0E555B54-6448-F344-AA95-ABFDD4B99C91}"/>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6633" name="Marcador de número de diapositiva 2">
            <a:extLst>
              <a:ext uri="{FF2B5EF4-FFF2-40B4-BE49-F238E27FC236}">
                <a16:creationId xmlns:a16="http://schemas.microsoft.com/office/drawing/2014/main" id="{A48FBB82-309B-D447-8FFE-98186A62FCD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C787FE-FE3B-1D45-A5A8-759E015BD611}" type="slidenum">
              <a:rPr lang="es-PE" altLang="es-PE" sz="1200">
                <a:solidFill>
                  <a:srgbClr val="898989"/>
                </a:solidFill>
              </a:rPr>
              <a:pPr>
                <a:spcBef>
                  <a:spcPct val="0"/>
                </a:spcBef>
                <a:buFontTx/>
                <a:buNone/>
              </a:pPr>
              <a:t>11</a:t>
            </a:fld>
            <a:endParaRPr lang="es-PE" altLang="es-PE" sz="1200">
              <a:solidFill>
                <a:srgbClr val="898989"/>
              </a:solidFill>
            </a:endParaRPr>
          </a:p>
        </p:txBody>
      </p:sp>
      <p:sp>
        <p:nvSpPr>
          <p:cNvPr id="26634" name="Rectángulo 10">
            <a:extLst>
              <a:ext uri="{FF2B5EF4-FFF2-40B4-BE49-F238E27FC236}">
                <a16:creationId xmlns:a16="http://schemas.microsoft.com/office/drawing/2014/main" id="{10E7EE95-27C5-254D-A207-A72524B7CD84}"/>
              </a:ext>
            </a:extLst>
          </p:cNvPr>
          <p:cNvSpPr>
            <a:spLocks noChangeArrowheads="1"/>
          </p:cNvSpPr>
          <p:nvPr/>
        </p:nvSpPr>
        <p:spPr bwMode="auto">
          <a:xfrm>
            <a:off x="2568702" y="581323"/>
            <a:ext cx="4842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400" b="1" u="sng" dirty="0">
                <a:solidFill>
                  <a:srgbClr val="000000"/>
                </a:solidFill>
              </a:rPr>
              <a:t>NULIDAD DEL CONTRATO EN EL RLCE</a:t>
            </a:r>
            <a:endParaRPr lang="es-PE" altLang="es-PE" sz="1800" b="1" u="sng" dirty="0">
              <a:solidFill>
                <a:srgbClr val="000000"/>
              </a:solidFill>
            </a:endParaRPr>
          </a:p>
        </p:txBody>
      </p:sp>
      <p:sp>
        <p:nvSpPr>
          <p:cNvPr id="26635" name="Rectángulo 11">
            <a:extLst>
              <a:ext uri="{FF2B5EF4-FFF2-40B4-BE49-F238E27FC236}">
                <a16:creationId xmlns:a16="http://schemas.microsoft.com/office/drawing/2014/main" id="{258F866B-0C4C-3349-91B2-53C9B7206472}"/>
              </a:ext>
            </a:extLst>
          </p:cNvPr>
          <p:cNvSpPr>
            <a:spLocks noChangeArrowheads="1"/>
          </p:cNvSpPr>
          <p:nvPr/>
        </p:nvSpPr>
        <p:spPr bwMode="auto">
          <a:xfrm>
            <a:off x="611188" y="1427163"/>
            <a:ext cx="7777236" cy="440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b="1" u="sng" dirty="0"/>
              <a:t>Cuando la Entidad decida declarar la nulidad de oficio del contrato </a:t>
            </a:r>
            <a:r>
              <a:rPr lang="es-PE" altLang="es-PE" sz="2000" dirty="0"/>
              <a:t>por alguna de las causales previstas en el artículo 44 de la Ley, cursa </a:t>
            </a:r>
            <a:r>
              <a:rPr lang="es-PE" altLang="es-PE" sz="2000" b="1" dirty="0"/>
              <a:t>carta notarial </a:t>
            </a:r>
            <a:r>
              <a:rPr lang="es-PE" altLang="es-PE" sz="2000" dirty="0"/>
              <a:t>al contratista adjuntando copia fedateada del documento que declara la nulidad. </a:t>
            </a:r>
            <a:r>
              <a:rPr lang="es-PE" altLang="es-PE" sz="2000" b="1" u="sng" dirty="0"/>
              <a:t>Dentro de los treinta (30) días hábiles siguientes </a:t>
            </a:r>
            <a:r>
              <a:rPr lang="es-PE" altLang="es-PE" sz="2000" dirty="0"/>
              <a:t>el contratista que no esté de acuerdo con esta decisión, puede someter la controversia a </a:t>
            </a:r>
            <a:r>
              <a:rPr lang="es-PE" altLang="es-PE" sz="2000" b="1" u="sng" dirty="0"/>
              <a:t>arbitraje.</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dirty="0"/>
              <a:t>Cuando la nulidad se sustente en las causales previstas en los literales a) y b) del numeral 44.3 del artículo 44 de la Ley, la Entidad puede realizar el procedimiento previsto en el artículo 167.</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b="1" u="sng" dirty="0"/>
              <a:t>Cuando la Entidad advierta posibles vicios de nulidad del contrato</a:t>
            </a:r>
            <a:r>
              <a:rPr lang="es-PE" altLang="es-PE" sz="2000" dirty="0"/>
              <a:t>, </a:t>
            </a:r>
            <a:r>
              <a:rPr lang="es-PE" altLang="es-PE" sz="2000" b="1" dirty="0"/>
              <a:t>corre traslado </a:t>
            </a:r>
            <a:r>
              <a:rPr lang="es-PE" altLang="es-PE" sz="2000" dirty="0"/>
              <a:t>a las partes para que se pronuncien en un plazo máximo de cinco (5) días hábiles.</a:t>
            </a:r>
          </a:p>
        </p:txBody>
      </p:sp>
      <p:sp>
        <p:nvSpPr>
          <p:cNvPr id="3" name="CuadroTexto 2">
            <a:extLst>
              <a:ext uri="{FF2B5EF4-FFF2-40B4-BE49-F238E27FC236}">
                <a16:creationId xmlns:a16="http://schemas.microsoft.com/office/drawing/2014/main" id="{4A4D889C-AFAD-C249-A1DC-5AE834F56C2A}"/>
              </a:ext>
            </a:extLst>
          </p:cNvPr>
          <p:cNvSpPr txBox="1"/>
          <p:nvPr/>
        </p:nvSpPr>
        <p:spPr>
          <a:xfrm>
            <a:off x="323528" y="6176189"/>
            <a:ext cx="800219" cy="276999"/>
          </a:xfrm>
          <a:prstGeom prst="rect">
            <a:avLst/>
          </a:prstGeom>
          <a:noFill/>
        </p:spPr>
        <p:txBody>
          <a:bodyPr wrap="none" rtlCol="0">
            <a:spAutoFit/>
          </a:bodyPr>
          <a:lstStyle/>
          <a:p>
            <a:r>
              <a:rPr lang="es-PE" sz="1200" b="1" dirty="0"/>
              <a:t>RLCE: 145</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BD172EF7-9B4E-8B4F-946F-3FB715084DBB}"/>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EBB1124D-2FA9-9441-916B-41C84B194DD8}"/>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1B11ED65-B489-B348-9BFA-F19C56CD3796}"/>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C68B364B-C252-B643-BCFC-DA1162AC1275}"/>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D67C4698-0136-8443-B9CB-8C7FE7699820}"/>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754EC6DF-AB12-6847-A23E-4CE16DD4671B}"/>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9D280A9D-F79A-8D40-A074-6B467F25C122}"/>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0E555B54-6448-F344-AA95-ABFDD4B99C91}"/>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6633" name="Marcador de número de diapositiva 2">
            <a:extLst>
              <a:ext uri="{FF2B5EF4-FFF2-40B4-BE49-F238E27FC236}">
                <a16:creationId xmlns:a16="http://schemas.microsoft.com/office/drawing/2014/main" id="{A48FBB82-309B-D447-8FFE-98186A62FCD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6C787FE-FE3B-1D45-A5A8-759E015BD611}" type="slidenum">
              <a:rPr lang="es-PE" altLang="es-PE" sz="1200">
                <a:solidFill>
                  <a:srgbClr val="898989"/>
                </a:solidFill>
              </a:rPr>
              <a:pPr>
                <a:spcBef>
                  <a:spcPct val="0"/>
                </a:spcBef>
                <a:buFontTx/>
                <a:buNone/>
              </a:pPr>
              <a:t>12</a:t>
            </a:fld>
            <a:endParaRPr lang="es-PE" altLang="es-PE" sz="1200">
              <a:solidFill>
                <a:srgbClr val="898989"/>
              </a:solidFill>
            </a:endParaRPr>
          </a:p>
        </p:txBody>
      </p:sp>
      <p:sp>
        <p:nvSpPr>
          <p:cNvPr id="3" name="CuadroTexto 2">
            <a:extLst>
              <a:ext uri="{FF2B5EF4-FFF2-40B4-BE49-F238E27FC236}">
                <a16:creationId xmlns:a16="http://schemas.microsoft.com/office/drawing/2014/main" id="{B530D6BA-5F2E-5643-8765-7FC9110B1D4A}"/>
              </a:ext>
            </a:extLst>
          </p:cNvPr>
          <p:cNvSpPr txBox="1"/>
          <p:nvPr/>
        </p:nvSpPr>
        <p:spPr>
          <a:xfrm>
            <a:off x="683568" y="726530"/>
            <a:ext cx="7704856" cy="646331"/>
          </a:xfrm>
          <a:prstGeom prst="rect">
            <a:avLst/>
          </a:prstGeom>
          <a:noFill/>
        </p:spPr>
        <p:txBody>
          <a:bodyPr wrap="square" rtlCol="0">
            <a:spAutoFit/>
          </a:bodyPr>
          <a:lstStyle/>
          <a:p>
            <a:r>
              <a:rPr lang="es-PE" b="1" u="sng" dirty="0"/>
              <a:t>PRESTACIONES PENDIENTES EN CASO DE RESOLUCIÓN DE CONTRATO O DECLARATORIA DE NULIDAD DE CONTRATO </a:t>
            </a:r>
            <a:endParaRPr lang="es-PE" u="sng" dirty="0"/>
          </a:p>
        </p:txBody>
      </p:sp>
      <p:sp>
        <p:nvSpPr>
          <p:cNvPr id="11" name="CuadroTexto 10">
            <a:extLst>
              <a:ext uri="{FF2B5EF4-FFF2-40B4-BE49-F238E27FC236}">
                <a16:creationId xmlns:a16="http://schemas.microsoft.com/office/drawing/2014/main" id="{A157C24B-B60D-D44B-AACE-252179E22DDB}"/>
              </a:ext>
            </a:extLst>
          </p:cNvPr>
          <p:cNvSpPr txBox="1"/>
          <p:nvPr/>
        </p:nvSpPr>
        <p:spPr>
          <a:xfrm>
            <a:off x="179512" y="6261913"/>
            <a:ext cx="800155" cy="276999"/>
          </a:xfrm>
          <a:prstGeom prst="rect">
            <a:avLst/>
          </a:prstGeom>
          <a:noFill/>
        </p:spPr>
        <p:txBody>
          <a:bodyPr wrap="none" rtlCol="0">
            <a:spAutoFit/>
          </a:bodyPr>
          <a:lstStyle/>
          <a:p>
            <a:r>
              <a:rPr lang="es-PE" sz="1200" b="1" dirty="0"/>
              <a:t>RLCE: 167</a:t>
            </a:r>
          </a:p>
        </p:txBody>
      </p:sp>
      <p:sp>
        <p:nvSpPr>
          <p:cNvPr id="12" name="Redondear rectángulo de esquina diagonal 11">
            <a:extLst>
              <a:ext uri="{FF2B5EF4-FFF2-40B4-BE49-F238E27FC236}">
                <a16:creationId xmlns:a16="http://schemas.microsoft.com/office/drawing/2014/main" id="{23AA2BB3-0C5E-4840-803F-844C7BCC3D2D}"/>
              </a:ext>
            </a:extLst>
          </p:cNvPr>
          <p:cNvSpPr/>
          <p:nvPr/>
        </p:nvSpPr>
        <p:spPr>
          <a:xfrm>
            <a:off x="827585" y="1844824"/>
            <a:ext cx="7704856" cy="1224136"/>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r>
              <a:rPr lang="es-PE" sz="1200" dirty="0"/>
              <a:t>167.1. </a:t>
            </a:r>
            <a:r>
              <a:rPr lang="es-PE" sz="1200" b="1" u="sng" dirty="0"/>
              <a:t>Cuando se resuelva un contrato </a:t>
            </a:r>
            <a:r>
              <a:rPr lang="es-PE" sz="1200" dirty="0"/>
              <a:t>o se declare su nulidad y exista la </a:t>
            </a:r>
            <a:r>
              <a:rPr lang="es-PE" sz="1200" b="1" u="sng" dirty="0"/>
              <a:t>necesidad urgente de continuar </a:t>
            </a:r>
            <a:r>
              <a:rPr lang="es-PE" sz="1200" dirty="0"/>
              <a:t>con la ejecución de las prestaciones derivadas de este, sin perjuicio de que dicho acto se encuentre sometido a alguno de los medios de solución de controversias, </a:t>
            </a:r>
            <a:r>
              <a:rPr lang="es-PE" sz="1200" b="1" u="sng" dirty="0"/>
              <a:t>la Entidad puede contratar a alguno de los postores </a:t>
            </a:r>
            <a:r>
              <a:rPr lang="es-PE" sz="1200" dirty="0"/>
              <a:t>que participaron en el procedimiento de selección. Para estos efectos, la Entidad determina el precio de dichas prestaciones, incluyendo todos los costos necesarios para su ejecución, debidamente sustentados</a:t>
            </a:r>
            <a:r>
              <a:rPr lang="es-PE" dirty="0"/>
              <a:t>. </a:t>
            </a:r>
          </a:p>
        </p:txBody>
      </p:sp>
      <p:sp>
        <p:nvSpPr>
          <p:cNvPr id="16" name="Redondear rectángulo de esquina diagonal 15">
            <a:extLst>
              <a:ext uri="{FF2B5EF4-FFF2-40B4-BE49-F238E27FC236}">
                <a16:creationId xmlns:a16="http://schemas.microsoft.com/office/drawing/2014/main" id="{2B41C012-0BCB-EC4F-9E62-4EB1B0954805}"/>
              </a:ext>
            </a:extLst>
          </p:cNvPr>
          <p:cNvSpPr/>
          <p:nvPr/>
        </p:nvSpPr>
        <p:spPr>
          <a:xfrm>
            <a:off x="817515" y="3480974"/>
            <a:ext cx="7704856" cy="936104"/>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r>
              <a:rPr lang="es-PE" sz="1200" dirty="0"/>
              <a:t>167.2. Una vez </a:t>
            </a:r>
            <a:r>
              <a:rPr lang="es-PE" sz="1200" b="1" u="sng" dirty="0"/>
              <a:t>determinado el precio y las condiciones de ejecución, y de existir disponibilidad presupuestal, la Entidad invita a los postores que participaron en el procedimiento de selección</a:t>
            </a:r>
            <a:r>
              <a:rPr lang="es-PE" sz="1200" dirty="0"/>
              <a:t> para que, en un plazo máximo de cinco (5) días, manifiesten su intención de ejecutar las prestaciones pendientes de ejecución por el precio y condiciones señalados en el documento de invitación. </a:t>
            </a:r>
          </a:p>
        </p:txBody>
      </p:sp>
      <p:sp>
        <p:nvSpPr>
          <p:cNvPr id="17" name="Redondear rectángulo de esquina diagonal 16">
            <a:extLst>
              <a:ext uri="{FF2B5EF4-FFF2-40B4-BE49-F238E27FC236}">
                <a16:creationId xmlns:a16="http://schemas.microsoft.com/office/drawing/2014/main" id="{36CE5A7D-B8EA-2443-A048-01EE1A191C2B}"/>
              </a:ext>
            </a:extLst>
          </p:cNvPr>
          <p:cNvSpPr/>
          <p:nvPr/>
        </p:nvSpPr>
        <p:spPr>
          <a:xfrm>
            <a:off x="827585" y="4811192"/>
            <a:ext cx="7704856" cy="1293226"/>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r>
              <a:rPr lang="es-PE" sz="1200" dirty="0"/>
              <a:t>167.3. De presentarse más de una aceptación a la invitación, </a:t>
            </a:r>
            <a:r>
              <a:rPr lang="es-PE" sz="1200" b="1" u="sng" dirty="0"/>
              <a:t>la Entidad contrata con aquel postor que ocupó una mejor posición en el orden de prelación en el procedimiento de selección correspondiente</a:t>
            </a:r>
            <a:r>
              <a:rPr lang="es-PE" sz="1200" dirty="0"/>
              <a:t>. En las contrataciones de bienes, servicios en general y obras, salvo aquellas derivadas del procedimiento de Comparación de Precios, el órgano encargado de las contrataciones realiza, cuando corresponda, la calificación del proveedor con el que se va a contratar. Los contratos que se celebren en virtud de esta figura respetan los requisitos, condiciones, exigencias, garantías, entre otras formalidades previstas en la Ley y Reglamento. </a:t>
            </a:r>
          </a:p>
        </p:txBody>
      </p:sp>
      <p:sp>
        <p:nvSpPr>
          <p:cNvPr id="13" name="Flecha a la derecha con bandas 12">
            <a:extLst>
              <a:ext uri="{FF2B5EF4-FFF2-40B4-BE49-F238E27FC236}">
                <a16:creationId xmlns:a16="http://schemas.microsoft.com/office/drawing/2014/main" id="{1ACE4B4F-65A7-824B-AA1A-C4E11040D32C}"/>
              </a:ext>
            </a:extLst>
          </p:cNvPr>
          <p:cNvSpPr/>
          <p:nvPr/>
        </p:nvSpPr>
        <p:spPr>
          <a:xfrm rot="5400000">
            <a:off x="4116941" y="3137992"/>
            <a:ext cx="314019" cy="26799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9" name="Flecha a la derecha con bandas 18">
            <a:extLst>
              <a:ext uri="{FF2B5EF4-FFF2-40B4-BE49-F238E27FC236}">
                <a16:creationId xmlns:a16="http://schemas.microsoft.com/office/drawing/2014/main" id="{1A327ADF-6C74-1A44-A800-117C5BEC9D24}"/>
              </a:ext>
            </a:extLst>
          </p:cNvPr>
          <p:cNvSpPr/>
          <p:nvPr/>
        </p:nvSpPr>
        <p:spPr>
          <a:xfrm rot="5400000">
            <a:off x="4079015" y="4497233"/>
            <a:ext cx="314019" cy="26799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7645656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40A21E9D-67C5-BC42-8191-82D3FD1EFF74}"/>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C3CD48E2-D4BA-9441-AAF9-4D56DEC436E1}"/>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B1C78975-70BA-4647-9512-DE95AA988781}"/>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3A04DCBC-CA10-B945-B192-7E01B0864175}"/>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191BFD85-1D68-514E-B784-28F24286FFD1}"/>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880D9E94-4026-9A4B-A660-C86C9C70517E}"/>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32FD85D6-BBCB-5745-8AA3-1DE46A059629}"/>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98B5AB04-4039-2646-A8F3-7093A36301B7}"/>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6873" name="Marcador de número de diapositiva 2">
            <a:extLst>
              <a:ext uri="{FF2B5EF4-FFF2-40B4-BE49-F238E27FC236}">
                <a16:creationId xmlns:a16="http://schemas.microsoft.com/office/drawing/2014/main" id="{49A27DE5-0AA1-A94F-9FD9-9A5C9BD8707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0957B79-D045-EC46-BC75-3F01281C5496}" type="slidenum">
              <a:rPr lang="es-PE" altLang="es-PE" sz="1200">
                <a:solidFill>
                  <a:srgbClr val="898989"/>
                </a:solidFill>
              </a:rPr>
              <a:pPr>
                <a:spcBef>
                  <a:spcPct val="0"/>
                </a:spcBef>
                <a:buFontTx/>
                <a:buNone/>
              </a:pPr>
              <a:t>13</a:t>
            </a:fld>
            <a:endParaRPr lang="es-PE" altLang="es-PE" sz="1200">
              <a:solidFill>
                <a:srgbClr val="898989"/>
              </a:solidFill>
            </a:endParaRPr>
          </a:p>
        </p:txBody>
      </p:sp>
      <p:sp>
        <p:nvSpPr>
          <p:cNvPr id="36874" name="Rectángulo 10">
            <a:extLst>
              <a:ext uri="{FF2B5EF4-FFF2-40B4-BE49-F238E27FC236}">
                <a16:creationId xmlns:a16="http://schemas.microsoft.com/office/drawing/2014/main" id="{9EC086E4-B49A-9848-BF68-42F52D6948FC}"/>
              </a:ext>
            </a:extLst>
          </p:cNvPr>
          <p:cNvSpPr>
            <a:spLocks noChangeArrowheads="1"/>
          </p:cNvSpPr>
          <p:nvPr/>
        </p:nvSpPr>
        <p:spPr bwMode="auto">
          <a:xfrm>
            <a:off x="393700" y="1308100"/>
            <a:ext cx="8356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1800" dirty="0">
                <a:solidFill>
                  <a:srgbClr val="000000"/>
                </a:solidFill>
              </a:rPr>
              <a:t>(…)</a:t>
            </a:r>
          </a:p>
          <a:p>
            <a:pPr>
              <a:spcBef>
                <a:spcPct val="0"/>
              </a:spcBef>
              <a:buFontTx/>
              <a:buNone/>
            </a:pPr>
            <a:endParaRPr lang="es-PE" altLang="es-PE" sz="1800" dirty="0">
              <a:solidFill>
                <a:srgbClr val="000000"/>
              </a:solidFill>
            </a:endParaRPr>
          </a:p>
          <a:p>
            <a:pPr algn="just">
              <a:spcBef>
                <a:spcPct val="0"/>
              </a:spcBef>
              <a:buFontTx/>
              <a:buNone/>
            </a:pPr>
            <a:r>
              <a:rPr lang="es-PE" altLang="es-PE" sz="1800" dirty="0">
                <a:solidFill>
                  <a:srgbClr val="000000"/>
                </a:solidFill>
              </a:rPr>
              <a:t>3.2	En concordancia con lo establecido en los </a:t>
            </a:r>
            <a:r>
              <a:rPr lang="es-PE" altLang="es-PE" sz="1800" b="1" dirty="0">
                <a:solidFill>
                  <a:srgbClr val="000000"/>
                </a:solidFill>
              </a:rPr>
              <a:t>artículos 8 de la Ley y 167 </a:t>
            </a:r>
            <a:r>
              <a:rPr lang="es-PE" altLang="es-PE" sz="1800" dirty="0">
                <a:solidFill>
                  <a:srgbClr val="000000"/>
                </a:solidFill>
              </a:rPr>
              <a:t>del Reglamento, el órgano encargado de las contrataciones o, en su defecto la dependencia establecida en las normas de organización interna de la Entidad, debe </a:t>
            </a:r>
            <a:r>
              <a:rPr lang="es-PE" altLang="es-PE" sz="1800" b="1" u="sng" dirty="0">
                <a:solidFill>
                  <a:srgbClr val="000000"/>
                </a:solidFill>
              </a:rPr>
              <a:t>invitar a todos aquellos postores que participaron en el procedimiento de selección para que manifiesten su</a:t>
            </a:r>
            <a:r>
              <a:rPr lang="es-PE" altLang="es-PE" sz="1800" dirty="0">
                <a:solidFill>
                  <a:srgbClr val="000000"/>
                </a:solidFill>
              </a:rPr>
              <a:t> </a:t>
            </a:r>
            <a:r>
              <a:rPr lang="es-PE" altLang="es-PE" sz="1800" b="1" dirty="0">
                <a:solidFill>
                  <a:srgbClr val="000000"/>
                </a:solidFill>
              </a:rPr>
              <a:t>intención de ejecutar las prestaciones pendientes </a:t>
            </a:r>
            <a:r>
              <a:rPr lang="es-PE" altLang="es-PE" sz="1800" dirty="0">
                <a:solidFill>
                  <a:srgbClr val="000000"/>
                </a:solidFill>
              </a:rPr>
              <a:t>por el precio y condiciones señalados en el documento de invitación; ahora bien, de presentarse más de una aceptación se deberá contratar con aquel postor que ocupó una mejor posición en el orden de prelación en el procedimiento de selección correspondiente.</a:t>
            </a:r>
          </a:p>
          <a:p>
            <a:pPr algn="just">
              <a:spcBef>
                <a:spcPct val="0"/>
              </a:spcBef>
              <a:buFontTx/>
              <a:buNone/>
            </a:pPr>
            <a:r>
              <a:rPr lang="es-PE" altLang="es-PE" sz="1800" dirty="0">
                <a:solidFill>
                  <a:srgbClr val="000000"/>
                </a:solidFill>
              </a:rPr>
              <a:t>3.3	</a:t>
            </a:r>
            <a:r>
              <a:rPr lang="es-PE" altLang="es-PE" sz="1800" b="1" dirty="0">
                <a:solidFill>
                  <a:srgbClr val="000000"/>
                </a:solidFill>
              </a:rPr>
              <a:t>Cada Entidad es la responsable de definir y sustentar cuáles son las “prestaciones pendientes” </a:t>
            </a:r>
            <a:r>
              <a:rPr lang="es-PE" altLang="es-PE" sz="1800" dirty="0">
                <a:solidFill>
                  <a:srgbClr val="000000"/>
                </a:solidFill>
              </a:rPr>
              <a:t>derivadas del contrato resuelto o declarado nulo.</a:t>
            </a:r>
          </a:p>
          <a:p>
            <a:pPr algn="just">
              <a:spcBef>
                <a:spcPct val="0"/>
              </a:spcBef>
              <a:buFontTx/>
              <a:buNone/>
            </a:pPr>
            <a:r>
              <a:rPr lang="es-PE" altLang="es-PE" sz="1800" dirty="0">
                <a:solidFill>
                  <a:srgbClr val="000000"/>
                </a:solidFill>
              </a:rPr>
              <a:t>3.4	La determinación de las prestaciones pendientes de ejecución deberá considerar todos aquellos requisitos, condiciones y/o exigencias que resulten necesarios –de acuerdo a la normativa vigente– para cumplir con la finalidad que perseguía la contratación resuelta o declarada nula. </a:t>
            </a:r>
          </a:p>
        </p:txBody>
      </p:sp>
      <p:sp>
        <p:nvSpPr>
          <p:cNvPr id="36875" name="Rectángulo 11">
            <a:extLst>
              <a:ext uri="{FF2B5EF4-FFF2-40B4-BE49-F238E27FC236}">
                <a16:creationId xmlns:a16="http://schemas.microsoft.com/office/drawing/2014/main" id="{01515BD2-B69E-E346-A585-46FD07541798}"/>
              </a:ext>
            </a:extLst>
          </p:cNvPr>
          <p:cNvSpPr>
            <a:spLocks noChangeArrowheads="1"/>
          </p:cNvSpPr>
          <p:nvPr/>
        </p:nvSpPr>
        <p:spPr bwMode="auto">
          <a:xfrm>
            <a:off x="2852296" y="598487"/>
            <a:ext cx="3667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solidFill>
                  <a:srgbClr val="000000"/>
                </a:solidFill>
              </a:rPr>
              <a:t>OPINIÓN Nº 053-2019/DTN</a:t>
            </a:r>
          </a:p>
        </p:txBody>
      </p:sp>
    </p:spTree>
    <p:extLst>
      <p:ext uri="{BB962C8B-B14F-4D97-AF65-F5344CB8AC3E}">
        <p14:creationId xmlns:p14="http://schemas.microsoft.com/office/powerpoint/2010/main" val="3332921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C5568F31-1D1B-6C4E-AEFE-E3265CA7E40F}"/>
              </a:ext>
            </a:extLst>
          </p:cNvPr>
          <p:cNvSpPr/>
          <p:nvPr/>
        </p:nvSpPr>
        <p:spPr>
          <a:xfrm>
            <a:off x="6372225" y="4365625"/>
            <a:ext cx="2771775" cy="143986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lumMod val="65000"/>
                </a:prstClr>
              </a:solidFill>
            </a:endParaRPr>
          </a:p>
        </p:txBody>
      </p:sp>
      <p:sp>
        <p:nvSpPr>
          <p:cNvPr id="7" name="6 Extracto">
            <a:extLst>
              <a:ext uri="{FF2B5EF4-FFF2-40B4-BE49-F238E27FC236}">
                <a16:creationId xmlns:a16="http://schemas.microsoft.com/office/drawing/2014/main" id="{C7F7B5AB-A42E-B04E-9468-B6FCA96FDE8C}"/>
              </a:ext>
            </a:extLst>
          </p:cNvPr>
          <p:cNvSpPr/>
          <p:nvPr/>
        </p:nvSpPr>
        <p:spPr>
          <a:xfrm rot="10800000">
            <a:off x="2124075" y="1125538"/>
            <a:ext cx="1295400" cy="143986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91F13BDD-F016-4643-A88D-DF049E2F74BF}"/>
              </a:ext>
            </a:extLst>
          </p:cNvPr>
          <p:cNvSpPr/>
          <p:nvPr/>
        </p:nvSpPr>
        <p:spPr>
          <a:xfrm>
            <a:off x="0" y="1125538"/>
            <a:ext cx="2771775" cy="143986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1D8D3246-86EA-634A-B1FE-99FD900B6C38}"/>
              </a:ext>
            </a:extLst>
          </p:cNvPr>
          <p:cNvSpPr/>
          <p:nvPr/>
        </p:nvSpPr>
        <p:spPr>
          <a:xfrm>
            <a:off x="5715000" y="4365625"/>
            <a:ext cx="1296988" cy="143986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Subtítulo 9">
            <a:extLst>
              <a:ext uri="{FF2B5EF4-FFF2-40B4-BE49-F238E27FC236}">
                <a16:creationId xmlns:a16="http://schemas.microsoft.com/office/drawing/2014/main" id="{00EE77B7-B6C8-9B40-A0DA-6C39D3021577}"/>
              </a:ext>
            </a:extLst>
          </p:cNvPr>
          <p:cNvSpPr txBox="1">
            <a:spLocks noGrp="1"/>
          </p:cNvSpPr>
          <p:nvPr>
            <p:ph type="subTitle" idx="1"/>
          </p:nvPr>
        </p:nvSpPr>
        <p:spPr>
          <a:xfrm>
            <a:off x="2176463" y="3116263"/>
            <a:ext cx="4791075" cy="646331"/>
          </a:xfrm>
        </p:spPr>
        <p:txBody>
          <a:bodyPr rtlCol="0">
            <a:spAutoFit/>
          </a:bodyPr>
          <a:lstStyle/>
          <a:p>
            <a:pPr eaLnBrk="1" fontAlgn="auto" hangingPunct="1">
              <a:spcAft>
                <a:spcPts val="0"/>
              </a:spcAft>
              <a:defRPr/>
            </a:pPr>
            <a:r>
              <a:rPr lang="es-PE" sz="3600" b="1" dirty="0">
                <a:solidFill>
                  <a:schemeClr val="tx1">
                    <a:lumMod val="75000"/>
                    <a:lumOff val="25000"/>
                  </a:schemeClr>
                </a:solidFill>
              </a:rPr>
              <a:t>Resolución de Contrato</a:t>
            </a:r>
          </a:p>
        </p:txBody>
      </p:sp>
      <p:sp>
        <p:nvSpPr>
          <p:cNvPr id="2" name="Marcador de pie de página 1">
            <a:extLst>
              <a:ext uri="{FF2B5EF4-FFF2-40B4-BE49-F238E27FC236}">
                <a16:creationId xmlns:a16="http://schemas.microsoft.com/office/drawing/2014/main" id="{71B3C454-50DC-1549-84E5-4D806ADDB316}"/>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7655" name="Marcador de número de diapositiva 3">
            <a:extLst>
              <a:ext uri="{FF2B5EF4-FFF2-40B4-BE49-F238E27FC236}">
                <a16:creationId xmlns:a16="http://schemas.microsoft.com/office/drawing/2014/main" id="{12D72D44-9AAF-0642-A890-AF59C3FB6F8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3FB1A15-B20C-154D-AEC4-A4A2915AAC75}" type="slidenum">
              <a:rPr lang="es-PE" altLang="es-PE" sz="1200">
                <a:solidFill>
                  <a:srgbClr val="898989"/>
                </a:solidFill>
              </a:rPr>
              <a:pPr>
                <a:spcBef>
                  <a:spcPct val="0"/>
                </a:spcBef>
                <a:buFontTx/>
                <a:buNone/>
              </a:pPr>
              <a:t>14</a:t>
            </a:fld>
            <a:endParaRPr lang="es-PE" altLang="es-PE" sz="1200">
              <a:solidFill>
                <a:srgbClr val="898989"/>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3D919E7E-D76A-3440-95D2-57E5A10D6C61}"/>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42177682-1149-4B4F-9A0E-FED631872F0A}"/>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4C34D571-065A-C541-B980-CE834B2072A1}"/>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1891DD21-CC4D-3D44-BE66-7985B7B33E06}"/>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48C77B15-A24E-924B-89C2-489020EC0DD5}"/>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A888E92F-BFC2-BE44-B6F2-E8F6CABFEF3E}"/>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D8495ED7-B58C-3544-ADD7-268E61C5675F}"/>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B22F0355-8DEF-1D4F-A7CA-436E247A6705}"/>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8681" name="Marcador de número de diapositiva 2">
            <a:extLst>
              <a:ext uri="{FF2B5EF4-FFF2-40B4-BE49-F238E27FC236}">
                <a16:creationId xmlns:a16="http://schemas.microsoft.com/office/drawing/2014/main" id="{5CFE3FAB-3288-E34A-9E97-709210E95AD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F76889E-0235-DA4B-BB32-6CDAD24D7D82}" type="slidenum">
              <a:rPr lang="es-PE" altLang="es-PE" sz="1200">
                <a:solidFill>
                  <a:srgbClr val="898989"/>
                </a:solidFill>
              </a:rPr>
              <a:pPr>
                <a:spcBef>
                  <a:spcPct val="0"/>
                </a:spcBef>
                <a:buFontTx/>
                <a:buNone/>
              </a:pPr>
              <a:t>15</a:t>
            </a:fld>
            <a:endParaRPr lang="es-PE" altLang="es-PE" sz="1200">
              <a:solidFill>
                <a:srgbClr val="898989"/>
              </a:solidFill>
            </a:endParaRPr>
          </a:p>
        </p:txBody>
      </p:sp>
      <p:sp>
        <p:nvSpPr>
          <p:cNvPr id="28682" name="Rectángulo 12">
            <a:extLst>
              <a:ext uri="{FF2B5EF4-FFF2-40B4-BE49-F238E27FC236}">
                <a16:creationId xmlns:a16="http://schemas.microsoft.com/office/drawing/2014/main" id="{20F7690F-12DE-9549-B88B-58AD510CAB54}"/>
              </a:ext>
            </a:extLst>
          </p:cNvPr>
          <p:cNvSpPr>
            <a:spLocks noChangeArrowheads="1"/>
          </p:cNvSpPr>
          <p:nvPr/>
        </p:nvSpPr>
        <p:spPr bwMode="auto">
          <a:xfrm>
            <a:off x="1878013" y="554038"/>
            <a:ext cx="5745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RESOLUCIÓN DE LOS CONTRATOS EN LA LCE</a:t>
            </a:r>
          </a:p>
        </p:txBody>
      </p:sp>
      <p:sp>
        <p:nvSpPr>
          <p:cNvPr id="28683" name="Rectángulo 13">
            <a:extLst>
              <a:ext uri="{FF2B5EF4-FFF2-40B4-BE49-F238E27FC236}">
                <a16:creationId xmlns:a16="http://schemas.microsoft.com/office/drawing/2014/main" id="{4C51D04A-C293-464D-86FF-C02881F9645E}"/>
              </a:ext>
            </a:extLst>
          </p:cNvPr>
          <p:cNvSpPr>
            <a:spLocks noChangeArrowheads="1"/>
          </p:cNvSpPr>
          <p:nvPr/>
        </p:nvSpPr>
        <p:spPr bwMode="auto">
          <a:xfrm>
            <a:off x="395288" y="1379538"/>
            <a:ext cx="6264944"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b="1" u="sng" dirty="0"/>
              <a:t>Cualquiera de las partes puede resolver el contrato, por caso fortuito o fuerza mayor </a:t>
            </a:r>
            <a:r>
              <a:rPr lang="es-PE" altLang="es-PE" sz="2000" dirty="0"/>
              <a:t>que imposibilite de manera definitiva la continuación del contrato, por incumplimiento de sus obligaciones conforme lo establecido en el reglamento, o por hecho sobreviniente al perfeccionamiento del contrato que no sea imputable a alguna de las partes.</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b="1" u="sng" dirty="0"/>
              <a:t>Cuando se resuelva el contrato por causas imputables a alguna de las partes, se debe resarcir los daños y perjuicios ocasionados</a:t>
            </a:r>
            <a:r>
              <a:rPr lang="es-PE" altLang="es-PE" sz="2000" dirty="0"/>
              <a:t>. No corresponde el pago de daños y perjuicios en los casos de corrupción de funcionarios o servidores propiciada por parte del contratista, de conformidad a lo establecido en el artículo 11.</a:t>
            </a:r>
          </a:p>
        </p:txBody>
      </p:sp>
      <p:pic>
        <p:nvPicPr>
          <p:cNvPr id="28684" name="Imagen 14">
            <a:extLst>
              <a:ext uri="{FF2B5EF4-FFF2-40B4-BE49-F238E27FC236}">
                <a16:creationId xmlns:a16="http://schemas.microsoft.com/office/drawing/2014/main" id="{BE162232-F8BF-1646-98B0-7F4D0EC273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26275" y="2565400"/>
            <a:ext cx="1628775" cy="181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uadroTexto 2">
            <a:extLst>
              <a:ext uri="{FF2B5EF4-FFF2-40B4-BE49-F238E27FC236}">
                <a16:creationId xmlns:a16="http://schemas.microsoft.com/office/drawing/2014/main" id="{07EFF3DD-CC24-104B-A4D5-9AB208801265}"/>
              </a:ext>
            </a:extLst>
          </p:cNvPr>
          <p:cNvSpPr txBox="1"/>
          <p:nvPr/>
        </p:nvSpPr>
        <p:spPr>
          <a:xfrm>
            <a:off x="7662041" y="6074979"/>
            <a:ext cx="950901" cy="276999"/>
          </a:xfrm>
          <a:prstGeom prst="rect">
            <a:avLst/>
          </a:prstGeom>
          <a:noFill/>
        </p:spPr>
        <p:txBody>
          <a:bodyPr wrap="none" rtlCol="0">
            <a:spAutoFit/>
          </a:bodyPr>
          <a:lstStyle/>
          <a:p>
            <a:r>
              <a:rPr lang="es-PE" sz="1200" b="1" dirty="0"/>
              <a:t>TUO LCE: 36</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66B0B49A-9877-2043-B22F-20A2EFBC2891}"/>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004A4CA7-3AE6-B841-913F-C52B5DFB8377}"/>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F9C85BFE-9975-1649-B087-5C4D4BFC2511}"/>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E8E1410E-629C-CA4E-8FFF-A13C0FD1A02A}"/>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37FD5FA7-DCE8-1B4C-8FD3-A1229B66ED0E}"/>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BCBBF33A-E5D8-9F47-BB0B-10A464D4ACD5}"/>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B2EB43BE-FEB9-B94F-80C1-5D7957E7B5C9}"/>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5F03D5AC-E03F-B945-805E-BF37D5A37EF3}"/>
              </a:ext>
            </a:extLst>
          </p:cNvPr>
          <p:cNvSpPr>
            <a:spLocks noGrp="1"/>
          </p:cNvSpPr>
          <p:nvPr>
            <p:ph type="ftr" sz="quarter" idx="11"/>
          </p:nvPr>
        </p:nvSpPr>
        <p:spPr>
          <a:xfrm>
            <a:off x="3130578" y="6443188"/>
            <a:ext cx="2895600" cy="365125"/>
          </a:xfrm>
        </p:spPr>
        <p:txBody>
          <a:bodyPr/>
          <a:lstStyle/>
          <a:p>
            <a:pPr>
              <a:defRPr/>
            </a:pPr>
            <a:r>
              <a:rPr lang="es-PE" b="1" dirty="0">
                <a:solidFill>
                  <a:prstClr val="black">
                    <a:tint val="75000"/>
                  </a:prstClr>
                </a:solidFill>
              </a:rPr>
              <a:t>MBA José Zegarra Pinto</a:t>
            </a:r>
          </a:p>
        </p:txBody>
      </p:sp>
      <p:sp>
        <p:nvSpPr>
          <p:cNvPr id="29705" name="Marcador de número de diapositiva 2">
            <a:extLst>
              <a:ext uri="{FF2B5EF4-FFF2-40B4-BE49-F238E27FC236}">
                <a16:creationId xmlns:a16="http://schemas.microsoft.com/office/drawing/2014/main" id="{09105641-E673-4C4C-AE50-5188522B2E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865EC-721E-7D47-8CBD-0A71A5AFD231}" type="slidenum">
              <a:rPr lang="es-PE" altLang="es-PE" sz="1200">
                <a:solidFill>
                  <a:srgbClr val="898989"/>
                </a:solidFill>
              </a:rPr>
              <a:pPr>
                <a:spcBef>
                  <a:spcPct val="0"/>
                </a:spcBef>
                <a:buFontTx/>
                <a:buNone/>
              </a:pPr>
              <a:t>16</a:t>
            </a:fld>
            <a:endParaRPr lang="es-PE" altLang="es-PE" sz="1200">
              <a:solidFill>
                <a:srgbClr val="898989"/>
              </a:solidFill>
            </a:endParaRPr>
          </a:p>
        </p:txBody>
      </p:sp>
      <p:sp>
        <p:nvSpPr>
          <p:cNvPr id="29706" name="Rectángulo 10">
            <a:extLst>
              <a:ext uri="{FF2B5EF4-FFF2-40B4-BE49-F238E27FC236}">
                <a16:creationId xmlns:a16="http://schemas.microsoft.com/office/drawing/2014/main" id="{704BE7A5-EAA3-214A-9013-4A5FA9834229}"/>
              </a:ext>
            </a:extLst>
          </p:cNvPr>
          <p:cNvSpPr>
            <a:spLocks noChangeArrowheads="1"/>
          </p:cNvSpPr>
          <p:nvPr/>
        </p:nvSpPr>
        <p:spPr bwMode="auto">
          <a:xfrm>
            <a:off x="2441801" y="500063"/>
            <a:ext cx="42603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dirty="0"/>
              <a:t> </a:t>
            </a:r>
            <a:r>
              <a:rPr lang="es-PE" altLang="es-PE" sz="2800" b="1" u="sng" dirty="0"/>
              <a:t>CAUSALES DE RESOLUCIÓN</a:t>
            </a:r>
          </a:p>
        </p:txBody>
      </p:sp>
      <p:sp>
        <p:nvSpPr>
          <p:cNvPr id="3" name="Bisel 2">
            <a:extLst>
              <a:ext uri="{FF2B5EF4-FFF2-40B4-BE49-F238E27FC236}">
                <a16:creationId xmlns:a16="http://schemas.microsoft.com/office/drawing/2014/main" id="{894042C0-A881-0040-940C-487FBA8BBF20}"/>
              </a:ext>
            </a:extLst>
          </p:cNvPr>
          <p:cNvSpPr/>
          <p:nvPr/>
        </p:nvSpPr>
        <p:spPr>
          <a:xfrm>
            <a:off x="827584" y="1852440"/>
            <a:ext cx="2520280" cy="1224136"/>
          </a:xfrm>
          <a:prstGeom prst="bevel">
            <a:avLst/>
          </a:prstGeom>
          <a:effectLst>
            <a:glow rad="2921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Entidad puede resolver el contrato</a:t>
            </a:r>
          </a:p>
        </p:txBody>
      </p:sp>
      <p:sp>
        <p:nvSpPr>
          <p:cNvPr id="14" name="Bisel 13">
            <a:extLst>
              <a:ext uri="{FF2B5EF4-FFF2-40B4-BE49-F238E27FC236}">
                <a16:creationId xmlns:a16="http://schemas.microsoft.com/office/drawing/2014/main" id="{AF2B9A70-90F8-8B4A-9332-F0A00DC13B4A}"/>
              </a:ext>
            </a:extLst>
          </p:cNvPr>
          <p:cNvSpPr/>
          <p:nvPr/>
        </p:nvSpPr>
        <p:spPr>
          <a:xfrm>
            <a:off x="899592" y="4104395"/>
            <a:ext cx="2520280" cy="1224136"/>
          </a:xfrm>
          <a:prstGeom prst="bevel">
            <a:avLst/>
          </a:prstGeom>
          <a:effectLst>
            <a:glow rad="419100">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a:t>Contratista puede resolver el contrato</a:t>
            </a:r>
          </a:p>
        </p:txBody>
      </p:sp>
      <p:sp>
        <p:nvSpPr>
          <p:cNvPr id="11" name="Bisel 10">
            <a:extLst>
              <a:ext uri="{FF2B5EF4-FFF2-40B4-BE49-F238E27FC236}">
                <a16:creationId xmlns:a16="http://schemas.microsoft.com/office/drawing/2014/main" id="{28804B90-DEEF-DA4B-9361-C4BA49B649FC}"/>
              </a:ext>
            </a:extLst>
          </p:cNvPr>
          <p:cNvSpPr/>
          <p:nvPr/>
        </p:nvSpPr>
        <p:spPr>
          <a:xfrm>
            <a:off x="4211960" y="1303511"/>
            <a:ext cx="4392488" cy="685329"/>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150" b="1" dirty="0"/>
              <a:t>Incumpla injustificadamente obligaciones contractuales, legales o reglamentarias a su cargo, pese a haber sido requerido para ello</a:t>
            </a:r>
          </a:p>
        </p:txBody>
      </p:sp>
      <p:sp>
        <p:nvSpPr>
          <p:cNvPr id="16" name="Bisel 15">
            <a:extLst>
              <a:ext uri="{FF2B5EF4-FFF2-40B4-BE49-F238E27FC236}">
                <a16:creationId xmlns:a16="http://schemas.microsoft.com/office/drawing/2014/main" id="{069A2859-6A8C-0E43-8A36-467C096A6130}"/>
              </a:ext>
            </a:extLst>
          </p:cNvPr>
          <p:cNvSpPr/>
          <p:nvPr/>
        </p:nvSpPr>
        <p:spPr>
          <a:xfrm>
            <a:off x="4211960" y="2121844"/>
            <a:ext cx="4392488" cy="68532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1150" dirty="0"/>
              <a:t>Haya llegado a acumular el monto máximo de la penalidad por mora o el monto máximo para otras penalidades, en la ejecución de la prestación a su cargo</a:t>
            </a:r>
          </a:p>
        </p:txBody>
      </p:sp>
      <p:sp>
        <p:nvSpPr>
          <p:cNvPr id="17" name="Bisel 16">
            <a:extLst>
              <a:ext uri="{FF2B5EF4-FFF2-40B4-BE49-F238E27FC236}">
                <a16:creationId xmlns:a16="http://schemas.microsoft.com/office/drawing/2014/main" id="{CB0B4D04-2E55-D54F-9397-BBA77AADE605}"/>
              </a:ext>
            </a:extLst>
          </p:cNvPr>
          <p:cNvSpPr/>
          <p:nvPr/>
        </p:nvSpPr>
        <p:spPr>
          <a:xfrm>
            <a:off x="4211960" y="2998391"/>
            <a:ext cx="4392488" cy="685328"/>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7">
              <a:defRPr/>
            </a:pPr>
            <a:r>
              <a:rPr lang="es-PE" sz="1150" dirty="0"/>
              <a:t>Paralice o reduzca injustificadamente la ejecución de la prestación, pese a haber sido requerido para corregir tal situación.</a:t>
            </a:r>
          </a:p>
        </p:txBody>
      </p:sp>
      <p:sp>
        <p:nvSpPr>
          <p:cNvPr id="19" name="Bisel 18">
            <a:extLst>
              <a:ext uri="{FF2B5EF4-FFF2-40B4-BE49-F238E27FC236}">
                <a16:creationId xmlns:a16="http://schemas.microsoft.com/office/drawing/2014/main" id="{488BAA4D-A688-8945-AEB1-B6E1DAC5AF08}"/>
              </a:ext>
            </a:extLst>
          </p:cNvPr>
          <p:cNvSpPr/>
          <p:nvPr/>
        </p:nvSpPr>
        <p:spPr>
          <a:xfrm>
            <a:off x="4305946" y="4104394"/>
            <a:ext cx="4392488" cy="1224135"/>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200" dirty="0"/>
              <a:t>En los casos en que la Entidad incumpla injustificadamente con el pago y/u otras </a:t>
            </a:r>
            <a:r>
              <a:rPr lang="es-PE" sz="1200" b="1" u="sng" dirty="0"/>
              <a:t>obligaciones esenciales </a:t>
            </a:r>
            <a:r>
              <a:rPr lang="es-PE" sz="1200" dirty="0"/>
              <a:t>a su cargo, pese a haber sido requerida conforme al procedimiento establecido en el artículo 165 </a:t>
            </a:r>
          </a:p>
        </p:txBody>
      </p:sp>
      <p:sp>
        <p:nvSpPr>
          <p:cNvPr id="15" name="CuadroTexto 14">
            <a:extLst>
              <a:ext uri="{FF2B5EF4-FFF2-40B4-BE49-F238E27FC236}">
                <a16:creationId xmlns:a16="http://schemas.microsoft.com/office/drawing/2014/main" id="{9FD28A9C-B6A2-1846-9EA4-A67F8ADE346C}"/>
              </a:ext>
            </a:extLst>
          </p:cNvPr>
          <p:cNvSpPr txBox="1"/>
          <p:nvPr/>
        </p:nvSpPr>
        <p:spPr>
          <a:xfrm>
            <a:off x="96755" y="6320651"/>
            <a:ext cx="800155" cy="276999"/>
          </a:xfrm>
          <a:prstGeom prst="rect">
            <a:avLst/>
          </a:prstGeom>
          <a:noFill/>
        </p:spPr>
        <p:txBody>
          <a:bodyPr wrap="none" rtlCol="0">
            <a:spAutoFit/>
          </a:bodyPr>
          <a:lstStyle/>
          <a:p>
            <a:r>
              <a:rPr lang="es-PE" sz="1200" b="1" dirty="0"/>
              <a:t>RLCE: 164</a:t>
            </a:r>
          </a:p>
        </p:txBody>
      </p:sp>
      <p:cxnSp>
        <p:nvCxnSpPr>
          <p:cNvPr id="20" name="Conector angular 19">
            <a:extLst>
              <a:ext uri="{FF2B5EF4-FFF2-40B4-BE49-F238E27FC236}">
                <a16:creationId xmlns:a16="http://schemas.microsoft.com/office/drawing/2014/main" id="{EED4B271-221C-974B-95C4-469CAB504DD7}"/>
              </a:ext>
            </a:extLst>
          </p:cNvPr>
          <p:cNvCxnSpPr>
            <a:stCxn id="3" idx="0"/>
          </p:cNvCxnSpPr>
          <p:nvPr/>
        </p:nvCxnSpPr>
        <p:spPr>
          <a:xfrm flipV="1">
            <a:off x="3347864" y="1646175"/>
            <a:ext cx="864096" cy="818333"/>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2" name="Conector angular 21">
            <a:extLst>
              <a:ext uri="{FF2B5EF4-FFF2-40B4-BE49-F238E27FC236}">
                <a16:creationId xmlns:a16="http://schemas.microsoft.com/office/drawing/2014/main" id="{01C5BF7C-E609-AD4D-B0F6-23CE1AA4D00B}"/>
              </a:ext>
            </a:extLst>
          </p:cNvPr>
          <p:cNvCxnSpPr>
            <a:stCxn id="3" idx="0"/>
          </p:cNvCxnSpPr>
          <p:nvPr/>
        </p:nvCxnSpPr>
        <p:spPr>
          <a:xfrm>
            <a:off x="3347864" y="2464508"/>
            <a:ext cx="864096" cy="6402"/>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4" name="Conector angular 23">
            <a:extLst>
              <a:ext uri="{FF2B5EF4-FFF2-40B4-BE49-F238E27FC236}">
                <a16:creationId xmlns:a16="http://schemas.microsoft.com/office/drawing/2014/main" id="{9791E206-63CA-7D4B-B8CE-D3DCF87F7FBA}"/>
              </a:ext>
            </a:extLst>
          </p:cNvPr>
          <p:cNvCxnSpPr>
            <a:stCxn id="3" idx="0"/>
            <a:endCxn id="17" idx="4"/>
          </p:cNvCxnSpPr>
          <p:nvPr/>
        </p:nvCxnSpPr>
        <p:spPr>
          <a:xfrm>
            <a:off x="3347864" y="2464508"/>
            <a:ext cx="864096" cy="876547"/>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6" name="Conector angular 25">
            <a:extLst>
              <a:ext uri="{FF2B5EF4-FFF2-40B4-BE49-F238E27FC236}">
                <a16:creationId xmlns:a16="http://schemas.microsoft.com/office/drawing/2014/main" id="{61397863-30DA-7D45-B984-CF7EEEA74FC1}"/>
              </a:ext>
            </a:extLst>
          </p:cNvPr>
          <p:cNvCxnSpPr>
            <a:stCxn id="14" idx="0"/>
            <a:endCxn id="19" idx="4"/>
          </p:cNvCxnSpPr>
          <p:nvPr/>
        </p:nvCxnSpPr>
        <p:spPr>
          <a:xfrm flipV="1">
            <a:off x="3419872" y="4716462"/>
            <a:ext cx="886074" cy="1"/>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7" name="CuadroTexto 26">
            <a:extLst>
              <a:ext uri="{FF2B5EF4-FFF2-40B4-BE49-F238E27FC236}">
                <a16:creationId xmlns:a16="http://schemas.microsoft.com/office/drawing/2014/main" id="{B89CEAC1-20B3-DC47-861A-1C70A4367B25}"/>
              </a:ext>
            </a:extLst>
          </p:cNvPr>
          <p:cNvSpPr txBox="1"/>
          <p:nvPr/>
        </p:nvSpPr>
        <p:spPr>
          <a:xfrm>
            <a:off x="445566" y="5625901"/>
            <a:ext cx="8241234"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just"/>
            <a:r>
              <a:rPr lang="es-PE" sz="1200" dirty="0"/>
              <a:t>Cualquiera de las partes puede resolver el contrato por caso fortuito, fuerza mayor o por hecho sobreviniente al perfeccionamiento del contrato que no sea imputable a las partes y que imposibilite de manera definitiva la continuación de la ejecución del contrato. </a:t>
            </a: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87EE5E4A-9949-5144-AC08-CD63BB4A33A7}"/>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78C36925-274D-3A4F-BBE3-9E89E4379962}"/>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1E8A92B5-CE48-4641-A920-57E050184933}"/>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F7E2DA3F-2C53-9744-986D-D8185960E324}"/>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47CE6D1C-C50D-F14B-9FA5-B89591578EF3}"/>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DCE03DA8-7DDC-2E4B-8B77-C0AB135FB417}"/>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8BAA40D2-F40C-3D4A-BB3E-4BEDD7014FD0}"/>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06A8681B-E083-E745-8754-BA218C423711}"/>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0729" name="Marcador de número de diapositiva 2">
            <a:extLst>
              <a:ext uri="{FF2B5EF4-FFF2-40B4-BE49-F238E27FC236}">
                <a16:creationId xmlns:a16="http://schemas.microsoft.com/office/drawing/2014/main" id="{7242CCF0-FB25-0642-85DB-0A79A382CA4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72D9778-82E4-7B48-938D-D33EB980866D}" type="slidenum">
              <a:rPr lang="es-PE" altLang="es-PE" sz="1200">
                <a:solidFill>
                  <a:srgbClr val="898989"/>
                </a:solidFill>
              </a:rPr>
              <a:pPr>
                <a:spcBef>
                  <a:spcPct val="0"/>
                </a:spcBef>
                <a:buFontTx/>
                <a:buNone/>
              </a:pPr>
              <a:t>17</a:t>
            </a:fld>
            <a:endParaRPr lang="es-PE" altLang="es-PE" sz="1200">
              <a:solidFill>
                <a:srgbClr val="898989"/>
              </a:solidFill>
            </a:endParaRPr>
          </a:p>
        </p:txBody>
      </p:sp>
      <p:sp>
        <p:nvSpPr>
          <p:cNvPr id="30730" name="Rectángulo 10">
            <a:extLst>
              <a:ext uri="{FF2B5EF4-FFF2-40B4-BE49-F238E27FC236}">
                <a16:creationId xmlns:a16="http://schemas.microsoft.com/office/drawing/2014/main" id="{1BBD35C8-ED04-B64D-8A72-617756A9EF08}"/>
              </a:ext>
            </a:extLst>
          </p:cNvPr>
          <p:cNvSpPr>
            <a:spLocks noChangeArrowheads="1"/>
          </p:cNvSpPr>
          <p:nvPr/>
        </p:nvSpPr>
        <p:spPr bwMode="auto">
          <a:xfrm>
            <a:off x="684213" y="1141413"/>
            <a:ext cx="62452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000" dirty="0"/>
              <a:t>(…)</a:t>
            </a:r>
          </a:p>
          <a:p>
            <a:pPr>
              <a:spcBef>
                <a:spcPct val="0"/>
              </a:spcBef>
              <a:buFontTx/>
              <a:buNone/>
            </a:pPr>
            <a:endParaRPr lang="es-PE" altLang="es-PE" sz="2000" dirty="0"/>
          </a:p>
          <a:p>
            <a:pPr>
              <a:spcBef>
                <a:spcPct val="0"/>
              </a:spcBef>
              <a:buFontTx/>
              <a:buNone/>
            </a:pPr>
            <a:r>
              <a:rPr lang="es-PE" altLang="es-PE" sz="2000" dirty="0"/>
              <a:t>Ahora bien, el cumplimiento recíproco y oportuno de las prestaciones pactadas por las partes es la situación esperada en el ámbito de la contratación pública; sin embargo, dicha situación no siempre se verifica durante la ejecución contractual pues alguna de las partes podría verse imposibilitada de cumplirlas. </a:t>
            </a:r>
          </a:p>
          <a:p>
            <a:pPr>
              <a:spcBef>
                <a:spcPct val="0"/>
              </a:spcBef>
              <a:buFontTx/>
              <a:buNone/>
            </a:pPr>
            <a:endParaRPr lang="es-PE" altLang="es-PE" sz="2000" dirty="0"/>
          </a:p>
          <a:p>
            <a:pPr>
              <a:spcBef>
                <a:spcPct val="0"/>
              </a:spcBef>
              <a:buFontTx/>
              <a:buNone/>
            </a:pPr>
            <a:r>
              <a:rPr lang="es-PE" altLang="es-PE" sz="2000" dirty="0"/>
              <a:t>Ante tal eventualidad, </a:t>
            </a:r>
            <a:r>
              <a:rPr lang="es-PE" altLang="es-PE" sz="2000" b="1" u="sng" dirty="0"/>
              <a:t>la normativa de contrataciones del Estado ha previsto la posibilidad de resolver el contrato, ya sea por la imposibilidad sobreviniente de ejecutar las obligaciones pactadas o el incumplimiento de estas.</a:t>
            </a:r>
          </a:p>
          <a:p>
            <a:pPr>
              <a:spcBef>
                <a:spcPct val="0"/>
              </a:spcBef>
              <a:buFontTx/>
              <a:buNone/>
            </a:pPr>
            <a:endParaRPr lang="es-PE" altLang="es-PE" sz="2000" dirty="0"/>
          </a:p>
          <a:p>
            <a:pPr>
              <a:spcBef>
                <a:spcPct val="0"/>
              </a:spcBef>
              <a:buFontTx/>
              <a:buNone/>
            </a:pPr>
            <a:r>
              <a:rPr lang="es-PE" altLang="es-PE" sz="2000" dirty="0"/>
              <a:t>(…)</a:t>
            </a:r>
          </a:p>
        </p:txBody>
      </p:sp>
      <p:sp>
        <p:nvSpPr>
          <p:cNvPr id="30731" name="Rectángulo 11">
            <a:extLst>
              <a:ext uri="{FF2B5EF4-FFF2-40B4-BE49-F238E27FC236}">
                <a16:creationId xmlns:a16="http://schemas.microsoft.com/office/drawing/2014/main" id="{4AFE96F9-E810-C543-8BCB-58FDCD029FCD}"/>
              </a:ext>
            </a:extLst>
          </p:cNvPr>
          <p:cNvSpPr>
            <a:spLocks noChangeArrowheads="1"/>
          </p:cNvSpPr>
          <p:nvPr/>
        </p:nvSpPr>
        <p:spPr bwMode="auto">
          <a:xfrm>
            <a:off x="2895600" y="546100"/>
            <a:ext cx="36655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OPINIÓN Nº 001-2019/DTN</a:t>
            </a:r>
          </a:p>
        </p:txBody>
      </p:sp>
      <p:pic>
        <p:nvPicPr>
          <p:cNvPr id="30732" name="Imagen 12">
            <a:extLst>
              <a:ext uri="{FF2B5EF4-FFF2-40B4-BE49-F238E27FC236}">
                <a16:creationId xmlns:a16="http://schemas.microsoft.com/office/drawing/2014/main" id="{709B6908-35E7-1E4E-961F-00CB46FF09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8038" y="2487613"/>
            <a:ext cx="1566862"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2ECD4BD9-4FFC-E84E-8538-99A851318483}"/>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1A34FE48-CADC-E94A-924F-C0079A995E2C}"/>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F67A4E5A-0FCD-1A48-B8EB-5DE19E732CA2}"/>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290DA140-A32C-6048-A5F4-20F75E09FC9B}"/>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3FB6E0E4-C972-E54F-8DF8-A93DB5A8F0A5}"/>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FE7AC48A-1445-F04D-860D-479BB378E45E}"/>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6296BB3C-2397-F943-978B-017600359978}"/>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4687B974-D340-124B-B7BC-46915178B475}"/>
              </a:ext>
            </a:extLst>
          </p:cNvPr>
          <p:cNvSpPr>
            <a:spLocks noGrp="1"/>
          </p:cNvSpPr>
          <p:nvPr>
            <p:ph type="ftr" sz="quarter" idx="11"/>
          </p:nvPr>
        </p:nvSpPr>
        <p:spPr>
          <a:xfrm>
            <a:off x="3170237" y="6453188"/>
            <a:ext cx="2895600" cy="365125"/>
          </a:xfrm>
        </p:spPr>
        <p:txBody>
          <a:bodyPr/>
          <a:lstStyle/>
          <a:p>
            <a:pPr>
              <a:defRPr/>
            </a:pPr>
            <a:r>
              <a:rPr lang="es-PE" b="1" dirty="0">
                <a:solidFill>
                  <a:prstClr val="black">
                    <a:tint val="75000"/>
                  </a:prstClr>
                </a:solidFill>
              </a:rPr>
              <a:t>MBA José Zegarra Pinto</a:t>
            </a:r>
          </a:p>
        </p:txBody>
      </p:sp>
      <p:sp>
        <p:nvSpPr>
          <p:cNvPr id="31753" name="Marcador de número de diapositiva 2">
            <a:extLst>
              <a:ext uri="{FF2B5EF4-FFF2-40B4-BE49-F238E27FC236}">
                <a16:creationId xmlns:a16="http://schemas.microsoft.com/office/drawing/2014/main" id="{7DDAB88C-CAAF-954E-AD96-AD200552764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BE61CDB-AC85-624D-8C9D-458D0D121350}" type="slidenum">
              <a:rPr lang="es-PE" altLang="es-PE" sz="1200">
                <a:solidFill>
                  <a:srgbClr val="898989"/>
                </a:solidFill>
              </a:rPr>
              <a:pPr>
                <a:spcBef>
                  <a:spcPct val="0"/>
                </a:spcBef>
                <a:buFontTx/>
                <a:buNone/>
              </a:pPr>
              <a:t>18</a:t>
            </a:fld>
            <a:endParaRPr lang="es-PE" altLang="es-PE" sz="1200">
              <a:solidFill>
                <a:srgbClr val="898989"/>
              </a:solidFill>
            </a:endParaRPr>
          </a:p>
        </p:txBody>
      </p:sp>
      <p:sp>
        <p:nvSpPr>
          <p:cNvPr id="31754" name="Rectángulo 10">
            <a:extLst>
              <a:ext uri="{FF2B5EF4-FFF2-40B4-BE49-F238E27FC236}">
                <a16:creationId xmlns:a16="http://schemas.microsoft.com/office/drawing/2014/main" id="{24516ECD-9CE1-6142-9D61-C5328AD24EA4}"/>
              </a:ext>
            </a:extLst>
          </p:cNvPr>
          <p:cNvSpPr>
            <a:spLocks noChangeArrowheads="1"/>
          </p:cNvSpPr>
          <p:nvPr/>
        </p:nvSpPr>
        <p:spPr bwMode="auto">
          <a:xfrm>
            <a:off x="467544" y="616892"/>
            <a:ext cx="84249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 PROCEDIMIENTO DE RESOLUCIÓN DE CONTRATO</a:t>
            </a:r>
          </a:p>
        </p:txBody>
      </p:sp>
      <p:sp>
        <p:nvSpPr>
          <p:cNvPr id="3" name="Recortar rectángulo de una esquina 2">
            <a:extLst>
              <a:ext uri="{FF2B5EF4-FFF2-40B4-BE49-F238E27FC236}">
                <a16:creationId xmlns:a16="http://schemas.microsoft.com/office/drawing/2014/main" id="{5D53B9A2-9DE8-A541-AC16-41C00897C090}"/>
              </a:ext>
            </a:extLst>
          </p:cNvPr>
          <p:cNvSpPr/>
          <p:nvPr/>
        </p:nvSpPr>
        <p:spPr>
          <a:xfrm>
            <a:off x="1403797" y="2276872"/>
            <a:ext cx="1008112" cy="1368152"/>
          </a:xfrm>
          <a:prstGeom prst="snip1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PE" sz="1200" dirty="0"/>
              <a:t>Parte</a:t>
            </a:r>
          </a:p>
          <a:p>
            <a:pPr algn="ctr"/>
            <a:r>
              <a:rPr lang="es-PE" sz="1200" dirty="0"/>
              <a:t>Perjudicada</a:t>
            </a:r>
          </a:p>
        </p:txBody>
      </p:sp>
      <p:sp>
        <p:nvSpPr>
          <p:cNvPr id="14" name="Recortar rectángulo de una esquina 13">
            <a:extLst>
              <a:ext uri="{FF2B5EF4-FFF2-40B4-BE49-F238E27FC236}">
                <a16:creationId xmlns:a16="http://schemas.microsoft.com/office/drawing/2014/main" id="{8C2F2C2B-5432-D647-8F22-45C518DF8474}"/>
              </a:ext>
            </a:extLst>
          </p:cNvPr>
          <p:cNvSpPr/>
          <p:nvPr/>
        </p:nvSpPr>
        <p:spPr>
          <a:xfrm>
            <a:off x="4355976" y="2276871"/>
            <a:ext cx="1008112" cy="1368151"/>
          </a:xfrm>
          <a:prstGeom prst="snip1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PE" sz="1200" dirty="0"/>
              <a:t>Parte</a:t>
            </a:r>
          </a:p>
          <a:p>
            <a:pPr algn="ctr"/>
            <a:r>
              <a:rPr lang="es-PE" sz="1200" dirty="0"/>
              <a:t>que</a:t>
            </a:r>
          </a:p>
          <a:p>
            <a:pPr algn="ctr"/>
            <a:r>
              <a:rPr lang="es-PE" sz="1200" dirty="0"/>
              <a:t>Incumple</a:t>
            </a:r>
          </a:p>
        </p:txBody>
      </p:sp>
      <p:sp>
        <p:nvSpPr>
          <p:cNvPr id="11" name="CuadroTexto 10">
            <a:extLst>
              <a:ext uri="{FF2B5EF4-FFF2-40B4-BE49-F238E27FC236}">
                <a16:creationId xmlns:a16="http://schemas.microsoft.com/office/drawing/2014/main" id="{347CDE4F-2B3F-2C42-A646-F849D1FD14EC}"/>
              </a:ext>
            </a:extLst>
          </p:cNvPr>
          <p:cNvSpPr txBox="1"/>
          <p:nvPr/>
        </p:nvSpPr>
        <p:spPr>
          <a:xfrm>
            <a:off x="2520922" y="1446172"/>
            <a:ext cx="1835054" cy="830997"/>
          </a:xfrm>
          <a:prstGeom prst="rect">
            <a:avLst/>
          </a:prstGeom>
          <a:noFill/>
        </p:spPr>
        <p:txBody>
          <a:bodyPr wrap="none" rtlCol="0">
            <a:spAutoFit/>
          </a:bodyPr>
          <a:lstStyle/>
          <a:p>
            <a:r>
              <a:rPr lang="es-PE" sz="1200" b="1" dirty="0"/>
              <a:t>Requerimiento </a:t>
            </a:r>
          </a:p>
          <a:p>
            <a:r>
              <a:rPr lang="es-PE" sz="1200" b="1" dirty="0"/>
              <a:t>por Carta Notarial</a:t>
            </a:r>
          </a:p>
          <a:p>
            <a:r>
              <a:rPr lang="es-PE" sz="1200" b="1" dirty="0"/>
              <a:t>Plazo: No mayor a 5d</a:t>
            </a:r>
          </a:p>
          <a:p>
            <a:r>
              <a:rPr lang="es-PE" sz="1200" b="1" dirty="0"/>
              <a:t>Apercibimiento - Resolver</a:t>
            </a:r>
          </a:p>
        </p:txBody>
      </p:sp>
      <p:cxnSp>
        <p:nvCxnSpPr>
          <p:cNvPr id="13" name="Conector recto de flecha 12">
            <a:extLst>
              <a:ext uri="{FF2B5EF4-FFF2-40B4-BE49-F238E27FC236}">
                <a16:creationId xmlns:a16="http://schemas.microsoft.com/office/drawing/2014/main" id="{73952CF3-5812-704B-B4E2-B13A6BC84702}"/>
              </a:ext>
            </a:extLst>
          </p:cNvPr>
          <p:cNvCxnSpPr>
            <a:cxnSpLocks/>
            <a:stCxn id="3" idx="0"/>
            <a:endCxn id="14" idx="2"/>
          </p:cNvCxnSpPr>
          <p:nvPr/>
        </p:nvCxnSpPr>
        <p:spPr>
          <a:xfrm flipV="1">
            <a:off x="2411909" y="2960947"/>
            <a:ext cx="1944067" cy="1"/>
          </a:xfrm>
          <a:prstGeom prst="straightConnector1">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20" name="CuadroTexto 19">
            <a:extLst>
              <a:ext uri="{FF2B5EF4-FFF2-40B4-BE49-F238E27FC236}">
                <a16:creationId xmlns:a16="http://schemas.microsoft.com/office/drawing/2014/main" id="{0112D471-F64E-0443-9AEB-44CE071C490D}"/>
              </a:ext>
            </a:extLst>
          </p:cNvPr>
          <p:cNvSpPr txBox="1"/>
          <p:nvPr/>
        </p:nvSpPr>
        <p:spPr>
          <a:xfrm>
            <a:off x="2466415" y="3573463"/>
            <a:ext cx="1835054" cy="2123658"/>
          </a:xfrm>
          <a:prstGeom prst="rect">
            <a:avLst/>
          </a:prstGeom>
          <a:noFill/>
        </p:spPr>
        <p:txBody>
          <a:bodyPr wrap="square" rtlCol="0">
            <a:spAutoFit/>
          </a:bodyPr>
          <a:lstStyle/>
          <a:p>
            <a:r>
              <a:rPr lang="es-PE" altLang="es-PE" sz="1200" b="1" dirty="0"/>
              <a:t>Dependiendo del monto contractual y de la complejidad</a:t>
            </a:r>
            <a:r>
              <a:rPr lang="es-PE" altLang="es-PE" sz="1200" dirty="0"/>
              <a:t>, envergadura o sofisticación de la contratación, la Entidad </a:t>
            </a:r>
            <a:r>
              <a:rPr lang="es-PE" altLang="es-PE" sz="1200" b="1" u="sng" dirty="0"/>
              <a:t>puede</a:t>
            </a:r>
            <a:r>
              <a:rPr lang="es-PE" altLang="es-PE" sz="1200" dirty="0"/>
              <a:t> establecer plazos mayores, pero en ningún caso mayor a quince (15) días. En caso de </a:t>
            </a:r>
            <a:r>
              <a:rPr lang="es-PE" altLang="es-PE" sz="1200" b="1" dirty="0"/>
              <a:t>ejecución de obras se </a:t>
            </a:r>
            <a:r>
              <a:rPr lang="es-PE" altLang="es-PE" sz="1200" b="1" u="sng" dirty="0"/>
              <a:t>otorga</a:t>
            </a:r>
            <a:r>
              <a:rPr lang="es-PE" altLang="es-PE" sz="1200" b="1" dirty="0"/>
              <a:t> </a:t>
            </a:r>
            <a:r>
              <a:rPr lang="es-PE" altLang="es-PE" sz="1200" dirty="0"/>
              <a:t>un plazo de quince (15) días.</a:t>
            </a:r>
          </a:p>
        </p:txBody>
      </p:sp>
      <p:sp>
        <p:nvSpPr>
          <p:cNvPr id="23" name="Redondear rectángulo de esquina diagonal 22">
            <a:extLst>
              <a:ext uri="{FF2B5EF4-FFF2-40B4-BE49-F238E27FC236}">
                <a16:creationId xmlns:a16="http://schemas.microsoft.com/office/drawing/2014/main" id="{D70FB5F9-A99E-3D40-B1ED-1522F23D31DF}"/>
              </a:ext>
            </a:extLst>
          </p:cNvPr>
          <p:cNvSpPr/>
          <p:nvPr/>
        </p:nvSpPr>
        <p:spPr>
          <a:xfrm>
            <a:off x="6156325" y="2219994"/>
            <a:ext cx="2083159" cy="504056"/>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PE" sz="1200" dirty="0"/>
              <a:t>Conforme</a:t>
            </a:r>
          </a:p>
        </p:txBody>
      </p:sp>
      <p:sp>
        <p:nvSpPr>
          <p:cNvPr id="27" name="Redondear rectángulo de esquina diagonal 26">
            <a:extLst>
              <a:ext uri="{FF2B5EF4-FFF2-40B4-BE49-F238E27FC236}">
                <a16:creationId xmlns:a16="http://schemas.microsoft.com/office/drawing/2014/main" id="{E642C59C-095F-EC4C-8047-A1A70271BE4D}"/>
              </a:ext>
            </a:extLst>
          </p:cNvPr>
          <p:cNvSpPr/>
          <p:nvPr/>
        </p:nvSpPr>
        <p:spPr>
          <a:xfrm>
            <a:off x="6136523" y="3102083"/>
            <a:ext cx="2107885" cy="504056"/>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r>
              <a:rPr lang="es-PE" altLang="es-PE" sz="1200" dirty="0"/>
              <a:t>La parte perjudicada puede resolver el contrato en forma total o parcial (Carta Notarial)</a:t>
            </a:r>
            <a:endParaRPr lang="es-PE" sz="1200" dirty="0"/>
          </a:p>
        </p:txBody>
      </p:sp>
      <p:sp>
        <p:nvSpPr>
          <p:cNvPr id="24" name="CuadroTexto 23">
            <a:extLst>
              <a:ext uri="{FF2B5EF4-FFF2-40B4-BE49-F238E27FC236}">
                <a16:creationId xmlns:a16="http://schemas.microsoft.com/office/drawing/2014/main" id="{2DA50E37-7FAC-5F4A-AB72-0A9F10DBFD85}"/>
              </a:ext>
            </a:extLst>
          </p:cNvPr>
          <p:cNvSpPr txBox="1"/>
          <p:nvPr/>
        </p:nvSpPr>
        <p:spPr>
          <a:xfrm>
            <a:off x="4618037" y="4973794"/>
            <a:ext cx="4214495" cy="129266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6"/>
            </a:solidFill>
          </a:ln>
          <a:effectLst>
            <a:glow rad="228600">
              <a:schemeClr val="accent6">
                <a:satMod val="175000"/>
                <a:alpha val="40000"/>
              </a:schemeClr>
            </a:glow>
          </a:effectLst>
        </p:spPr>
        <p:txBody>
          <a:bodyPr wrap="square" rtlCol="0">
            <a:spAutoFit/>
          </a:bodyPr>
          <a:lstStyle/>
          <a:p>
            <a:r>
              <a:rPr lang="es-PE" altLang="es-PE" sz="1200" b="1" dirty="0"/>
              <a:t>La Entidad puede resolver el contrato sin requerir </a:t>
            </a:r>
            <a:r>
              <a:rPr lang="es-PE" altLang="es-PE" sz="1200" dirty="0"/>
              <a:t>previamente el cumplimiento al contratista, cuando se deba a la </a:t>
            </a:r>
            <a:r>
              <a:rPr lang="es-PE" altLang="es-PE" sz="1200" b="1" dirty="0"/>
              <a:t>acumulación del monto máximo de penalidad por mora u otras penalidades </a:t>
            </a:r>
            <a:r>
              <a:rPr lang="es-PE" altLang="es-PE" sz="1200" dirty="0"/>
              <a:t>o cuando la situación de incumplimiento no pueda ser revertida. En estos casos, basta comunicar al contratista mediante </a:t>
            </a:r>
            <a:r>
              <a:rPr lang="es-PE" altLang="es-PE" sz="1200" b="1" dirty="0"/>
              <a:t>carta notarial</a:t>
            </a:r>
            <a:r>
              <a:rPr lang="es-PE" altLang="es-PE" sz="1200" dirty="0"/>
              <a:t> la decisión de resolver el contrato</a:t>
            </a:r>
            <a:r>
              <a:rPr lang="es-PE" altLang="es-PE" dirty="0"/>
              <a:t>.</a:t>
            </a:r>
          </a:p>
        </p:txBody>
      </p:sp>
      <p:cxnSp>
        <p:nvCxnSpPr>
          <p:cNvPr id="26" name="Conector angular 25">
            <a:extLst>
              <a:ext uri="{FF2B5EF4-FFF2-40B4-BE49-F238E27FC236}">
                <a16:creationId xmlns:a16="http://schemas.microsoft.com/office/drawing/2014/main" id="{8459B107-EB7D-1C41-A2EC-663925E8AF66}"/>
              </a:ext>
            </a:extLst>
          </p:cNvPr>
          <p:cNvCxnSpPr>
            <a:stCxn id="14" idx="0"/>
            <a:endCxn id="23" idx="2"/>
          </p:cNvCxnSpPr>
          <p:nvPr/>
        </p:nvCxnSpPr>
        <p:spPr>
          <a:xfrm flipV="1">
            <a:off x="5364088" y="2472022"/>
            <a:ext cx="792237" cy="488925"/>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cxnSp>
        <p:nvCxnSpPr>
          <p:cNvPr id="29" name="Conector angular 28">
            <a:extLst>
              <a:ext uri="{FF2B5EF4-FFF2-40B4-BE49-F238E27FC236}">
                <a16:creationId xmlns:a16="http://schemas.microsoft.com/office/drawing/2014/main" id="{A7BC2F9C-6064-9F40-A10C-E7D228024CB5}"/>
              </a:ext>
            </a:extLst>
          </p:cNvPr>
          <p:cNvCxnSpPr>
            <a:stCxn id="14" idx="0"/>
            <a:endCxn id="27" idx="2"/>
          </p:cNvCxnSpPr>
          <p:nvPr/>
        </p:nvCxnSpPr>
        <p:spPr>
          <a:xfrm>
            <a:off x="5364088" y="2960947"/>
            <a:ext cx="772435" cy="393164"/>
          </a:xfrm>
          <a:prstGeom prst="bentConnector3">
            <a:avLst/>
          </a:prstGeom>
          <a:ln w="22225">
            <a:tailEnd type="triangle"/>
          </a:ln>
        </p:spPr>
        <p:style>
          <a:lnRef idx="1">
            <a:schemeClr val="accent1"/>
          </a:lnRef>
          <a:fillRef idx="0">
            <a:schemeClr val="accent1"/>
          </a:fillRef>
          <a:effectRef idx="0">
            <a:schemeClr val="accent1"/>
          </a:effectRef>
          <a:fontRef idx="minor">
            <a:schemeClr val="tx1"/>
          </a:fontRef>
        </p:style>
      </p:cxnSp>
      <p:sp>
        <p:nvSpPr>
          <p:cNvPr id="30" name="CuadroTexto 29">
            <a:extLst>
              <a:ext uri="{FF2B5EF4-FFF2-40B4-BE49-F238E27FC236}">
                <a16:creationId xmlns:a16="http://schemas.microsoft.com/office/drawing/2014/main" id="{FAA08230-F388-2840-951C-D06DB5614C3A}"/>
              </a:ext>
            </a:extLst>
          </p:cNvPr>
          <p:cNvSpPr txBox="1"/>
          <p:nvPr/>
        </p:nvSpPr>
        <p:spPr>
          <a:xfrm>
            <a:off x="224694" y="6217850"/>
            <a:ext cx="800219" cy="276999"/>
          </a:xfrm>
          <a:prstGeom prst="rect">
            <a:avLst/>
          </a:prstGeom>
          <a:noFill/>
        </p:spPr>
        <p:txBody>
          <a:bodyPr wrap="none" rtlCol="0">
            <a:spAutoFit/>
          </a:bodyPr>
          <a:lstStyle/>
          <a:p>
            <a:r>
              <a:rPr lang="es-PE" sz="1200" b="1" dirty="0"/>
              <a:t>RLCE: 165</a:t>
            </a:r>
          </a:p>
        </p:txBody>
      </p:sp>
      <p:sp>
        <p:nvSpPr>
          <p:cNvPr id="34" name="Redondear rectángulo de esquina diagonal 33">
            <a:extLst>
              <a:ext uri="{FF2B5EF4-FFF2-40B4-BE49-F238E27FC236}">
                <a16:creationId xmlns:a16="http://schemas.microsoft.com/office/drawing/2014/main" id="{808D4F0E-26E5-D844-BAEB-90F463CA5D68}"/>
              </a:ext>
            </a:extLst>
          </p:cNvPr>
          <p:cNvSpPr/>
          <p:nvPr/>
        </p:nvSpPr>
        <p:spPr>
          <a:xfrm>
            <a:off x="5644560" y="4076574"/>
            <a:ext cx="3106688" cy="504056"/>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r>
              <a:rPr lang="es-PE" sz="1200" dirty="0"/>
              <a:t>El contrato queda resuelto de pleno derecho a partir de la recepción de dicha comunicación. </a:t>
            </a:r>
          </a:p>
        </p:txBody>
      </p:sp>
      <p:sp>
        <p:nvSpPr>
          <p:cNvPr id="31" name="Flecha abajo 30">
            <a:extLst>
              <a:ext uri="{FF2B5EF4-FFF2-40B4-BE49-F238E27FC236}">
                <a16:creationId xmlns:a16="http://schemas.microsoft.com/office/drawing/2014/main" id="{B7B400C0-5125-8D49-A9B3-C25632CD86B1}"/>
              </a:ext>
            </a:extLst>
          </p:cNvPr>
          <p:cNvSpPr/>
          <p:nvPr/>
        </p:nvSpPr>
        <p:spPr>
          <a:xfrm>
            <a:off x="6947026" y="3696033"/>
            <a:ext cx="250878" cy="3391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2" name="CuadroTexto 31">
            <a:extLst>
              <a:ext uri="{FF2B5EF4-FFF2-40B4-BE49-F238E27FC236}">
                <a16:creationId xmlns:a16="http://schemas.microsoft.com/office/drawing/2014/main" id="{E6A43CB1-615A-3E42-8EB5-975D5D783DCF}"/>
              </a:ext>
            </a:extLst>
          </p:cNvPr>
          <p:cNvSpPr txBox="1"/>
          <p:nvPr/>
        </p:nvSpPr>
        <p:spPr>
          <a:xfrm>
            <a:off x="5354672" y="1912480"/>
            <a:ext cx="662361" cy="276999"/>
          </a:xfrm>
          <a:prstGeom prst="rect">
            <a:avLst/>
          </a:prstGeom>
          <a:noFill/>
        </p:spPr>
        <p:txBody>
          <a:bodyPr wrap="none" rtlCol="0">
            <a:spAutoFit/>
          </a:bodyPr>
          <a:lstStyle/>
          <a:p>
            <a:r>
              <a:rPr lang="es-PE" sz="1200" dirty="0"/>
              <a:t>Cumple</a:t>
            </a:r>
          </a:p>
        </p:txBody>
      </p:sp>
      <p:sp>
        <p:nvSpPr>
          <p:cNvPr id="37" name="CuadroTexto 36">
            <a:extLst>
              <a:ext uri="{FF2B5EF4-FFF2-40B4-BE49-F238E27FC236}">
                <a16:creationId xmlns:a16="http://schemas.microsoft.com/office/drawing/2014/main" id="{98DD2211-EF28-534E-BD08-F5E2EA588157}"/>
              </a:ext>
            </a:extLst>
          </p:cNvPr>
          <p:cNvSpPr txBox="1"/>
          <p:nvPr/>
        </p:nvSpPr>
        <p:spPr>
          <a:xfrm>
            <a:off x="5322228" y="3702857"/>
            <a:ext cx="878767" cy="276999"/>
          </a:xfrm>
          <a:prstGeom prst="rect">
            <a:avLst/>
          </a:prstGeom>
          <a:noFill/>
        </p:spPr>
        <p:txBody>
          <a:bodyPr wrap="none" rtlCol="0">
            <a:spAutoFit/>
          </a:bodyPr>
          <a:lstStyle/>
          <a:p>
            <a:r>
              <a:rPr lang="es-PE" sz="1200" dirty="0"/>
              <a:t>No Cumple</a:t>
            </a:r>
          </a:p>
        </p:txBody>
      </p:sp>
    </p:spTree>
    <p:extLst>
      <p:ext uri="{BB962C8B-B14F-4D97-AF65-F5344CB8AC3E}">
        <p14:creationId xmlns:p14="http://schemas.microsoft.com/office/powerpoint/2010/main" val="1813300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0EF84175-8B70-054A-B5FA-691D3A910106}"/>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A6009C81-069E-D345-88A4-11C3DD028ED4}"/>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FAA3B059-E85E-5942-9A2F-9E111CF57165}"/>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57AB78C6-29F6-824D-80E0-DD8B75918892}"/>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539F439E-DD85-C248-9DBC-9848ED672FC2}"/>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2BF66526-E701-1041-9FC7-49A07F42689C}"/>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87E0B0D7-4FEB-5D45-8D3D-E4B7DC51F507}"/>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0500AD61-73F6-7A4A-983E-3B0FECB78125}"/>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2777" name="Marcador de número de diapositiva 2">
            <a:extLst>
              <a:ext uri="{FF2B5EF4-FFF2-40B4-BE49-F238E27FC236}">
                <a16:creationId xmlns:a16="http://schemas.microsoft.com/office/drawing/2014/main" id="{586A9A90-EBA0-D349-9BB0-79DCE275906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BE76DD1-44D9-4C49-9EA8-05EEC41BDB77}" type="slidenum">
              <a:rPr lang="es-PE" altLang="es-PE" sz="1200">
                <a:solidFill>
                  <a:srgbClr val="898989"/>
                </a:solidFill>
              </a:rPr>
              <a:pPr>
                <a:spcBef>
                  <a:spcPct val="0"/>
                </a:spcBef>
                <a:buFontTx/>
                <a:buNone/>
              </a:pPr>
              <a:t>19</a:t>
            </a:fld>
            <a:endParaRPr lang="es-PE" altLang="es-PE" sz="1200">
              <a:solidFill>
                <a:srgbClr val="898989"/>
              </a:solidFill>
            </a:endParaRPr>
          </a:p>
        </p:txBody>
      </p:sp>
      <p:sp>
        <p:nvSpPr>
          <p:cNvPr id="32778" name="Rectángulo 11">
            <a:extLst>
              <a:ext uri="{FF2B5EF4-FFF2-40B4-BE49-F238E27FC236}">
                <a16:creationId xmlns:a16="http://schemas.microsoft.com/office/drawing/2014/main" id="{3497E821-1862-794C-9A79-4AC404481726}"/>
              </a:ext>
            </a:extLst>
          </p:cNvPr>
          <p:cNvSpPr>
            <a:spLocks noChangeArrowheads="1"/>
          </p:cNvSpPr>
          <p:nvPr/>
        </p:nvSpPr>
        <p:spPr bwMode="auto">
          <a:xfrm>
            <a:off x="692150" y="1719313"/>
            <a:ext cx="77597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 typeface="Wingdings" pitchFamily="2" charset="2"/>
              <a:buChar char="ü"/>
            </a:pPr>
            <a:r>
              <a:rPr lang="es-PE" altLang="es-PE" sz="2000" b="1" dirty="0"/>
              <a:t>La resolución parcial solo involucra a aquella parte del contrato afectada </a:t>
            </a:r>
            <a:r>
              <a:rPr lang="es-PE" altLang="es-PE" sz="2000" dirty="0"/>
              <a:t>por el incumplimiento y </a:t>
            </a:r>
            <a:r>
              <a:rPr lang="es-PE" altLang="es-PE" sz="2000" b="1" u="sng" dirty="0"/>
              <a:t>siempre que dicha parte sea separable e independiente del resto de las obligaciones contractuales</a:t>
            </a:r>
            <a:r>
              <a:rPr lang="es-PE" altLang="es-PE" sz="2000" dirty="0"/>
              <a:t>, siempre que la resolución total del contrato pudiera afectar los intereses de la Entidad. En tal sentido, el requerimiento que se efectúe precisa con claridad qué parte del contrato queda resuelta si persistiera el incumplimiento. De no hacerse tal precisión, se entiende que la resolución es total.</a:t>
            </a:r>
          </a:p>
          <a:p>
            <a:pPr algn="just">
              <a:spcBef>
                <a:spcPct val="0"/>
              </a:spcBef>
              <a:buFont typeface="Wingdings" pitchFamily="2" charset="2"/>
              <a:buChar char="ü"/>
            </a:pPr>
            <a:endParaRPr lang="es-PE" altLang="es-PE" sz="2000" dirty="0"/>
          </a:p>
          <a:p>
            <a:pPr algn="just">
              <a:spcBef>
                <a:spcPct val="0"/>
              </a:spcBef>
              <a:buFont typeface="Wingdings" pitchFamily="2" charset="2"/>
              <a:buChar char="ü"/>
            </a:pPr>
            <a:r>
              <a:rPr lang="es-PE" altLang="es-PE" sz="2000" dirty="0"/>
              <a:t>Tratándose de contrataciones realizadas a través de los </a:t>
            </a:r>
            <a:r>
              <a:rPr lang="es-PE" altLang="es-PE" sz="2000" b="1" dirty="0"/>
              <a:t>Catálogos Electrónicos de Acuerdo Marco</a:t>
            </a:r>
            <a:r>
              <a:rPr lang="es-PE" altLang="es-PE" sz="2000" dirty="0"/>
              <a:t>, toda </a:t>
            </a:r>
            <a:r>
              <a:rPr lang="es-PE" altLang="es-PE" sz="2000" b="1" dirty="0"/>
              <a:t>notificación</a:t>
            </a:r>
            <a:r>
              <a:rPr lang="es-PE" altLang="es-PE" sz="2000" dirty="0"/>
              <a:t> efectuada en el marco del procedimiento de resolución del contrato , antes descito, </a:t>
            </a:r>
            <a:r>
              <a:rPr lang="es-PE" altLang="es-PE" sz="2000" b="1" dirty="0"/>
              <a:t>se realiza a través del módulo de catálogo electrónico.</a:t>
            </a:r>
          </a:p>
        </p:txBody>
      </p:sp>
      <p:sp>
        <p:nvSpPr>
          <p:cNvPr id="32779" name="Rectángulo 12">
            <a:extLst>
              <a:ext uri="{FF2B5EF4-FFF2-40B4-BE49-F238E27FC236}">
                <a16:creationId xmlns:a16="http://schemas.microsoft.com/office/drawing/2014/main" id="{056D2456-FD72-2D40-AE2F-D9B444799D43}"/>
              </a:ext>
            </a:extLst>
          </p:cNvPr>
          <p:cNvSpPr>
            <a:spLocks noChangeArrowheads="1"/>
          </p:cNvSpPr>
          <p:nvPr/>
        </p:nvSpPr>
        <p:spPr bwMode="auto">
          <a:xfrm>
            <a:off x="2039938" y="487363"/>
            <a:ext cx="55800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400" b="1" u="sng" dirty="0"/>
              <a:t>PROCEDIMIENTO DE RESOLUCIÓN DE</a:t>
            </a:r>
          </a:p>
          <a:p>
            <a:pPr algn="ctr">
              <a:spcBef>
                <a:spcPct val="0"/>
              </a:spcBef>
              <a:buFontTx/>
              <a:buNone/>
            </a:pPr>
            <a:r>
              <a:rPr lang="es-PE" altLang="es-PE" sz="2400" b="1" u="sng" dirty="0"/>
              <a:t>CONTRATO</a:t>
            </a:r>
          </a:p>
        </p:txBody>
      </p:sp>
      <p:sp>
        <p:nvSpPr>
          <p:cNvPr id="14" name="CuadroTexto 13">
            <a:extLst>
              <a:ext uri="{FF2B5EF4-FFF2-40B4-BE49-F238E27FC236}">
                <a16:creationId xmlns:a16="http://schemas.microsoft.com/office/drawing/2014/main" id="{5EB24BAB-B506-A649-976B-526DFBC90E72}"/>
              </a:ext>
            </a:extLst>
          </p:cNvPr>
          <p:cNvSpPr txBox="1"/>
          <p:nvPr/>
        </p:nvSpPr>
        <p:spPr>
          <a:xfrm>
            <a:off x="224694" y="6217850"/>
            <a:ext cx="800219" cy="276999"/>
          </a:xfrm>
          <a:prstGeom prst="rect">
            <a:avLst/>
          </a:prstGeom>
          <a:noFill/>
        </p:spPr>
        <p:txBody>
          <a:bodyPr wrap="none" rtlCol="0">
            <a:spAutoFit/>
          </a:bodyPr>
          <a:lstStyle/>
          <a:p>
            <a:r>
              <a:rPr lang="es-PE" sz="1200" b="1" dirty="0"/>
              <a:t>RLCE: 165</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EDED7475-AC0F-1040-85E6-A8F9DEBFF3A7}"/>
              </a:ext>
            </a:extLst>
          </p:cNvPr>
          <p:cNvSpPr/>
          <p:nvPr/>
        </p:nvSpPr>
        <p:spPr>
          <a:xfrm>
            <a:off x="6372225" y="4365625"/>
            <a:ext cx="2771775" cy="143986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schemeClr val="bg1">
                  <a:lumMod val="65000"/>
                </a:schemeClr>
              </a:solidFill>
            </a:endParaRPr>
          </a:p>
        </p:txBody>
      </p:sp>
      <p:sp>
        <p:nvSpPr>
          <p:cNvPr id="7" name="6 Extracto">
            <a:extLst>
              <a:ext uri="{FF2B5EF4-FFF2-40B4-BE49-F238E27FC236}">
                <a16:creationId xmlns:a16="http://schemas.microsoft.com/office/drawing/2014/main" id="{D90D59D2-9A0A-3F4A-9B0F-6E5FBFF09FB1}"/>
              </a:ext>
            </a:extLst>
          </p:cNvPr>
          <p:cNvSpPr/>
          <p:nvPr/>
        </p:nvSpPr>
        <p:spPr>
          <a:xfrm rot="10800000">
            <a:off x="2124075" y="1125538"/>
            <a:ext cx="1295400" cy="143986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8" name="7 Rectángulo">
            <a:extLst>
              <a:ext uri="{FF2B5EF4-FFF2-40B4-BE49-F238E27FC236}">
                <a16:creationId xmlns:a16="http://schemas.microsoft.com/office/drawing/2014/main" id="{882FAB21-39EB-304F-BEB4-454516A64F69}"/>
              </a:ext>
            </a:extLst>
          </p:cNvPr>
          <p:cNvSpPr/>
          <p:nvPr/>
        </p:nvSpPr>
        <p:spPr>
          <a:xfrm>
            <a:off x="0" y="1125538"/>
            <a:ext cx="2771775" cy="143986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9" name="8 Extracto">
            <a:extLst>
              <a:ext uri="{FF2B5EF4-FFF2-40B4-BE49-F238E27FC236}">
                <a16:creationId xmlns:a16="http://schemas.microsoft.com/office/drawing/2014/main" id="{A6AE2D04-6AA6-3C44-B528-BDE68A6C3842}"/>
              </a:ext>
            </a:extLst>
          </p:cNvPr>
          <p:cNvSpPr/>
          <p:nvPr/>
        </p:nvSpPr>
        <p:spPr>
          <a:xfrm>
            <a:off x="5715000" y="4365625"/>
            <a:ext cx="1296988" cy="143986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p>
        </p:txBody>
      </p:sp>
      <p:sp>
        <p:nvSpPr>
          <p:cNvPr id="10" name="Subtítulo 9">
            <a:extLst>
              <a:ext uri="{FF2B5EF4-FFF2-40B4-BE49-F238E27FC236}">
                <a16:creationId xmlns:a16="http://schemas.microsoft.com/office/drawing/2014/main" id="{50418EAF-623B-4C41-A72F-BD38DEAA364B}"/>
              </a:ext>
            </a:extLst>
          </p:cNvPr>
          <p:cNvSpPr txBox="1">
            <a:spLocks noGrp="1"/>
          </p:cNvSpPr>
          <p:nvPr>
            <p:ph type="subTitle" idx="1"/>
          </p:nvPr>
        </p:nvSpPr>
        <p:spPr>
          <a:xfrm>
            <a:off x="3995738" y="2474913"/>
            <a:ext cx="4791075" cy="1076325"/>
          </a:xfrm>
        </p:spPr>
        <p:txBody>
          <a:bodyPr rtlCol="0">
            <a:spAutoFit/>
          </a:bodyPr>
          <a:lstStyle/>
          <a:p>
            <a:pPr eaLnBrk="1" fontAlgn="auto" hangingPunct="1">
              <a:spcAft>
                <a:spcPts val="0"/>
              </a:spcAft>
              <a:defRPr/>
            </a:pPr>
            <a:r>
              <a:rPr lang="es-PE" b="1" dirty="0">
                <a:solidFill>
                  <a:schemeClr val="tx1">
                    <a:lumMod val="75000"/>
                    <a:lumOff val="25000"/>
                  </a:schemeClr>
                </a:solidFill>
              </a:rPr>
              <a:t>Nulidad y Resolución de Contrato</a:t>
            </a:r>
          </a:p>
        </p:txBody>
      </p:sp>
      <p:sp>
        <p:nvSpPr>
          <p:cNvPr id="3" name="CuadroTexto 2">
            <a:extLst>
              <a:ext uri="{FF2B5EF4-FFF2-40B4-BE49-F238E27FC236}">
                <a16:creationId xmlns:a16="http://schemas.microsoft.com/office/drawing/2014/main" id="{FD035E67-536D-1B43-8533-49E1CDA3E550}"/>
              </a:ext>
            </a:extLst>
          </p:cNvPr>
          <p:cNvSpPr txBox="1"/>
          <p:nvPr/>
        </p:nvSpPr>
        <p:spPr>
          <a:xfrm>
            <a:off x="0" y="4235450"/>
            <a:ext cx="3611563" cy="1570038"/>
          </a:xfrm>
          <a:prstGeom prst="rect">
            <a:avLst/>
          </a:prstGeom>
          <a:noFill/>
        </p:spPr>
        <p:txBody>
          <a:bodyPr>
            <a:spAutoFit/>
          </a:bodyPr>
          <a:lstStyle/>
          <a:p>
            <a:pPr algn="ctr" eaLnBrk="1" fontAlgn="auto" hangingPunct="1">
              <a:spcBef>
                <a:spcPts val="0"/>
              </a:spcBef>
              <a:spcAft>
                <a:spcPts val="0"/>
              </a:spcAft>
              <a:defRPr/>
            </a:pPr>
            <a:r>
              <a:rPr lang="es-PE" sz="2400" b="1" dirty="0">
                <a:solidFill>
                  <a:schemeClr val="tx1">
                    <a:lumMod val="75000"/>
                    <a:lumOff val="25000"/>
                  </a:schemeClr>
                </a:solidFill>
                <a:latin typeface="+mn-lt"/>
              </a:rPr>
              <a:t>MBA José Zegarra Pinto</a:t>
            </a:r>
            <a:endParaRPr lang="es-PE" b="1" dirty="0">
              <a:solidFill>
                <a:schemeClr val="tx1">
                  <a:lumMod val="75000"/>
                  <a:lumOff val="25000"/>
                </a:schemeClr>
              </a:solidFill>
              <a:latin typeface="+mn-lt"/>
            </a:endParaRPr>
          </a:p>
          <a:p>
            <a:pPr algn="ctr" eaLnBrk="1" fontAlgn="auto" hangingPunct="1">
              <a:spcBef>
                <a:spcPts val="0"/>
              </a:spcBef>
              <a:spcAft>
                <a:spcPts val="0"/>
              </a:spcAft>
              <a:defRPr/>
            </a:pPr>
            <a:endParaRPr lang="es-PE" b="1" dirty="0">
              <a:solidFill>
                <a:schemeClr val="tx1">
                  <a:lumMod val="75000"/>
                  <a:lumOff val="25000"/>
                </a:schemeClr>
              </a:solidFill>
              <a:latin typeface="+mn-lt"/>
            </a:endParaRPr>
          </a:p>
          <a:p>
            <a:pPr algn="ctr" eaLnBrk="1" fontAlgn="auto" hangingPunct="1">
              <a:spcBef>
                <a:spcPts val="0"/>
              </a:spcBef>
              <a:spcAft>
                <a:spcPts val="0"/>
              </a:spcAft>
              <a:defRPr/>
            </a:pPr>
            <a:endParaRPr lang="es-PE" b="1" dirty="0">
              <a:solidFill>
                <a:schemeClr val="tx1">
                  <a:lumMod val="75000"/>
                  <a:lumOff val="25000"/>
                </a:schemeClr>
              </a:solidFill>
              <a:latin typeface="+mn-lt"/>
            </a:endParaRPr>
          </a:p>
          <a:p>
            <a:pPr algn="ctr" eaLnBrk="1" fontAlgn="auto" hangingPunct="1">
              <a:spcBef>
                <a:spcPts val="0"/>
              </a:spcBef>
              <a:spcAft>
                <a:spcPts val="0"/>
              </a:spcAft>
              <a:defRPr/>
            </a:pPr>
            <a:r>
              <a:rPr lang="es-PE" b="1" dirty="0">
                <a:solidFill>
                  <a:schemeClr val="tx1">
                    <a:lumMod val="75000"/>
                    <a:lumOff val="25000"/>
                  </a:schemeClr>
                </a:solidFill>
                <a:latin typeface="+mn-lt"/>
              </a:rPr>
              <a:t>Octubre de 2020</a:t>
            </a:r>
          </a:p>
          <a:p>
            <a:pPr eaLnBrk="1" fontAlgn="auto" hangingPunct="1">
              <a:spcBef>
                <a:spcPts val="0"/>
              </a:spcBef>
              <a:spcAft>
                <a:spcPts val="0"/>
              </a:spcAft>
              <a:defRPr/>
            </a:pPr>
            <a:endParaRPr lang="en-US" dirty="0">
              <a:latin typeface="+mn-lt"/>
            </a:endParaRPr>
          </a:p>
        </p:txBody>
      </p:sp>
      <p:sp>
        <p:nvSpPr>
          <p:cNvPr id="11" name="Subtítulo 9">
            <a:extLst>
              <a:ext uri="{FF2B5EF4-FFF2-40B4-BE49-F238E27FC236}">
                <a16:creationId xmlns:a16="http://schemas.microsoft.com/office/drawing/2014/main" id="{8FE60EDF-5E1E-3247-9E14-629AC764660D}"/>
              </a:ext>
            </a:extLst>
          </p:cNvPr>
          <p:cNvSpPr txBox="1">
            <a:spLocks/>
          </p:cNvSpPr>
          <p:nvPr/>
        </p:nvSpPr>
        <p:spPr bwMode="auto">
          <a:xfrm>
            <a:off x="3976688" y="1317625"/>
            <a:ext cx="4791075" cy="523875"/>
          </a:xfrm>
          <a:prstGeom prst="rect">
            <a:avLst/>
          </a:prstGeom>
          <a:noFill/>
          <a:ln>
            <a:noFill/>
          </a:ln>
        </p:spPr>
        <p:txBody>
          <a:bodyPr>
            <a:sp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r>
              <a:rPr lang="es-PE" sz="2800" b="1" dirty="0">
                <a:solidFill>
                  <a:schemeClr val="tx1">
                    <a:lumMod val="75000"/>
                    <a:lumOff val="25000"/>
                  </a:schemeClr>
                </a:solidFill>
              </a:rPr>
              <a:t>SESIÓN N° 2</a:t>
            </a:r>
          </a:p>
        </p:txBody>
      </p:sp>
      <p:sp>
        <p:nvSpPr>
          <p:cNvPr id="2" name="Marcador de pie de página 1">
            <a:extLst>
              <a:ext uri="{FF2B5EF4-FFF2-40B4-BE49-F238E27FC236}">
                <a16:creationId xmlns:a16="http://schemas.microsoft.com/office/drawing/2014/main" id="{B2C7EAFA-40DE-4949-B174-4C39FDFFC23B}"/>
              </a:ext>
            </a:extLst>
          </p:cNvPr>
          <p:cNvSpPr>
            <a:spLocks noGrp="1"/>
          </p:cNvSpPr>
          <p:nvPr>
            <p:ph type="ftr" sz="quarter" idx="11"/>
          </p:nvPr>
        </p:nvSpPr>
        <p:spPr/>
        <p:txBody>
          <a:bodyPr/>
          <a:lstStyle/>
          <a:p>
            <a:pPr>
              <a:defRPr/>
            </a:pPr>
            <a:r>
              <a:rPr lang="es-PE"/>
              <a:t>MBA José Zegarra Pinto</a:t>
            </a:r>
          </a:p>
        </p:txBody>
      </p:sp>
      <p:sp>
        <p:nvSpPr>
          <p:cNvPr id="16393" name="Marcador de número de diapositiva 3">
            <a:extLst>
              <a:ext uri="{FF2B5EF4-FFF2-40B4-BE49-F238E27FC236}">
                <a16:creationId xmlns:a16="http://schemas.microsoft.com/office/drawing/2014/main" id="{F5F1390F-6E39-DC40-94DF-D2309366807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1F353DB-39E2-274C-99FC-04A97CE475E0}" type="slidenum">
              <a:rPr lang="es-PE" altLang="es-PE" sz="1200">
                <a:solidFill>
                  <a:srgbClr val="898989"/>
                </a:solidFill>
              </a:rPr>
              <a:pPr>
                <a:spcBef>
                  <a:spcPct val="0"/>
                </a:spcBef>
                <a:buFontTx/>
                <a:buNone/>
              </a:pPr>
              <a:t>2</a:t>
            </a:fld>
            <a:endParaRPr lang="es-PE" altLang="es-PE" sz="1200">
              <a:solidFill>
                <a:srgbClr val="898989"/>
              </a:solidFill>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B7530AE0-2AE5-F84C-88B1-A7A3B8FB55E6}"/>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E8995BE3-5358-0B4A-B817-C8CDC8D76800}"/>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5D801499-706E-744E-8621-D87270A46858}"/>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D9ADDFCA-57B4-BD45-8456-2204B6F874B1}"/>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C83DC09B-F943-BC4B-93AD-3E46D811F165}"/>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F6FAD2C9-CC40-E84D-BA30-78C8C9A063F6}"/>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5A96A8D6-8E80-BF4C-ADF1-BEE3F530FAAF}"/>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A850757A-3266-BC42-911D-ECA1FB91D8BD}"/>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3801" name="Marcador de número de diapositiva 2">
            <a:extLst>
              <a:ext uri="{FF2B5EF4-FFF2-40B4-BE49-F238E27FC236}">
                <a16:creationId xmlns:a16="http://schemas.microsoft.com/office/drawing/2014/main" id="{06314C2F-6497-F743-9728-72C191D73C8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C64544-8252-0649-876C-1D3746AD12C6}" type="slidenum">
              <a:rPr lang="es-PE" altLang="es-PE" sz="1200">
                <a:solidFill>
                  <a:srgbClr val="898989"/>
                </a:solidFill>
              </a:rPr>
              <a:pPr>
                <a:spcBef>
                  <a:spcPct val="0"/>
                </a:spcBef>
                <a:buFontTx/>
                <a:buNone/>
              </a:pPr>
              <a:t>20</a:t>
            </a:fld>
            <a:endParaRPr lang="es-PE" altLang="es-PE" sz="1200">
              <a:solidFill>
                <a:srgbClr val="898989"/>
              </a:solidFill>
            </a:endParaRPr>
          </a:p>
        </p:txBody>
      </p:sp>
      <p:sp>
        <p:nvSpPr>
          <p:cNvPr id="33802" name="Rectángulo 10">
            <a:extLst>
              <a:ext uri="{FF2B5EF4-FFF2-40B4-BE49-F238E27FC236}">
                <a16:creationId xmlns:a16="http://schemas.microsoft.com/office/drawing/2014/main" id="{5CEB69A2-7DB9-BA43-93E0-D25375C1B17F}"/>
              </a:ext>
            </a:extLst>
          </p:cNvPr>
          <p:cNvSpPr>
            <a:spLocks noChangeArrowheads="1"/>
          </p:cNvSpPr>
          <p:nvPr/>
        </p:nvSpPr>
        <p:spPr bwMode="auto">
          <a:xfrm>
            <a:off x="534988" y="963613"/>
            <a:ext cx="80740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7188" indent="-357188">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000" dirty="0"/>
              <a:t>(…)</a:t>
            </a:r>
          </a:p>
          <a:p>
            <a:pPr>
              <a:spcBef>
                <a:spcPct val="0"/>
              </a:spcBef>
              <a:buFontTx/>
              <a:buNone/>
            </a:pPr>
            <a:endParaRPr lang="es-PE" altLang="es-PE" sz="2000" dirty="0"/>
          </a:p>
          <a:p>
            <a:pPr>
              <a:spcBef>
                <a:spcPct val="0"/>
              </a:spcBef>
              <a:buFontTx/>
              <a:buNone/>
            </a:pPr>
            <a:r>
              <a:rPr lang="es-PE" altLang="es-PE" sz="2000" dirty="0"/>
              <a:t>2.2.	Ahora bien, el artículo 136 del Reglamento establece el procedimiento que las partes deben realizar a fin de resolver el contrato, conforme a lo siguiente: “Si alguna de las partes falta al cumplimiento de sus obligaciones, la parte perjudicada debe requerir mediante carta notarial que las ejecute en un plazo no mayor a cinco (5) días, bajo apercibimiento de resolver el contrato. // Dependiendo del monto contractual y de la complejidad, envergadura o sofisticación de la contratación, la Entidad puede establecer plazos mayores, pero en ningún caso mayor a quince (15) días. En caso de ejecución de obras se otorga un plazo de quince (15) días. // Si vencido dicho plazo el incumplimiento continúa, la parte perjudicada puede resolver el contrato en forma total o parcial, comunicando mediante carta notarial la decisión de resolver el contrato. </a:t>
            </a:r>
            <a:r>
              <a:rPr lang="es-PE" altLang="es-PE" sz="2000" b="1" dirty="0"/>
              <a:t>El contrato queda resuelto de pleno derecho a partir de la recepción de dicha comunicación</a:t>
            </a:r>
            <a:r>
              <a:rPr lang="es-PE" altLang="es-PE" sz="2000" dirty="0"/>
              <a:t>.”</a:t>
            </a:r>
          </a:p>
          <a:p>
            <a:pPr>
              <a:spcBef>
                <a:spcPct val="0"/>
              </a:spcBef>
              <a:buFontTx/>
              <a:buNone/>
            </a:pPr>
            <a:endParaRPr lang="es-PE" altLang="es-PE" sz="2000" dirty="0"/>
          </a:p>
          <a:p>
            <a:pPr>
              <a:spcBef>
                <a:spcPct val="0"/>
              </a:spcBef>
              <a:buFontTx/>
              <a:buNone/>
            </a:pPr>
            <a:r>
              <a:rPr lang="es-PE" altLang="es-PE" sz="2000" dirty="0"/>
              <a:t>(…)</a:t>
            </a:r>
          </a:p>
        </p:txBody>
      </p:sp>
      <p:sp>
        <p:nvSpPr>
          <p:cNvPr id="33803" name="Rectángulo 11">
            <a:extLst>
              <a:ext uri="{FF2B5EF4-FFF2-40B4-BE49-F238E27FC236}">
                <a16:creationId xmlns:a16="http://schemas.microsoft.com/office/drawing/2014/main" id="{BB79803E-260E-354E-BD16-6D3C94633F7F}"/>
              </a:ext>
            </a:extLst>
          </p:cNvPr>
          <p:cNvSpPr>
            <a:spLocks noChangeArrowheads="1"/>
          </p:cNvSpPr>
          <p:nvPr/>
        </p:nvSpPr>
        <p:spPr bwMode="auto">
          <a:xfrm>
            <a:off x="2771775" y="533735"/>
            <a:ext cx="3667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OPINIÓN Nº 181-2018/DTN</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C5951351-A886-F040-8112-3591D0A7357C}"/>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E10E7D43-BA00-4F49-BF97-0C8BF1100D0C}"/>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E8DFAF21-0D66-3740-87EF-12966235EB8F}"/>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0101376F-1554-AD47-8F93-127070219F79}"/>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DA2552F7-79CC-AE4E-9C0C-1B353BDC1DD9}"/>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3AE8CAFB-21CA-D14C-BFB5-27E159263C3E}"/>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F265B415-A598-DC4E-9A86-1D9E11C20329}"/>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A5B59C73-216D-B04F-BD37-6AAE340B3F21}"/>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4825" name="Marcador de número de diapositiva 2">
            <a:extLst>
              <a:ext uri="{FF2B5EF4-FFF2-40B4-BE49-F238E27FC236}">
                <a16:creationId xmlns:a16="http://schemas.microsoft.com/office/drawing/2014/main" id="{56D38BF5-B401-4649-817A-AD57DC5BBF9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3E3D1D-A645-A046-9477-27A990746AA0}" type="slidenum">
              <a:rPr lang="es-PE" altLang="es-PE" sz="1200">
                <a:solidFill>
                  <a:srgbClr val="898989"/>
                </a:solidFill>
              </a:rPr>
              <a:pPr>
                <a:spcBef>
                  <a:spcPct val="0"/>
                </a:spcBef>
                <a:buFontTx/>
                <a:buNone/>
              </a:pPr>
              <a:t>21</a:t>
            </a:fld>
            <a:endParaRPr lang="es-PE" altLang="es-PE" sz="1200">
              <a:solidFill>
                <a:srgbClr val="898989"/>
              </a:solidFill>
            </a:endParaRPr>
          </a:p>
        </p:txBody>
      </p:sp>
      <p:sp>
        <p:nvSpPr>
          <p:cNvPr id="34826" name="Rectángulo 10">
            <a:extLst>
              <a:ext uri="{FF2B5EF4-FFF2-40B4-BE49-F238E27FC236}">
                <a16:creationId xmlns:a16="http://schemas.microsoft.com/office/drawing/2014/main" id="{3CB30AA8-B674-8240-822D-6623AB945767}"/>
              </a:ext>
            </a:extLst>
          </p:cNvPr>
          <p:cNvSpPr>
            <a:spLocks noChangeArrowheads="1"/>
          </p:cNvSpPr>
          <p:nvPr/>
        </p:nvSpPr>
        <p:spPr bwMode="auto">
          <a:xfrm>
            <a:off x="2642393" y="602455"/>
            <a:ext cx="3859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1800" dirty="0"/>
              <a:t> </a:t>
            </a:r>
            <a:r>
              <a:rPr lang="es-PE" altLang="es-PE" sz="2400" b="1" u="sng" dirty="0"/>
              <a:t>EFECTOS DE LA RESOLUCIÓN</a:t>
            </a:r>
          </a:p>
        </p:txBody>
      </p:sp>
      <p:sp>
        <p:nvSpPr>
          <p:cNvPr id="34827" name="Rectángulo 11">
            <a:extLst>
              <a:ext uri="{FF2B5EF4-FFF2-40B4-BE49-F238E27FC236}">
                <a16:creationId xmlns:a16="http://schemas.microsoft.com/office/drawing/2014/main" id="{5198E28D-9D32-214D-9DD9-126231F2F401}"/>
              </a:ext>
            </a:extLst>
          </p:cNvPr>
          <p:cNvSpPr>
            <a:spLocks noChangeArrowheads="1"/>
          </p:cNvSpPr>
          <p:nvPr/>
        </p:nvSpPr>
        <p:spPr bwMode="auto">
          <a:xfrm>
            <a:off x="468313" y="1525588"/>
            <a:ext cx="799211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b="1" u="sng" dirty="0"/>
              <a:t>Si la parte perjudicada es la Entidad</a:t>
            </a:r>
            <a:r>
              <a:rPr lang="es-PE" altLang="es-PE" sz="2000" dirty="0"/>
              <a:t>, esta </a:t>
            </a:r>
            <a:r>
              <a:rPr lang="es-PE" altLang="es-PE" sz="2000" b="1" u="sng" dirty="0"/>
              <a:t>ejecuta las garantías </a:t>
            </a:r>
            <a:r>
              <a:rPr lang="es-PE" altLang="es-PE" sz="2000" dirty="0"/>
              <a:t>que el contratista hubiera otorgado sin perjuicio de la indemnización por los mayores daños irrogados.</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b="1" u="sng" dirty="0"/>
              <a:t>Si la parte perjudicada es el contratista</a:t>
            </a:r>
            <a:r>
              <a:rPr lang="es-PE" altLang="es-PE" sz="2000" dirty="0"/>
              <a:t>, la Entidad reconoce la respectiva </a:t>
            </a:r>
            <a:r>
              <a:rPr lang="es-PE" altLang="es-PE" sz="2000" b="1" u="sng" dirty="0"/>
              <a:t>indemnización por los daños irrogados</a:t>
            </a:r>
            <a:r>
              <a:rPr lang="es-PE" altLang="es-PE" sz="2000" dirty="0"/>
              <a:t>, bajo responsabilidad del Titular de la Entidad.</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b="1" dirty="0"/>
              <a:t>Cualquier controversia </a:t>
            </a:r>
            <a:r>
              <a:rPr lang="es-PE" altLang="es-PE" sz="2000" dirty="0"/>
              <a:t>relacionada con la resolución del contrato puede ser sometida por la parte interesada a </a:t>
            </a:r>
            <a:r>
              <a:rPr lang="es-PE" altLang="es-PE" sz="2000" b="1" dirty="0"/>
              <a:t>conciliación y/o arbitraje </a:t>
            </a:r>
            <a:r>
              <a:rPr lang="es-PE" altLang="es-PE" sz="2000" dirty="0"/>
              <a:t>dentro de los treinta (30) días hábiles siguientes de notificada la resolución.</a:t>
            </a:r>
          </a:p>
          <a:p>
            <a:pPr marL="0" indent="0">
              <a:spcBef>
                <a:spcPct val="0"/>
              </a:spcBef>
              <a:buNone/>
            </a:pPr>
            <a:endParaRPr lang="es-PE" altLang="es-PE" sz="2000" b="1" dirty="0"/>
          </a:p>
          <a:p>
            <a:pPr marL="0" indent="0">
              <a:spcBef>
                <a:spcPct val="0"/>
              </a:spcBef>
              <a:buNone/>
            </a:pPr>
            <a:r>
              <a:rPr lang="es-PE" altLang="es-PE" sz="2000" b="1" dirty="0"/>
              <a:t>	Vencido este plazo sin que se haya iniciado ninguno de estos 	procedimientos, se entiende que la resolución del contrato ha 	quedado consentida.</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25B69390-E508-334F-8085-067043EF1406}"/>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4C8A7EAB-8101-4849-85A6-AD2C1BE08B15}"/>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EAB01E12-24B8-6D4B-AA9B-B58535EDD639}"/>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31AA82D4-CEC6-6C4E-9E3D-41C73309B8BF}"/>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41E696F3-3157-E540-AC6E-826B14D4CBCD}"/>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6E76095E-7EC2-1441-88A7-78A89E3A68E4}"/>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0E31D2CE-11C8-9244-B6CE-0FB33D5D82B5}"/>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C53BF792-27EC-B644-A6D5-DE6551476DA2}"/>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3" name="Marcador de número de diapositiva 2">
            <a:extLst>
              <a:ext uri="{FF2B5EF4-FFF2-40B4-BE49-F238E27FC236}">
                <a16:creationId xmlns:a16="http://schemas.microsoft.com/office/drawing/2014/main" id="{8354BA0B-5BE2-9A4C-B283-19D7D67408A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3201F2E-59BD-4940-BE17-EE5F1199DAE1}" type="slidenum">
              <a:rPr lang="es-PE" altLang="es-PE">
                <a:solidFill>
                  <a:srgbClr val="898989"/>
                </a:solidFill>
              </a:rPr>
              <a:pPr/>
              <a:t>22</a:t>
            </a:fld>
            <a:endParaRPr lang="es-PE" altLang="es-PE">
              <a:solidFill>
                <a:srgbClr val="898989"/>
              </a:solidFill>
            </a:endParaRPr>
          </a:p>
        </p:txBody>
      </p:sp>
      <p:sp>
        <p:nvSpPr>
          <p:cNvPr id="36875" name="Rectángulo 10">
            <a:extLst>
              <a:ext uri="{FF2B5EF4-FFF2-40B4-BE49-F238E27FC236}">
                <a16:creationId xmlns:a16="http://schemas.microsoft.com/office/drawing/2014/main" id="{4DAB9124-39DC-E445-8785-5A8076192F85}"/>
              </a:ext>
            </a:extLst>
          </p:cNvPr>
          <p:cNvSpPr>
            <a:spLocks noChangeArrowheads="1"/>
          </p:cNvSpPr>
          <p:nvPr/>
        </p:nvSpPr>
        <p:spPr bwMode="auto">
          <a:xfrm>
            <a:off x="971600" y="1844824"/>
            <a:ext cx="7848871" cy="5309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4000" b="1" dirty="0"/>
              <a:t>MUCHAS GRACIAS</a:t>
            </a:r>
          </a:p>
          <a:p>
            <a:pPr algn="ctr">
              <a:spcBef>
                <a:spcPct val="0"/>
              </a:spcBef>
              <a:buFontTx/>
              <a:buNone/>
            </a:pPr>
            <a:endParaRPr lang="es-PE" altLang="es-PE" b="1" dirty="0"/>
          </a:p>
          <a:p>
            <a:pPr eaLnBrk="1" hangingPunct="1">
              <a:spcBef>
                <a:spcPts val="600"/>
              </a:spcBef>
              <a:buClr>
                <a:srgbClr val="25212A"/>
              </a:buClr>
              <a:buSzPts val="3000"/>
              <a:buFont typeface="Tinos" pitchFamily="18" charset="0"/>
              <a:buNone/>
            </a:pPr>
            <a:endParaRPr lang="es-PE" altLang="es-PE" sz="2800" b="1" dirty="0">
              <a:solidFill>
                <a:srgbClr val="25212A"/>
              </a:solidFill>
              <a:latin typeface="Tinos" pitchFamily="18" charset="0"/>
              <a:cs typeface="Arial" panose="020B0604020202020204" pitchFamily="34" charset="0"/>
              <a:sym typeface="Tinos" pitchFamily="18" charset="0"/>
            </a:endParaRPr>
          </a:p>
          <a:p>
            <a:pPr eaLnBrk="1" hangingPunct="1">
              <a:spcBef>
                <a:spcPts val="600"/>
              </a:spcBef>
              <a:buClr>
                <a:srgbClr val="25212A"/>
              </a:buClr>
              <a:buSzPts val="3000"/>
              <a:buFont typeface="Tinos" pitchFamily="18" charset="0"/>
              <a:buNone/>
            </a:pPr>
            <a:r>
              <a:rPr lang="es-PE" altLang="es-PE" sz="2800" b="1" dirty="0">
                <a:solidFill>
                  <a:srgbClr val="25212A"/>
                </a:solidFill>
                <a:latin typeface="Tinos" pitchFamily="18" charset="0"/>
                <a:cs typeface="Arial" panose="020B0604020202020204" pitchFamily="34" charset="0"/>
                <a:sym typeface="Tinos" pitchFamily="18" charset="0"/>
              </a:rPr>
              <a:t>Preguntas?</a:t>
            </a:r>
          </a:p>
          <a:p>
            <a:pPr eaLnBrk="1" hangingPunct="1">
              <a:spcBef>
                <a:spcPts val="600"/>
              </a:spcBef>
              <a:buClr>
                <a:srgbClr val="25212A"/>
              </a:buClr>
              <a:buSzPts val="1100"/>
              <a:buNone/>
            </a:pPr>
            <a:r>
              <a:rPr lang="es-PE" altLang="es-PE" sz="2800" dirty="0">
                <a:solidFill>
                  <a:srgbClr val="25212A"/>
                </a:solidFill>
                <a:latin typeface="Tinos" pitchFamily="18" charset="0"/>
                <a:cs typeface="Arial" panose="020B0604020202020204" pitchFamily="34" charset="0"/>
                <a:sym typeface="Tinos" pitchFamily="18" charset="0"/>
              </a:rPr>
              <a:t>Pueden escribirme a:</a:t>
            </a:r>
          </a:p>
          <a:p>
            <a:pPr eaLnBrk="1" hangingPunct="1">
              <a:spcBef>
                <a:spcPts val="600"/>
              </a:spcBef>
              <a:buClr>
                <a:srgbClr val="25212A"/>
              </a:buClr>
              <a:buSzPts val="1100"/>
              <a:buNone/>
            </a:pPr>
            <a:r>
              <a:rPr lang="es-PE" altLang="es-PE" sz="2800" b="1" dirty="0">
                <a:solidFill>
                  <a:srgbClr val="25212A"/>
                </a:solidFill>
                <a:latin typeface="Tinos" pitchFamily="18" charset="0"/>
                <a:cs typeface="Arial" panose="020B0604020202020204" pitchFamily="34" charset="0"/>
                <a:sym typeface="Tinos" pitchFamily="18" charset="0"/>
                <a:hlinkClick r:id="rId2"/>
              </a:rPr>
              <a:t>zegarra.jg@pucp.edu.pe</a:t>
            </a:r>
            <a:endParaRPr lang="es-PE" altLang="es-PE" sz="2800" b="1" dirty="0">
              <a:solidFill>
                <a:srgbClr val="25212A"/>
              </a:solidFill>
              <a:latin typeface="Tinos" pitchFamily="18" charset="0"/>
              <a:cs typeface="Arial" panose="020B0604020202020204" pitchFamily="34" charset="0"/>
              <a:sym typeface="Tinos" pitchFamily="18" charset="0"/>
            </a:endParaRPr>
          </a:p>
          <a:p>
            <a:pPr eaLnBrk="1" hangingPunct="1">
              <a:spcBef>
                <a:spcPts val="600"/>
              </a:spcBef>
              <a:buClr>
                <a:srgbClr val="25212A"/>
              </a:buClr>
              <a:buSzPts val="1100"/>
              <a:buNone/>
            </a:pPr>
            <a:r>
              <a:rPr lang="es-PE" altLang="es-PE" sz="2800" b="1" dirty="0">
                <a:solidFill>
                  <a:srgbClr val="25212A"/>
                </a:solidFill>
                <a:latin typeface="Tinos" pitchFamily="18" charset="0"/>
                <a:cs typeface="Arial" panose="020B0604020202020204" pitchFamily="34" charset="0"/>
                <a:sym typeface="Tinos" pitchFamily="18" charset="0"/>
                <a:hlinkClick r:id="rId3"/>
              </a:rPr>
              <a:t>josezegarra75@hotmail.com</a:t>
            </a:r>
            <a:endParaRPr lang="es-PE" altLang="es-PE" sz="2800" b="1" dirty="0">
              <a:solidFill>
                <a:srgbClr val="25212A"/>
              </a:solidFill>
              <a:latin typeface="Tinos" pitchFamily="18" charset="0"/>
              <a:cs typeface="Arial" panose="020B0604020202020204" pitchFamily="34" charset="0"/>
              <a:sym typeface="Tinos" pitchFamily="18" charset="0"/>
            </a:endParaRPr>
          </a:p>
          <a:p>
            <a:pPr eaLnBrk="1" hangingPunct="1">
              <a:spcBef>
                <a:spcPts val="600"/>
              </a:spcBef>
              <a:buClr>
                <a:srgbClr val="25212A"/>
              </a:buClr>
              <a:buSzPts val="1100"/>
              <a:buNone/>
            </a:pPr>
            <a:r>
              <a:rPr lang="es-PE" altLang="es-PE" sz="2800" dirty="0">
                <a:solidFill>
                  <a:srgbClr val="25212A"/>
                </a:solidFill>
                <a:latin typeface="Tinos" pitchFamily="18" charset="0"/>
                <a:cs typeface="Arial" panose="020B0604020202020204" pitchFamily="34" charset="0"/>
                <a:sym typeface="Tinos" pitchFamily="18" charset="0"/>
              </a:rPr>
              <a:t>Fono: 992627904</a:t>
            </a:r>
          </a:p>
          <a:p>
            <a:pPr eaLnBrk="1" hangingPunct="1">
              <a:spcBef>
                <a:spcPts val="600"/>
              </a:spcBef>
              <a:buClr>
                <a:srgbClr val="25212A"/>
              </a:buClr>
              <a:buSzPts val="1100"/>
              <a:buNone/>
            </a:pPr>
            <a:endParaRPr lang="es-PE" altLang="es-PE" dirty="0">
              <a:solidFill>
                <a:srgbClr val="25212A"/>
              </a:solidFill>
              <a:latin typeface="Tinos" pitchFamily="18" charset="0"/>
              <a:cs typeface="Arial" panose="020B0604020202020204" pitchFamily="34" charset="0"/>
              <a:sym typeface="Tinos" pitchFamily="18" charset="0"/>
            </a:endParaRPr>
          </a:p>
          <a:p>
            <a:pPr algn="ctr">
              <a:spcBef>
                <a:spcPct val="0"/>
              </a:spcBef>
              <a:buFontTx/>
              <a:buNone/>
            </a:pPr>
            <a:endParaRPr lang="es-PE" altLang="es-PE" b="1" dirty="0"/>
          </a:p>
        </p:txBody>
      </p:sp>
    </p:spTree>
    <p:extLst>
      <p:ext uri="{BB962C8B-B14F-4D97-AF65-F5344CB8AC3E}">
        <p14:creationId xmlns:p14="http://schemas.microsoft.com/office/powerpoint/2010/main" val="281711442"/>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pie de página 4">
            <a:extLst>
              <a:ext uri="{FF2B5EF4-FFF2-40B4-BE49-F238E27FC236}">
                <a16:creationId xmlns:a16="http://schemas.microsoft.com/office/drawing/2014/main" id="{3067D3EA-EBD9-4AC3-9514-E938140742A1}"/>
              </a:ext>
            </a:extLst>
          </p:cNvPr>
          <p:cNvSpPr>
            <a:spLocks noGrp="1"/>
          </p:cNvSpPr>
          <p:nvPr>
            <p:ph type="ftr" sz="quarter" idx="11"/>
          </p:nvPr>
        </p:nvSpPr>
        <p:spPr/>
        <p:txBody>
          <a:bodyPr/>
          <a:lstStyle/>
          <a:p>
            <a:pPr>
              <a:defRPr/>
            </a:pPr>
            <a:r>
              <a:rPr lang="es-PE"/>
              <a:t>MBA José Zegarra Pinto</a:t>
            </a:r>
          </a:p>
        </p:txBody>
      </p:sp>
      <p:sp>
        <p:nvSpPr>
          <p:cNvPr id="6" name="Marcador de número de diapositiva 5">
            <a:extLst>
              <a:ext uri="{FF2B5EF4-FFF2-40B4-BE49-F238E27FC236}">
                <a16:creationId xmlns:a16="http://schemas.microsoft.com/office/drawing/2014/main" id="{3F27E9D7-BC33-462F-A61D-975DAD0F5006}"/>
              </a:ext>
            </a:extLst>
          </p:cNvPr>
          <p:cNvSpPr>
            <a:spLocks noGrp="1"/>
          </p:cNvSpPr>
          <p:nvPr>
            <p:ph type="sldNum" sz="quarter" idx="12"/>
          </p:nvPr>
        </p:nvSpPr>
        <p:spPr/>
        <p:txBody>
          <a:bodyPr/>
          <a:lstStyle/>
          <a:p>
            <a:pPr>
              <a:defRPr/>
            </a:pPr>
            <a:fld id="{24E1647A-2387-584C-A308-168C241285AC}" type="slidenum">
              <a:rPr lang="es-PE" altLang="es-PE" smtClean="0"/>
              <a:pPr>
                <a:defRPr/>
              </a:pPr>
              <a:t>23</a:t>
            </a:fld>
            <a:endParaRPr lang="es-PE" altLang="es-PE"/>
          </a:p>
        </p:txBody>
      </p:sp>
      <p:pic>
        <p:nvPicPr>
          <p:cNvPr id="10" name="Imagen 9">
            <a:extLst>
              <a:ext uri="{FF2B5EF4-FFF2-40B4-BE49-F238E27FC236}">
                <a16:creationId xmlns:a16="http://schemas.microsoft.com/office/drawing/2014/main" id="{B0FEC30B-447C-44FE-887E-373E1AA521CF}"/>
              </a:ext>
            </a:extLst>
          </p:cNvPr>
          <p:cNvPicPr>
            <a:picLocks noChangeAspect="1"/>
          </p:cNvPicPr>
          <p:nvPr/>
        </p:nvPicPr>
        <p:blipFill>
          <a:blip r:embed="rId2"/>
          <a:stretch>
            <a:fillRect/>
          </a:stretch>
        </p:blipFill>
        <p:spPr>
          <a:xfrm>
            <a:off x="0" y="858505"/>
            <a:ext cx="9144000" cy="5140990"/>
          </a:xfrm>
          <a:prstGeom prst="rect">
            <a:avLst/>
          </a:prstGeom>
        </p:spPr>
      </p:pic>
    </p:spTree>
    <p:extLst>
      <p:ext uri="{BB962C8B-B14F-4D97-AF65-F5344CB8AC3E}">
        <p14:creationId xmlns:p14="http://schemas.microsoft.com/office/powerpoint/2010/main" val="28839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a:extLst>
              <a:ext uri="{FF2B5EF4-FFF2-40B4-BE49-F238E27FC236}">
                <a16:creationId xmlns:a16="http://schemas.microsoft.com/office/drawing/2014/main" id="{47B73D14-FC30-8643-9905-A77C2EBBA6F3}"/>
              </a:ext>
            </a:extLst>
          </p:cNvPr>
          <p:cNvSpPr/>
          <p:nvPr/>
        </p:nvSpPr>
        <p:spPr>
          <a:xfrm>
            <a:off x="6372225" y="4365625"/>
            <a:ext cx="2771775" cy="143986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lumMod val="65000"/>
                </a:prstClr>
              </a:solidFill>
            </a:endParaRPr>
          </a:p>
        </p:txBody>
      </p:sp>
      <p:sp>
        <p:nvSpPr>
          <p:cNvPr id="7" name="6 Extracto">
            <a:extLst>
              <a:ext uri="{FF2B5EF4-FFF2-40B4-BE49-F238E27FC236}">
                <a16:creationId xmlns:a16="http://schemas.microsoft.com/office/drawing/2014/main" id="{C658FD25-260D-AB4F-940E-60EED9D4C30A}"/>
              </a:ext>
            </a:extLst>
          </p:cNvPr>
          <p:cNvSpPr/>
          <p:nvPr/>
        </p:nvSpPr>
        <p:spPr>
          <a:xfrm rot="10800000">
            <a:off x="2124075" y="1125538"/>
            <a:ext cx="1295400" cy="143986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10B64886-88E7-F643-935C-9E6F49DA6407}"/>
              </a:ext>
            </a:extLst>
          </p:cNvPr>
          <p:cNvSpPr/>
          <p:nvPr/>
        </p:nvSpPr>
        <p:spPr>
          <a:xfrm>
            <a:off x="0" y="1125538"/>
            <a:ext cx="2771775" cy="143986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0E999345-C21B-1F42-9AFF-A1BD395C0DF6}"/>
              </a:ext>
            </a:extLst>
          </p:cNvPr>
          <p:cNvSpPr/>
          <p:nvPr/>
        </p:nvSpPr>
        <p:spPr>
          <a:xfrm>
            <a:off x="5715000" y="4365625"/>
            <a:ext cx="1296988" cy="143986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Subtítulo 9">
            <a:extLst>
              <a:ext uri="{FF2B5EF4-FFF2-40B4-BE49-F238E27FC236}">
                <a16:creationId xmlns:a16="http://schemas.microsoft.com/office/drawing/2014/main" id="{19C30823-5DA6-7B40-B5F4-90E22CC3583C}"/>
              </a:ext>
            </a:extLst>
          </p:cNvPr>
          <p:cNvSpPr txBox="1">
            <a:spLocks noGrp="1"/>
          </p:cNvSpPr>
          <p:nvPr>
            <p:ph type="subTitle" idx="1"/>
          </p:nvPr>
        </p:nvSpPr>
        <p:spPr>
          <a:xfrm>
            <a:off x="2220913" y="3116263"/>
            <a:ext cx="4791075" cy="646331"/>
          </a:xfrm>
        </p:spPr>
        <p:txBody>
          <a:bodyPr rtlCol="0">
            <a:spAutoFit/>
          </a:bodyPr>
          <a:lstStyle/>
          <a:p>
            <a:pPr eaLnBrk="1" fontAlgn="auto" hangingPunct="1">
              <a:spcAft>
                <a:spcPts val="0"/>
              </a:spcAft>
              <a:defRPr/>
            </a:pPr>
            <a:r>
              <a:rPr lang="es-PE" sz="3600" b="1" dirty="0">
                <a:solidFill>
                  <a:schemeClr val="tx1">
                    <a:lumMod val="75000"/>
                    <a:lumOff val="25000"/>
                  </a:schemeClr>
                </a:solidFill>
              </a:rPr>
              <a:t>Nulidad de Contrato</a:t>
            </a:r>
          </a:p>
        </p:txBody>
      </p:sp>
      <p:sp>
        <p:nvSpPr>
          <p:cNvPr id="2" name="Marcador de pie de página 1">
            <a:extLst>
              <a:ext uri="{FF2B5EF4-FFF2-40B4-BE49-F238E27FC236}">
                <a16:creationId xmlns:a16="http://schemas.microsoft.com/office/drawing/2014/main" id="{B5219E3D-0C5A-F94C-A39A-1B241EC9B390}"/>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17415" name="Marcador de número de diapositiva 3">
            <a:extLst>
              <a:ext uri="{FF2B5EF4-FFF2-40B4-BE49-F238E27FC236}">
                <a16:creationId xmlns:a16="http://schemas.microsoft.com/office/drawing/2014/main" id="{6A3AEC27-CB6F-1144-896A-77B6171ED39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087609E-1886-6C43-A214-7D49FD523717}" type="slidenum">
              <a:rPr lang="es-PE" altLang="es-PE" sz="1200">
                <a:solidFill>
                  <a:srgbClr val="898989"/>
                </a:solidFill>
              </a:rPr>
              <a:pPr>
                <a:spcBef>
                  <a:spcPct val="0"/>
                </a:spcBef>
                <a:buFontTx/>
                <a:buNone/>
              </a:pPr>
              <a:t>3</a:t>
            </a:fld>
            <a:endParaRPr lang="es-PE" altLang="es-PE" sz="1200">
              <a:solidFill>
                <a:srgbClr val="898989"/>
              </a:solidFill>
            </a:endParaRP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F03AF309-A077-A647-9679-D18715A37AF3}"/>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5A73E291-4AE7-C744-B346-BA4170AAF623}"/>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EAEA97A2-EE87-7F46-A549-87C38C91B739}"/>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D5EAF084-93D7-8749-B56D-3B64E84378A3}"/>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DC1E7F1C-4B11-3345-A6E6-970DF1000ECD}"/>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54B906E5-FC37-D249-A932-1DD89D9844A9}"/>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F9B08713-944A-C142-BCD5-FDC74BE85094}"/>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51D5109F-FDD5-9248-9A7F-EAE5156B1F90}"/>
              </a:ext>
            </a:extLst>
          </p:cNvPr>
          <p:cNvSpPr>
            <a:spLocks noGrp="1"/>
          </p:cNvSpPr>
          <p:nvPr>
            <p:ph type="ftr" sz="quarter" idx="11"/>
          </p:nvPr>
        </p:nvSpPr>
        <p:spPr>
          <a:xfrm>
            <a:off x="3124200" y="6453188"/>
            <a:ext cx="2895600" cy="365125"/>
          </a:xfrm>
        </p:spPr>
        <p:txBody>
          <a:bodyPr/>
          <a:lstStyle/>
          <a:p>
            <a:pPr>
              <a:defRPr/>
            </a:pPr>
            <a:r>
              <a:rPr lang="es-PE" b="1" dirty="0">
                <a:solidFill>
                  <a:prstClr val="black">
                    <a:tint val="75000"/>
                  </a:prstClr>
                </a:solidFill>
              </a:rPr>
              <a:t>MBA José Zegarra Pinto</a:t>
            </a:r>
          </a:p>
        </p:txBody>
      </p:sp>
      <p:sp>
        <p:nvSpPr>
          <p:cNvPr id="18441" name="Marcador de número de diapositiva 2">
            <a:extLst>
              <a:ext uri="{FF2B5EF4-FFF2-40B4-BE49-F238E27FC236}">
                <a16:creationId xmlns:a16="http://schemas.microsoft.com/office/drawing/2014/main" id="{4EF505FF-A7AC-4C4B-9EA4-92A09868C6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55347E4-D28A-DD49-AB72-767D2BF665B9}" type="slidenum">
              <a:rPr lang="es-PE" altLang="es-PE" sz="1200">
                <a:solidFill>
                  <a:srgbClr val="898989"/>
                </a:solidFill>
              </a:rPr>
              <a:pPr>
                <a:spcBef>
                  <a:spcPct val="0"/>
                </a:spcBef>
                <a:buFontTx/>
                <a:buNone/>
              </a:pPr>
              <a:t>4</a:t>
            </a:fld>
            <a:endParaRPr lang="es-PE" altLang="es-PE" sz="1200">
              <a:solidFill>
                <a:srgbClr val="898989"/>
              </a:solidFill>
            </a:endParaRPr>
          </a:p>
        </p:txBody>
      </p:sp>
      <p:sp>
        <p:nvSpPr>
          <p:cNvPr id="18442" name="Rectángulo 10">
            <a:extLst>
              <a:ext uri="{FF2B5EF4-FFF2-40B4-BE49-F238E27FC236}">
                <a16:creationId xmlns:a16="http://schemas.microsoft.com/office/drawing/2014/main" id="{544B89BE-D445-5445-B382-481202E77508}"/>
              </a:ext>
            </a:extLst>
          </p:cNvPr>
          <p:cNvSpPr>
            <a:spLocks noChangeArrowheads="1"/>
          </p:cNvSpPr>
          <p:nvPr/>
        </p:nvSpPr>
        <p:spPr bwMode="auto">
          <a:xfrm>
            <a:off x="2339975" y="576263"/>
            <a:ext cx="51651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1800" u="sng" dirty="0"/>
              <a:t> </a:t>
            </a:r>
            <a:r>
              <a:rPr lang="es-PE" altLang="es-PE" sz="2400" b="1" u="sng" dirty="0"/>
              <a:t>DECLARATORIA DE NULIDAD EN LA LCE</a:t>
            </a:r>
          </a:p>
        </p:txBody>
      </p:sp>
      <p:sp>
        <p:nvSpPr>
          <p:cNvPr id="18443" name="Rectángulo 11">
            <a:extLst>
              <a:ext uri="{FF2B5EF4-FFF2-40B4-BE49-F238E27FC236}">
                <a16:creationId xmlns:a16="http://schemas.microsoft.com/office/drawing/2014/main" id="{D71B6F55-3EFC-E74D-B085-822F3F23E0B0}"/>
              </a:ext>
            </a:extLst>
          </p:cNvPr>
          <p:cNvSpPr>
            <a:spLocks noChangeArrowheads="1"/>
          </p:cNvSpPr>
          <p:nvPr/>
        </p:nvSpPr>
        <p:spPr bwMode="auto">
          <a:xfrm>
            <a:off x="838199" y="1390650"/>
            <a:ext cx="560600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dirty="0"/>
              <a:t>El </a:t>
            </a:r>
            <a:r>
              <a:rPr lang="es-PE" altLang="es-PE" sz="2000" b="1" dirty="0"/>
              <a:t>Tribunal de Contrataciones del Estado</a:t>
            </a:r>
            <a:r>
              <a:rPr lang="es-PE" altLang="es-PE" sz="2000" dirty="0"/>
              <a:t>, en los casos que conozca, </a:t>
            </a:r>
            <a:r>
              <a:rPr lang="es-PE" altLang="es-PE" sz="2000" b="1" dirty="0"/>
              <a:t>declara nulos</a:t>
            </a:r>
            <a:r>
              <a:rPr lang="es-PE" altLang="es-PE" sz="2000" dirty="0"/>
              <a:t> los actos expedidos, cuando:</a:t>
            </a:r>
          </a:p>
          <a:p>
            <a:pPr marL="0" indent="0">
              <a:spcBef>
                <a:spcPct val="0"/>
              </a:spcBef>
              <a:buNone/>
            </a:pPr>
            <a:endParaRPr lang="es-PE" altLang="es-PE" sz="2000" dirty="0"/>
          </a:p>
          <a:p>
            <a:pPr marL="457200" indent="-457200">
              <a:spcBef>
                <a:spcPct val="0"/>
              </a:spcBef>
              <a:buFont typeface="+mj-lt"/>
              <a:buAutoNum type="alphaLcParenR"/>
            </a:pPr>
            <a:r>
              <a:rPr lang="es-PE" altLang="es-PE" sz="2000" dirty="0"/>
              <a:t>Hayan sido dictados por órgano incompetente.</a:t>
            </a:r>
          </a:p>
          <a:p>
            <a:pPr marL="457200" indent="-457200">
              <a:spcBef>
                <a:spcPct val="0"/>
              </a:spcBef>
              <a:buFont typeface="+mj-lt"/>
              <a:buAutoNum type="alphaLcParenR"/>
            </a:pPr>
            <a:r>
              <a:rPr lang="es-PE" altLang="es-PE" sz="2000" dirty="0"/>
              <a:t>Contravengan las normas legales. </a:t>
            </a:r>
          </a:p>
          <a:p>
            <a:pPr marL="457200" indent="-457200">
              <a:spcBef>
                <a:spcPct val="0"/>
              </a:spcBef>
              <a:buFont typeface="+mj-lt"/>
              <a:buAutoNum type="alphaLcParenR"/>
            </a:pPr>
            <a:r>
              <a:rPr lang="es-PE" altLang="es-PE" sz="2000" dirty="0"/>
              <a:t>Contengan un imposible jurídico</a:t>
            </a:r>
          </a:p>
          <a:p>
            <a:pPr marL="457200" indent="-457200">
              <a:spcBef>
                <a:spcPct val="0"/>
              </a:spcBef>
              <a:buFont typeface="+mj-lt"/>
              <a:buAutoNum type="alphaLcParenR"/>
            </a:pPr>
            <a:r>
              <a:rPr lang="es-PE" altLang="es-PE" sz="2000" dirty="0"/>
              <a:t>Prescindan de las normas esenciales del procedimiento o de la forma prescrita por la normativa aplicable.</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dirty="0"/>
              <a:t>Debiendo expresar en la resolución que expida, la etapa a la que se retrotrae el procedimiento de selección o el procedimiento para implementar o extender la vigencia de los Catálogos Electrónicos de Acuerdo Marco.</a:t>
            </a:r>
          </a:p>
        </p:txBody>
      </p:sp>
      <p:pic>
        <p:nvPicPr>
          <p:cNvPr id="18444" name="Imagen 12">
            <a:extLst>
              <a:ext uri="{FF2B5EF4-FFF2-40B4-BE49-F238E27FC236}">
                <a16:creationId xmlns:a16="http://schemas.microsoft.com/office/drawing/2014/main" id="{D3D136CB-E6A4-4F43-968B-9E754B6372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59632" y="2810768"/>
            <a:ext cx="2335212" cy="123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B32CC99A-703C-604A-8E56-E50E8B619AC1}"/>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44C0C2FE-921E-9243-997F-7FA989DE311C}"/>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7C63B40C-CFFB-F34D-8E7A-FDFCD116A1D1}"/>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CB038C5E-E50A-FD49-83C2-51A260AB4DCE}"/>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7887A5D1-B058-9D42-AF65-756263BD2C51}"/>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CD4F553E-CDD9-EC4E-A4F9-99A133249BC2}"/>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2027BC25-3ADB-5943-B86D-9818D1BB6917}"/>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6188229F-B29A-654A-B663-8807809EF069}"/>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19465" name="Marcador de número de diapositiva 2">
            <a:extLst>
              <a:ext uri="{FF2B5EF4-FFF2-40B4-BE49-F238E27FC236}">
                <a16:creationId xmlns:a16="http://schemas.microsoft.com/office/drawing/2014/main" id="{56E1F493-1974-1C4E-841B-024ACA859FD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194343E-16D5-A04D-9923-E306EB08EE62}" type="slidenum">
              <a:rPr lang="es-PE" altLang="es-PE" sz="1200">
                <a:solidFill>
                  <a:srgbClr val="898989"/>
                </a:solidFill>
              </a:rPr>
              <a:pPr>
                <a:spcBef>
                  <a:spcPct val="0"/>
                </a:spcBef>
                <a:buFontTx/>
                <a:buNone/>
              </a:pPr>
              <a:t>5</a:t>
            </a:fld>
            <a:endParaRPr lang="es-PE" altLang="es-PE" sz="1200">
              <a:solidFill>
                <a:srgbClr val="898989"/>
              </a:solidFill>
            </a:endParaRPr>
          </a:p>
        </p:txBody>
      </p:sp>
      <p:sp>
        <p:nvSpPr>
          <p:cNvPr id="19466" name="Rectángulo 10">
            <a:extLst>
              <a:ext uri="{FF2B5EF4-FFF2-40B4-BE49-F238E27FC236}">
                <a16:creationId xmlns:a16="http://schemas.microsoft.com/office/drawing/2014/main" id="{4805100F-2083-7049-B443-87F15C0913D6}"/>
              </a:ext>
            </a:extLst>
          </p:cNvPr>
          <p:cNvSpPr>
            <a:spLocks noChangeArrowheads="1"/>
          </p:cNvSpPr>
          <p:nvPr/>
        </p:nvSpPr>
        <p:spPr bwMode="auto">
          <a:xfrm>
            <a:off x="2286000" y="547688"/>
            <a:ext cx="457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400" b="1" u="sng" dirty="0"/>
              <a:t>NULIDAD DE OFICIO</a:t>
            </a:r>
            <a:endParaRPr lang="es-PE" altLang="es-PE" sz="1800" b="1" u="sng" dirty="0"/>
          </a:p>
        </p:txBody>
      </p:sp>
      <p:sp>
        <p:nvSpPr>
          <p:cNvPr id="19467" name="Rectángulo 11">
            <a:extLst>
              <a:ext uri="{FF2B5EF4-FFF2-40B4-BE49-F238E27FC236}">
                <a16:creationId xmlns:a16="http://schemas.microsoft.com/office/drawing/2014/main" id="{764DE7F1-3654-CA4D-8B9F-3968E3831B74}"/>
              </a:ext>
            </a:extLst>
          </p:cNvPr>
          <p:cNvSpPr>
            <a:spLocks noChangeArrowheads="1"/>
          </p:cNvSpPr>
          <p:nvPr/>
        </p:nvSpPr>
        <p:spPr bwMode="auto">
          <a:xfrm>
            <a:off x="3510731" y="1604332"/>
            <a:ext cx="4878437"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dirty="0"/>
              <a:t>El </a:t>
            </a:r>
            <a:r>
              <a:rPr lang="es-PE" altLang="es-PE" sz="2000" b="1" dirty="0"/>
              <a:t>Titular de la Entidad </a:t>
            </a:r>
            <a:r>
              <a:rPr lang="es-PE" altLang="es-PE" sz="2000" dirty="0"/>
              <a:t>declara de oficio la nulidad de los actos del procedimiento de selección, </a:t>
            </a:r>
            <a:r>
              <a:rPr lang="es-PE" altLang="es-PE" sz="2000" b="1" dirty="0"/>
              <a:t>por las mismas causales previstas en el caso anterior, solo hasta antes del perfeccionamiento del contrato</a:t>
            </a:r>
            <a:r>
              <a:rPr lang="es-PE" altLang="es-PE" sz="2000" dirty="0"/>
              <a:t>, sin perjuicio que pueda ser declarada en la resolución recaída sobre el recurso de apelación. La misma facultad la tiene el Titular de la Central de Compras Públicas–Perú Compras, en los procedimientos de implementación o extensión de la vigencia de los Catálogos Electrónicos de Acuerdo Marco.</a:t>
            </a:r>
          </a:p>
        </p:txBody>
      </p:sp>
      <p:pic>
        <p:nvPicPr>
          <p:cNvPr id="19468" name="Imagen 12">
            <a:extLst>
              <a:ext uri="{FF2B5EF4-FFF2-40B4-BE49-F238E27FC236}">
                <a16:creationId xmlns:a16="http://schemas.microsoft.com/office/drawing/2014/main" id="{3DB2E045-0C4C-6949-97E5-112FAECE702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0750" y="2422525"/>
            <a:ext cx="21431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5C01F152-4D3F-C640-9E11-DA48D855796B}"/>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BFD35FE2-2727-254B-8B1F-60B2B36A9922}"/>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78B94ED4-3890-B943-864F-A1059D3954FE}"/>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70BAD7C3-6C70-D346-AC28-824D15D460A9}"/>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5E95D74A-74AD-634E-B746-30C2B966670A}"/>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4F9B3699-43B3-4341-84D8-1D80F3DA43CD}"/>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CE8756DE-A49A-2648-B6DB-680C4504D0C9}"/>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10548524-147A-AD40-8E9C-F02477C828DE}"/>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0489" name="Marcador de número de diapositiva 2">
            <a:extLst>
              <a:ext uri="{FF2B5EF4-FFF2-40B4-BE49-F238E27FC236}">
                <a16:creationId xmlns:a16="http://schemas.microsoft.com/office/drawing/2014/main" id="{44A1DD28-B4F5-F84E-822C-0460B1907F7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6193DAF-C156-5248-ADC2-8850BFB9B4C4}" type="slidenum">
              <a:rPr lang="es-PE" altLang="es-PE" sz="1200">
                <a:solidFill>
                  <a:srgbClr val="898989"/>
                </a:solidFill>
              </a:rPr>
              <a:pPr>
                <a:spcBef>
                  <a:spcPct val="0"/>
                </a:spcBef>
                <a:buFontTx/>
                <a:buNone/>
              </a:pPr>
              <a:t>6</a:t>
            </a:fld>
            <a:endParaRPr lang="es-PE" altLang="es-PE" sz="1200">
              <a:solidFill>
                <a:srgbClr val="898989"/>
              </a:solidFill>
            </a:endParaRPr>
          </a:p>
        </p:txBody>
      </p:sp>
      <p:sp>
        <p:nvSpPr>
          <p:cNvPr id="20490" name="Rectángulo 10">
            <a:extLst>
              <a:ext uri="{FF2B5EF4-FFF2-40B4-BE49-F238E27FC236}">
                <a16:creationId xmlns:a16="http://schemas.microsoft.com/office/drawing/2014/main" id="{3B9E7799-838A-EA49-931B-D794D21B8ECC}"/>
              </a:ext>
            </a:extLst>
          </p:cNvPr>
          <p:cNvSpPr>
            <a:spLocks noChangeArrowheads="1"/>
          </p:cNvSpPr>
          <p:nvPr/>
        </p:nvSpPr>
        <p:spPr bwMode="auto">
          <a:xfrm>
            <a:off x="682625" y="1900208"/>
            <a:ext cx="58928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s-PE" altLang="es-PE" sz="2000" dirty="0"/>
          </a:p>
          <a:p>
            <a:pPr marL="457200" indent="-457200">
              <a:spcBef>
                <a:spcPct val="0"/>
              </a:spcBef>
              <a:buFont typeface="+mj-lt"/>
              <a:buAutoNum type="arabicPeriod"/>
            </a:pPr>
            <a:r>
              <a:rPr lang="es-PE" altLang="es-PE" sz="2000" dirty="0"/>
              <a:t>Un tipo de Potestad exorbitante que permite el Derecho Administrativo.</a:t>
            </a:r>
          </a:p>
          <a:p>
            <a:pPr marL="457200" indent="-457200">
              <a:spcBef>
                <a:spcPct val="0"/>
              </a:spcBef>
              <a:buFont typeface="+mj-lt"/>
              <a:buAutoNum type="arabicPeriod"/>
            </a:pPr>
            <a:endParaRPr lang="es-PE" altLang="es-PE" sz="2000" dirty="0"/>
          </a:p>
          <a:p>
            <a:pPr marL="457200" indent="-457200">
              <a:spcBef>
                <a:spcPct val="0"/>
              </a:spcBef>
              <a:buFont typeface="+mj-lt"/>
              <a:buAutoNum type="arabicPeriod"/>
            </a:pPr>
            <a:r>
              <a:rPr lang="es-PE" altLang="es-PE" sz="2000" dirty="0"/>
              <a:t>La administración tiene la facultad de declarar de oficio la invalidez de sus propios actos administrativos.  </a:t>
            </a:r>
          </a:p>
          <a:p>
            <a:pPr marL="457200" indent="-457200">
              <a:spcBef>
                <a:spcPct val="0"/>
              </a:spcBef>
              <a:buFont typeface="+mj-lt"/>
              <a:buAutoNum type="arabicPeriod"/>
            </a:pPr>
            <a:endParaRPr lang="es-PE" altLang="es-PE" sz="2000" dirty="0"/>
          </a:p>
          <a:p>
            <a:pPr marL="457200" indent="-457200">
              <a:spcBef>
                <a:spcPct val="0"/>
              </a:spcBef>
              <a:buFont typeface="+mj-lt"/>
              <a:buAutoNum type="arabicPeriod"/>
            </a:pPr>
            <a:r>
              <a:rPr lang="es-PE" altLang="es-PE" sz="2000" dirty="0"/>
              <a:t>Ayuda a velar por el interés colectivo. </a:t>
            </a:r>
          </a:p>
          <a:p>
            <a:pPr>
              <a:spcBef>
                <a:spcPct val="0"/>
              </a:spcBef>
              <a:buFontTx/>
              <a:buNone/>
            </a:pPr>
            <a:endParaRPr lang="es-PE" altLang="es-PE" sz="2000" dirty="0"/>
          </a:p>
          <a:p>
            <a:pPr>
              <a:spcBef>
                <a:spcPct val="0"/>
              </a:spcBef>
              <a:buFontTx/>
              <a:buNone/>
            </a:pPr>
            <a:endParaRPr lang="es-PE" altLang="es-PE" sz="2000" dirty="0"/>
          </a:p>
        </p:txBody>
      </p:sp>
      <p:sp>
        <p:nvSpPr>
          <p:cNvPr id="20491" name="Rectángulo 11">
            <a:extLst>
              <a:ext uri="{FF2B5EF4-FFF2-40B4-BE49-F238E27FC236}">
                <a16:creationId xmlns:a16="http://schemas.microsoft.com/office/drawing/2014/main" id="{7627EC3A-A0D6-3B46-A520-2C047F37EFD0}"/>
              </a:ext>
            </a:extLst>
          </p:cNvPr>
          <p:cNvSpPr>
            <a:spLocks noChangeArrowheads="1"/>
          </p:cNvSpPr>
          <p:nvPr/>
        </p:nvSpPr>
        <p:spPr bwMode="auto">
          <a:xfrm>
            <a:off x="3217863" y="608013"/>
            <a:ext cx="2732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400" b="1" u="sng" dirty="0">
                <a:solidFill>
                  <a:srgbClr val="000000"/>
                </a:solidFill>
              </a:rPr>
              <a:t>NULIDAD DE OFICIO</a:t>
            </a:r>
            <a:endParaRPr lang="es-PE" altLang="es-PE" sz="1800" b="1" u="sng" dirty="0">
              <a:solidFill>
                <a:srgbClr val="000000"/>
              </a:solidFill>
            </a:endParaRPr>
          </a:p>
        </p:txBody>
      </p:sp>
      <p:pic>
        <p:nvPicPr>
          <p:cNvPr id="20492" name="Imagen 12">
            <a:extLst>
              <a:ext uri="{FF2B5EF4-FFF2-40B4-BE49-F238E27FC236}">
                <a16:creationId xmlns:a16="http://schemas.microsoft.com/office/drawing/2014/main" id="{77A7E1B2-A1DD-BB44-A001-DBACB27861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35825" y="1762125"/>
            <a:ext cx="1225550" cy="251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ECFC2CB0-6B9D-4E46-9446-225621698AF3}"/>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66658536-3DEF-3E48-A321-0FAD82032E68}"/>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14869B33-B99F-5741-A8CD-EAFABDE76DA4}"/>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31235EAC-97D8-264B-8868-F22CC64D9CEF}"/>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C1EC3A64-1056-D34E-B33A-8FDD50165018}"/>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65EDF823-EC9A-F04D-81F7-25CA1306D8F3}"/>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DF55055B-1DB4-6B49-8DEB-080E8E94AD73}"/>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6CB5F26C-28CD-564D-A51A-C8EBADA10FC5}"/>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1513" name="Marcador de número de diapositiva 2">
            <a:extLst>
              <a:ext uri="{FF2B5EF4-FFF2-40B4-BE49-F238E27FC236}">
                <a16:creationId xmlns:a16="http://schemas.microsoft.com/office/drawing/2014/main" id="{F74CC37E-BD94-CB4B-A365-E8AC8E7849C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BDFF965-C9C4-8440-A9FE-E77701223A77}" type="slidenum">
              <a:rPr lang="es-PE" altLang="es-PE" sz="1200">
                <a:solidFill>
                  <a:srgbClr val="898989"/>
                </a:solidFill>
              </a:rPr>
              <a:pPr>
                <a:spcBef>
                  <a:spcPct val="0"/>
                </a:spcBef>
                <a:buFontTx/>
                <a:buNone/>
              </a:pPr>
              <a:t>7</a:t>
            </a:fld>
            <a:endParaRPr lang="es-PE" altLang="es-PE" sz="1200">
              <a:solidFill>
                <a:srgbClr val="898989"/>
              </a:solidFill>
            </a:endParaRPr>
          </a:p>
        </p:txBody>
      </p:sp>
      <p:sp>
        <p:nvSpPr>
          <p:cNvPr id="21514" name="Rectángulo 11">
            <a:extLst>
              <a:ext uri="{FF2B5EF4-FFF2-40B4-BE49-F238E27FC236}">
                <a16:creationId xmlns:a16="http://schemas.microsoft.com/office/drawing/2014/main" id="{0B969C9B-A7CE-9F43-82B5-F6E73FCAB04F}"/>
              </a:ext>
            </a:extLst>
          </p:cNvPr>
          <p:cNvSpPr>
            <a:spLocks noChangeArrowheads="1"/>
          </p:cNvSpPr>
          <p:nvPr/>
        </p:nvSpPr>
        <p:spPr bwMode="auto">
          <a:xfrm>
            <a:off x="664094" y="584076"/>
            <a:ext cx="7859216"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solidFill>
                  <a:srgbClr val="000000"/>
                </a:solidFill>
              </a:rPr>
              <a:t>NULIDAD DE OFICIO DESPUÉS  DE LA CELEBRACIÓN DEL CONTRATO</a:t>
            </a:r>
            <a:endParaRPr lang="es-PE" altLang="es-PE" sz="1800" b="1" u="sng" dirty="0">
              <a:solidFill>
                <a:srgbClr val="000000"/>
              </a:solidFill>
            </a:endParaRPr>
          </a:p>
        </p:txBody>
      </p:sp>
      <p:sp>
        <p:nvSpPr>
          <p:cNvPr id="3" name="Redondear rectángulo de esquina diagonal 2">
            <a:extLst>
              <a:ext uri="{FF2B5EF4-FFF2-40B4-BE49-F238E27FC236}">
                <a16:creationId xmlns:a16="http://schemas.microsoft.com/office/drawing/2014/main" id="{4B674BB2-0F6C-7541-8438-6C165623E35E}"/>
              </a:ext>
            </a:extLst>
          </p:cNvPr>
          <p:cNvSpPr/>
          <p:nvPr/>
        </p:nvSpPr>
        <p:spPr>
          <a:xfrm>
            <a:off x="467544" y="2852936"/>
            <a:ext cx="1224136" cy="1313174"/>
          </a:xfrm>
          <a:prstGeom prst="round2Diag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3302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PE" sz="1200" dirty="0"/>
              <a:t>Después de celebrados los contratos, la Entidad puede declarar la nulidad de oficio</a:t>
            </a:r>
          </a:p>
        </p:txBody>
      </p:sp>
      <p:sp>
        <p:nvSpPr>
          <p:cNvPr id="12" name="Redondear rectángulo de esquina del mismo lado 11">
            <a:extLst>
              <a:ext uri="{FF2B5EF4-FFF2-40B4-BE49-F238E27FC236}">
                <a16:creationId xmlns:a16="http://schemas.microsoft.com/office/drawing/2014/main" id="{475751A5-1F46-594D-8AA7-7FC8704DF97F}"/>
              </a:ext>
            </a:extLst>
          </p:cNvPr>
          <p:cNvSpPr/>
          <p:nvPr/>
        </p:nvSpPr>
        <p:spPr>
          <a:xfrm>
            <a:off x="2339752" y="1772816"/>
            <a:ext cx="6138351" cy="432048"/>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s-PE" sz="1200" dirty="0"/>
              <a:t>Por haberse perfeccionado en contravención con el artículo 11</a:t>
            </a:r>
            <a:r>
              <a:rPr lang="es-PE" sz="1400" dirty="0"/>
              <a:t>.</a:t>
            </a:r>
          </a:p>
        </p:txBody>
      </p:sp>
      <p:sp>
        <p:nvSpPr>
          <p:cNvPr id="16" name="Redondear rectángulo de esquina del mismo lado 15">
            <a:extLst>
              <a:ext uri="{FF2B5EF4-FFF2-40B4-BE49-F238E27FC236}">
                <a16:creationId xmlns:a16="http://schemas.microsoft.com/office/drawing/2014/main" id="{66ECF245-5D96-E349-8C15-3E44533D9B54}"/>
              </a:ext>
            </a:extLst>
          </p:cNvPr>
          <p:cNvSpPr/>
          <p:nvPr/>
        </p:nvSpPr>
        <p:spPr>
          <a:xfrm>
            <a:off x="2339752" y="2356586"/>
            <a:ext cx="6138351" cy="432048"/>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sz="1200" dirty="0"/>
              <a:t>Cuando se verifique la trasgresión del principio de presunción de veracidad durante el procedimiento de selección o para el perfeccionamiento del contrato, previo descargo.</a:t>
            </a:r>
          </a:p>
        </p:txBody>
      </p:sp>
      <p:sp>
        <p:nvSpPr>
          <p:cNvPr id="19" name="Redondear rectángulo de esquina del mismo lado 18">
            <a:extLst>
              <a:ext uri="{FF2B5EF4-FFF2-40B4-BE49-F238E27FC236}">
                <a16:creationId xmlns:a16="http://schemas.microsoft.com/office/drawing/2014/main" id="{C3AEE755-C4A1-3E40-8BE8-FD48EB63B69A}"/>
              </a:ext>
            </a:extLst>
          </p:cNvPr>
          <p:cNvSpPr/>
          <p:nvPr/>
        </p:nvSpPr>
        <p:spPr>
          <a:xfrm>
            <a:off x="2339752" y="4212241"/>
            <a:ext cx="6156325" cy="583769"/>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altLang="es-PE" sz="1200" dirty="0"/>
              <a:t>CONTRATISTA: “…ha pagado, recibido, ofrecido, intentado pagar o recibir u ofrecer en el futuro algún pago, beneficio indebido, dadiva o comisión. Esta nulidad es sin perjuicio de la responsabilidad penal y civil a que hubiere lugar…”</a:t>
            </a:r>
            <a:endParaRPr lang="es-PE" sz="1200" dirty="0"/>
          </a:p>
        </p:txBody>
      </p:sp>
      <p:sp>
        <p:nvSpPr>
          <p:cNvPr id="20" name="Redondear rectángulo de esquina del mismo lado 19">
            <a:extLst>
              <a:ext uri="{FF2B5EF4-FFF2-40B4-BE49-F238E27FC236}">
                <a16:creationId xmlns:a16="http://schemas.microsoft.com/office/drawing/2014/main" id="{4CBBB8D3-1003-B740-8FD4-929E20A40D66}"/>
              </a:ext>
            </a:extLst>
          </p:cNvPr>
          <p:cNvSpPr/>
          <p:nvPr/>
        </p:nvSpPr>
        <p:spPr>
          <a:xfrm>
            <a:off x="2339752" y="4892600"/>
            <a:ext cx="6156325" cy="758900"/>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altLang="es-PE" sz="1200" dirty="0"/>
              <a:t>CONTRATISTA: “… intentado pagar o recibir u ofrecer en el futuro algún pago, beneficio indebido, dadiva o comisión en relación con ese contrato o su procedimiento de selección conforme establece el reglamento. Esta nulidad es sin perjuicio de la responsabilidad penal y civil a que hubiere lugar…”. </a:t>
            </a:r>
            <a:endParaRPr lang="es-PE" sz="1200" dirty="0"/>
          </a:p>
        </p:txBody>
      </p:sp>
      <p:sp>
        <p:nvSpPr>
          <p:cNvPr id="21" name="Redondear rectángulo de esquina del mismo lado 20">
            <a:extLst>
              <a:ext uri="{FF2B5EF4-FFF2-40B4-BE49-F238E27FC236}">
                <a16:creationId xmlns:a16="http://schemas.microsoft.com/office/drawing/2014/main" id="{4CD23169-A832-9248-B731-A2CBD3AADC48}"/>
              </a:ext>
            </a:extLst>
          </p:cNvPr>
          <p:cNvSpPr/>
          <p:nvPr/>
        </p:nvSpPr>
        <p:spPr>
          <a:xfrm>
            <a:off x="2339752" y="5807124"/>
            <a:ext cx="6156325" cy="432048"/>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altLang="es-PE" sz="1200" dirty="0"/>
              <a:t>En caso de contratarse bienes, servicios u obras, sin el previo procedimiento de selección que correspondiera.</a:t>
            </a:r>
            <a:endParaRPr lang="es-PE" sz="1200" dirty="0"/>
          </a:p>
        </p:txBody>
      </p:sp>
      <p:sp>
        <p:nvSpPr>
          <p:cNvPr id="22" name="Redondear rectángulo de esquina del mismo lado 21">
            <a:extLst>
              <a:ext uri="{FF2B5EF4-FFF2-40B4-BE49-F238E27FC236}">
                <a16:creationId xmlns:a16="http://schemas.microsoft.com/office/drawing/2014/main" id="{BADAECB7-4254-E547-B508-84934AFCA78A}"/>
              </a:ext>
            </a:extLst>
          </p:cNvPr>
          <p:cNvSpPr/>
          <p:nvPr/>
        </p:nvSpPr>
        <p:spPr>
          <a:xfrm>
            <a:off x="2339752" y="3559441"/>
            <a:ext cx="6156325" cy="534793"/>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sz="1200" dirty="0"/>
              <a:t>Cuando no se haya cumplido con las condiciones y/o requisitos establecidos en la normativa a fin de la configuración de alguno de los supuestos que habilitan a la contratación directa.</a:t>
            </a:r>
          </a:p>
        </p:txBody>
      </p:sp>
      <p:sp>
        <p:nvSpPr>
          <p:cNvPr id="23" name="Redondear rectángulo de esquina del mismo lado 22">
            <a:extLst>
              <a:ext uri="{FF2B5EF4-FFF2-40B4-BE49-F238E27FC236}">
                <a16:creationId xmlns:a16="http://schemas.microsoft.com/office/drawing/2014/main" id="{DB6D9342-0385-2042-B57D-A4F9AB725FB9}"/>
              </a:ext>
            </a:extLst>
          </p:cNvPr>
          <p:cNvSpPr/>
          <p:nvPr/>
        </p:nvSpPr>
        <p:spPr>
          <a:xfrm>
            <a:off x="2339752" y="3009386"/>
            <a:ext cx="6138351" cy="432048"/>
          </a:xfrm>
          <a:prstGeom prst="round2Same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6"/>
          </a:lnRef>
          <a:fillRef idx="1">
            <a:schemeClr val="lt1"/>
          </a:fillRef>
          <a:effectRef idx="0">
            <a:schemeClr val="accent6"/>
          </a:effectRef>
          <a:fontRef idx="minor">
            <a:schemeClr val="dk1"/>
          </a:fontRef>
        </p:style>
        <p:txBody>
          <a:bodyPr rtlCol="0" anchor="ctr"/>
          <a:lstStyle/>
          <a:p>
            <a:pPr>
              <a:defRPr/>
            </a:pPr>
            <a:r>
              <a:rPr lang="es-PE" sz="1200" dirty="0"/>
              <a:t>Cuando se haya suscrito el contrato no obstante encontrarse en trámite un recurso de apelación.</a:t>
            </a:r>
          </a:p>
        </p:txBody>
      </p:sp>
      <p:cxnSp>
        <p:nvCxnSpPr>
          <p:cNvPr id="15" name="Conector angular 14">
            <a:extLst>
              <a:ext uri="{FF2B5EF4-FFF2-40B4-BE49-F238E27FC236}">
                <a16:creationId xmlns:a16="http://schemas.microsoft.com/office/drawing/2014/main" id="{DAAF97A1-B4DF-D44A-B6EB-EDE53267D458}"/>
              </a:ext>
            </a:extLst>
          </p:cNvPr>
          <p:cNvCxnSpPr>
            <a:stCxn id="3" idx="0"/>
            <a:endCxn id="12" idx="2"/>
          </p:cNvCxnSpPr>
          <p:nvPr/>
        </p:nvCxnSpPr>
        <p:spPr>
          <a:xfrm flipV="1">
            <a:off x="1691680" y="1988840"/>
            <a:ext cx="648072" cy="152068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angular 24">
            <a:extLst>
              <a:ext uri="{FF2B5EF4-FFF2-40B4-BE49-F238E27FC236}">
                <a16:creationId xmlns:a16="http://schemas.microsoft.com/office/drawing/2014/main" id="{06AF6AC4-CBA0-B144-9482-17D24EF2D082}"/>
              </a:ext>
            </a:extLst>
          </p:cNvPr>
          <p:cNvCxnSpPr>
            <a:cxnSpLocks/>
            <a:stCxn id="3" idx="0"/>
            <a:endCxn id="16" idx="2"/>
          </p:cNvCxnSpPr>
          <p:nvPr/>
        </p:nvCxnSpPr>
        <p:spPr>
          <a:xfrm flipV="1">
            <a:off x="1691680" y="2572610"/>
            <a:ext cx="648072" cy="9369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ector angular 27">
            <a:extLst>
              <a:ext uri="{FF2B5EF4-FFF2-40B4-BE49-F238E27FC236}">
                <a16:creationId xmlns:a16="http://schemas.microsoft.com/office/drawing/2014/main" id="{A71FAE3B-257D-E049-9067-43B955A5A608}"/>
              </a:ext>
            </a:extLst>
          </p:cNvPr>
          <p:cNvCxnSpPr>
            <a:cxnSpLocks/>
            <a:stCxn id="3" idx="0"/>
            <a:endCxn id="23" idx="2"/>
          </p:cNvCxnSpPr>
          <p:nvPr/>
        </p:nvCxnSpPr>
        <p:spPr>
          <a:xfrm flipV="1">
            <a:off x="1691680" y="3225410"/>
            <a:ext cx="648072" cy="2841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angular 12">
            <a:extLst>
              <a:ext uri="{FF2B5EF4-FFF2-40B4-BE49-F238E27FC236}">
                <a16:creationId xmlns:a16="http://schemas.microsoft.com/office/drawing/2014/main" id="{47E71949-0832-F94E-BDCF-A6A1EF1CAFC7}"/>
              </a:ext>
            </a:extLst>
          </p:cNvPr>
          <p:cNvCxnSpPr>
            <a:cxnSpLocks/>
            <a:endCxn id="22" idx="2"/>
          </p:cNvCxnSpPr>
          <p:nvPr/>
        </p:nvCxnSpPr>
        <p:spPr>
          <a:xfrm>
            <a:off x="1763688" y="3509523"/>
            <a:ext cx="576064" cy="317315"/>
          </a:xfrm>
          <a:prstGeom prst="bentConnector3">
            <a:avLst>
              <a:gd name="adj1" fmla="val 4270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ector angular 23">
            <a:extLst>
              <a:ext uri="{FF2B5EF4-FFF2-40B4-BE49-F238E27FC236}">
                <a16:creationId xmlns:a16="http://schemas.microsoft.com/office/drawing/2014/main" id="{E7527190-6691-2340-9B2F-FBC0D0573999}"/>
              </a:ext>
            </a:extLst>
          </p:cNvPr>
          <p:cNvCxnSpPr>
            <a:cxnSpLocks/>
            <a:stCxn id="3" idx="0"/>
            <a:endCxn id="19" idx="2"/>
          </p:cNvCxnSpPr>
          <p:nvPr/>
        </p:nvCxnSpPr>
        <p:spPr>
          <a:xfrm>
            <a:off x="1691680" y="3509523"/>
            <a:ext cx="648072" cy="99460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angular 28">
            <a:extLst>
              <a:ext uri="{FF2B5EF4-FFF2-40B4-BE49-F238E27FC236}">
                <a16:creationId xmlns:a16="http://schemas.microsoft.com/office/drawing/2014/main" id="{D5FBE772-20AD-3342-A98D-24FEF12C18AE}"/>
              </a:ext>
            </a:extLst>
          </p:cNvPr>
          <p:cNvCxnSpPr>
            <a:cxnSpLocks/>
            <a:endCxn id="20" idx="2"/>
          </p:cNvCxnSpPr>
          <p:nvPr/>
        </p:nvCxnSpPr>
        <p:spPr>
          <a:xfrm rot="16200000" flipH="1">
            <a:off x="1290054" y="4222352"/>
            <a:ext cx="1775360" cy="32403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Conector angular 32">
            <a:extLst>
              <a:ext uri="{FF2B5EF4-FFF2-40B4-BE49-F238E27FC236}">
                <a16:creationId xmlns:a16="http://schemas.microsoft.com/office/drawing/2014/main" id="{43D695F0-F294-0747-82CF-B7F6EE85F5F9}"/>
              </a:ext>
            </a:extLst>
          </p:cNvPr>
          <p:cNvCxnSpPr>
            <a:cxnSpLocks/>
            <a:stCxn id="3" idx="0"/>
            <a:endCxn id="21" idx="2"/>
          </p:cNvCxnSpPr>
          <p:nvPr/>
        </p:nvCxnSpPr>
        <p:spPr>
          <a:xfrm>
            <a:off x="1691680" y="3509523"/>
            <a:ext cx="648072" cy="25136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CuadroTexto 34">
            <a:extLst>
              <a:ext uri="{FF2B5EF4-FFF2-40B4-BE49-F238E27FC236}">
                <a16:creationId xmlns:a16="http://schemas.microsoft.com/office/drawing/2014/main" id="{6FBB8195-8921-0645-A95E-47CCA148E117}"/>
              </a:ext>
            </a:extLst>
          </p:cNvPr>
          <p:cNvSpPr txBox="1"/>
          <p:nvPr/>
        </p:nvSpPr>
        <p:spPr>
          <a:xfrm>
            <a:off x="262240" y="6135424"/>
            <a:ext cx="1026178" cy="276999"/>
          </a:xfrm>
          <a:prstGeom prst="rect">
            <a:avLst/>
          </a:prstGeom>
          <a:noFill/>
        </p:spPr>
        <p:txBody>
          <a:bodyPr wrap="none" rtlCol="0">
            <a:spAutoFit/>
          </a:bodyPr>
          <a:lstStyle/>
          <a:p>
            <a:r>
              <a:rPr lang="es-PE" sz="1200" dirty="0"/>
              <a:t>TUO LCE 44.2</a:t>
            </a:r>
          </a:p>
        </p:txBody>
      </p:sp>
    </p:spTree>
    <p:extLst>
      <p:ext uri="{BB962C8B-B14F-4D97-AF65-F5344CB8AC3E}">
        <p14:creationId xmlns:p14="http://schemas.microsoft.com/office/powerpoint/2010/main" val="400699418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2791A15A-E5AE-4D4A-B5D5-5BCDD35B1E23}"/>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2399B271-B373-524F-84A3-21193DAC7636}"/>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9E3A5EDF-FD06-D14B-A6C1-70C87C5E7AAA}"/>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2A5B203D-AC86-1A46-A6C4-ADD8EE837BCC}"/>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361CFA85-1021-3E41-BBCB-37B7123506A8}"/>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CE2CDE30-E1EC-6D4E-89ED-1C4A12273BF8}"/>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BBD0B61F-EA4D-7848-9F6D-17017CD7340C}"/>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047E9A97-4069-9946-A63E-DE78DB4EB906}"/>
              </a:ext>
            </a:extLst>
          </p:cNvPr>
          <p:cNvSpPr>
            <a:spLocks noGrp="1"/>
          </p:cNvSpPr>
          <p:nvPr>
            <p:ph type="ftr" sz="quarter" idx="11"/>
          </p:nvPr>
        </p:nvSpPr>
        <p:spPr>
          <a:xfrm>
            <a:off x="3124200" y="6415087"/>
            <a:ext cx="2895600" cy="365125"/>
          </a:xfrm>
        </p:spPr>
        <p:txBody>
          <a:bodyPr/>
          <a:lstStyle/>
          <a:p>
            <a:pPr>
              <a:defRPr/>
            </a:pPr>
            <a:r>
              <a:rPr lang="es-PE" b="1" dirty="0">
                <a:solidFill>
                  <a:prstClr val="black">
                    <a:tint val="75000"/>
                  </a:prstClr>
                </a:solidFill>
              </a:rPr>
              <a:t>MBA José Zegarra Pinto</a:t>
            </a:r>
          </a:p>
        </p:txBody>
      </p:sp>
      <p:sp>
        <p:nvSpPr>
          <p:cNvPr id="23561" name="Marcador de número de diapositiva 2">
            <a:extLst>
              <a:ext uri="{FF2B5EF4-FFF2-40B4-BE49-F238E27FC236}">
                <a16:creationId xmlns:a16="http://schemas.microsoft.com/office/drawing/2014/main" id="{BD695EC3-11A7-6E44-A2AA-7F6B4DFE6F5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7B88B3A-90F8-3B43-B26B-C4BCA8EFE59A}" type="slidenum">
              <a:rPr lang="es-PE" altLang="es-PE" sz="1200">
                <a:solidFill>
                  <a:srgbClr val="898989"/>
                </a:solidFill>
              </a:rPr>
              <a:pPr>
                <a:spcBef>
                  <a:spcPct val="0"/>
                </a:spcBef>
                <a:buFontTx/>
                <a:buNone/>
              </a:pPr>
              <a:t>8</a:t>
            </a:fld>
            <a:endParaRPr lang="es-PE" altLang="es-PE" sz="1200">
              <a:solidFill>
                <a:srgbClr val="898989"/>
              </a:solidFill>
            </a:endParaRPr>
          </a:p>
        </p:txBody>
      </p:sp>
      <p:sp>
        <p:nvSpPr>
          <p:cNvPr id="23562" name="Rectángulo 10">
            <a:extLst>
              <a:ext uri="{FF2B5EF4-FFF2-40B4-BE49-F238E27FC236}">
                <a16:creationId xmlns:a16="http://schemas.microsoft.com/office/drawing/2014/main" id="{D3682062-622B-7C4D-B4A5-0B3D5BB9F1CB}"/>
              </a:ext>
            </a:extLst>
          </p:cNvPr>
          <p:cNvSpPr>
            <a:spLocks noChangeArrowheads="1"/>
          </p:cNvSpPr>
          <p:nvPr/>
        </p:nvSpPr>
        <p:spPr bwMode="auto">
          <a:xfrm>
            <a:off x="2922588" y="621740"/>
            <a:ext cx="3638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400" b="1" u="sng" dirty="0"/>
              <a:t>OPINIÓN N° 032-2019/DTN</a:t>
            </a:r>
          </a:p>
        </p:txBody>
      </p:sp>
      <p:sp>
        <p:nvSpPr>
          <p:cNvPr id="23563" name="Rectángulo 11">
            <a:extLst>
              <a:ext uri="{FF2B5EF4-FFF2-40B4-BE49-F238E27FC236}">
                <a16:creationId xmlns:a16="http://schemas.microsoft.com/office/drawing/2014/main" id="{5BEEB2A5-B5A7-064A-85D9-AC8F53771BB1}"/>
              </a:ext>
            </a:extLst>
          </p:cNvPr>
          <p:cNvSpPr>
            <a:spLocks noChangeArrowheads="1"/>
          </p:cNvSpPr>
          <p:nvPr/>
        </p:nvSpPr>
        <p:spPr bwMode="auto">
          <a:xfrm>
            <a:off x="755650" y="1476775"/>
            <a:ext cx="6021388"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s-PE" altLang="es-PE" sz="2000" dirty="0"/>
              <a:t>(…)</a:t>
            </a:r>
          </a:p>
          <a:p>
            <a:pPr>
              <a:spcBef>
                <a:spcPct val="0"/>
              </a:spcBef>
              <a:buFontTx/>
              <a:buNone/>
            </a:pPr>
            <a:endParaRPr lang="es-PE" altLang="es-PE" sz="2000" dirty="0"/>
          </a:p>
          <a:p>
            <a:pPr>
              <a:spcBef>
                <a:spcPct val="0"/>
              </a:spcBef>
              <a:buFontTx/>
              <a:buNone/>
            </a:pPr>
            <a:r>
              <a:rPr lang="es-PE" altLang="es-PE" sz="2000" dirty="0"/>
              <a:t>Como se advierte, la potestad del Titular de la Entidad para declarar de oficio la nulidad de un contrato, debido a la transgresión del Principio de Presunción de Veracidad, se limita a los siguientes supuestos: (i) la presentación de documentación falsa o información inexacta durante el procedimiento de selección, como parte de la oferta; y (ii) la presentación de documentación falsa o información inexacta para el perfeccionamiento del contrato.</a:t>
            </a:r>
          </a:p>
          <a:p>
            <a:pPr>
              <a:spcBef>
                <a:spcPct val="0"/>
              </a:spcBef>
              <a:buFontTx/>
              <a:buNone/>
            </a:pPr>
            <a:endParaRPr lang="es-PE" altLang="es-PE" sz="2000" dirty="0"/>
          </a:p>
          <a:p>
            <a:pPr>
              <a:spcBef>
                <a:spcPct val="0"/>
              </a:spcBef>
              <a:buFontTx/>
              <a:buNone/>
            </a:pPr>
            <a:r>
              <a:rPr lang="es-PE" altLang="es-PE" sz="2000" dirty="0"/>
              <a:t>(…)</a:t>
            </a:r>
          </a:p>
        </p:txBody>
      </p:sp>
      <p:pic>
        <p:nvPicPr>
          <p:cNvPr id="23564" name="Imagen 12">
            <a:extLst>
              <a:ext uri="{FF2B5EF4-FFF2-40B4-BE49-F238E27FC236}">
                <a16:creationId xmlns:a16="http://schemas.microsoft.com/office/drawing/2014/main" id="{57F767E9-8A26-E74A-8A45-14BD3BCE35F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19938" y="2205038"/>
            <a:ext cx="1566862"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a:extLst>
              <a:ext uri="{FF2B5EF4-FFF2-40B4-BE49-F238E27FC236}">
                <a16:creationId xmlns:a16="http://schemas.microsoft.com/office/drawing/2014/main" id="{B2A6A313-8B3C-D345-BF66-7DA9803588A1}"/>
              </a:ext>
            </a:extLst>
          </p:cNvPr>
          <p:cNvSpPr/>
          <p:nvPr/>
        </p:nvSpPr>
        <p:spPr>
          <a:xfrm>
            <a:off x="0" y="0"/>
            <a:ext cx="6156325" cy="404813"/>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5" name="4 Extracto">
            <a:extLst>
              <a:ext uri="{FF2B5EF4-FFF2-40B4-BE49-F238E27FC236}">
                <a16:creationId xmlns:a16="http://schemas.microsoft.com/office/drawing/2014/main" id="{F769FAC3-45B8-8D4C-A436-8E0E97093865}"/>
              </a:ext>
            </a:extLst>
          </p:cNvPr>
          <p:cNvSpPr/>
          <p:nvPr/>
        </p:nvSpPr>
        <p:spPr>
          <a:xfrm rot="10800000">
            <a:off x="5949950" y="0"/>
            <a:ext cx="431800" cy="404813"/>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6" name="5 Extracto">
            <a:extLst>
              <a:ext uri="{FF2B5EF4-FFF2-40B4-BE49-F238E27FC236}">
                <a16:creationId xmlns:a16="http://schemas.microsoft.com/office/drawing/2014/main" id="{CAEF99DD-8614-FB46-9327-2D1ACB76B9E2}"/>
              </a:ext>
            </a:extLst>
          </p:cNvPr>
          <p:cNvSpPr/>
          <p:nvPr/>
        </p:nvSpPr>
        <p:spPr>
          <a:xfrm>
            <a:off x="6345238" y="-1588"/>
            <a:ext cx="431800" cy="404813"/>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7" name="6 Rectángulo">
            <a:extLst>
              <a:ext uri="{FF2B5EF4-FFF2-40B4-BE49-F238E27FC236}">
                <a16:creationId xmlns:a16="http://schemas.microsoft.com/office/drawing/2014/main" id="{DB2DF0A7-2AA9-4D41-A091-1A88979D62ED}"/>
              </a:ext>
            </a:extLst>
          </p:cNvPr>
          <p:cNvSpPr/>
          <p:nvPr/>
        </p:nvSpPr>
        <p:spPr>
          <a:xfrm>
            <a:off x="2987675" y="6453188"/>
            <a:ext cx="6156325" cy="404812"/>
          </a:xfrm>
          <a:prstGeom prst="re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8" name="7 Rectángulo">
            <a:extLst>
              <a:ext uri="{FF2B5EF4-FFF2-40B4-BE49-F238E27FC236}">
                <a16:creationId xmlns:a16="http://schemas.microsoft.com/office/drawing/2014/main" id="{672CE8BC-1690-7E4D-BF7F-11EF1A24DA6A}"/>
              </a:ext>
            </a:extLst>
          </p:cNvPr>
          <p:cNvSpPr/>
          <p:nvPr/>
        </p:nvSpPr>
        <p:spPr>
          <a:xfrm>
            <a:off x="0" y="6597650"/>
            <a:ext cx="2738438" cy="2603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9" name="8 Extracto">
            <a:extLst>
              <a:ext uri="{FF2B5EF4-FFF2-40B4-BE49-F238E27FC236}">
                <a16:creationId xmlns:a16="http://schemas.microsoft.com/office/drawing/2014/main" id="{AB6F7316-7A2F-894C-9FF1-5C07A4132D6A}"/>
              </a:ext>
            </a:extLst>
          </p:cNvPr>
          <p:cNvSpPr/>
          <p:nvPr/>
        </p:nvSpPr>
        <p:spPr>
          <a:xfrm>
            <a:off x="2771775" y="6453188"/>
            <a:ext cx="431800" cy="404812"/>
          </a:xfrm>
          <a:prstGeom prst="flowChartExtract">
            <a:avLst/>
          </a:prstGeom>
          <a:solidFill>
            <a:schemeClr val="tx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10" name="9 Extracto">
            <a:extLst>
              <a:ext uri="{FF2B5EF4-FFF2-40B4-BE49-F238E27FC236}">
                <a16:creationId xmlns:a16="http://schemas.microsoft.com/office/drawing/2014/main" id="{82069955-10FD-5D45-A45C-60E52E607970}"/>
              </a:ext>
            </a:extLst>
          </p:cNvPr>
          <p:cNvSpPr/>
          <p:nvPr/>
        </p:nvSpPr>
        <p:spPr>
          <a:xfrm rot="10800000">
            <a:off x="2593975" y="6597650"/>
            <a:ext cx="287338" cy="260350"/>
          </a:xfrm>
          <a:prstGeom prst="flowChartExtra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s-PE">
              <a:solidFill>
                <a:prstClr val="white"/>
              </a:solidFill>
            </a:endParaRPr>
          </a:p>
        </p:txBody>
      </p:sp>
      <p:sp>
        <p:nvSpPr>
          <p:cNvPr id="2" name="Marcador de pie de página 1">
            <a:extLst>
              <a:ext uri="{FF2B5EF4-FFF2-40B4-BE49-F238E27FC236}">
                <a16:creationId xmlns:a16="http://schemas.microsoft.com/office/drawing/2014/main" id="{E3BE9E4E-F034-B241-A489-40D05476523B}"/>
              </a:ext>
            </a:extLst>
          </p:cNvPr>
          <p:cNvSpPr>
            <a:spLocks noGrp="1"/>
          </p:cNvSpPr>
          <p:nvPr>
            <p:ph type="ftr" sz="quarter" idx="11"/>
          </p:nvPr>
        </p:nvSpPr>
        <p:spPr/>
        <p:txBody>
          <a:bodyPr/>
          <a:lstStyle/>
          <a:p>
            <a:pPr>
              <a:defRPr/>
            </a:pPr>
            <a:r>
              <a:rPr lang="es-PE">
                <a:solidFill>
                  <a:prstClr val="black">
                    <a:tint val="75000"/>
                  </a:prstClr>
                </a:solidFill>
              </a:rPr>
              <a:t>MBA José Zegarra Pinto</a:t>
            </a:r>
          </a:p>
        </p:txBody>
      </p:sp>
      <p:sp>
        <p:nvSpPr>
          <p:cNvPr id="24585" name="Marcador de número de diapositiva 2">
            <a:extLst>
              <a:ext uri="{FF2B5EF4-FFF2-40B4-BE49-F238E27FC236}">
                <a16:creationId xmlns:a16="http://schemas.microsoft.com/office/drawing/2014/main" id="{B2ACD48B-3559-464A-9F07-2ACBBF365F4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FE76B4E-8179-054B-A68A-DFAEF5BAADBC}" type="slidenum">
              <a:rPr lang="es-PE" altLang="es-PE" sz="1200">
                <a:solidFill>
                  <a:srgbClr val="898989"/>
                </a:solidFill>
              </a:rPr>
              <a:pPr>
                <a:spcBef>
                  <a:spcPct val="0"/>
                </a:spcBef>
                <a:buFontTx/>
                <a:buNone/>
              </a:pPr>
              <a:t>9</a:t>
            </a:fld>
            <a:endParaRPr lang="es-PE" altLang="es-PE" sz="1200">
              <a:solidFill>
                <a:srgbClr val="898989"/>
              </a:solidFill>
            </a:endParaRPr>
          </a:p>
        </p:txBody>
      </p:sp>
      <p:sp>
        <p:nvSpPr>
          <p:cNvPr id="24586" name="Rectángulo 10">
            <a:extLst>
              <a:ext uri="{FF2B5EF4-FFF2-40B4-BE49-F238E27FC236}">
                <a16:creationId xmlns:a16="http://schemas.microsoft.com/office/drawing/2014/main" id="{F82100DA-E424-FE42-9F24-EF8BA0536FA3}"/>
              </a:ext>
            </a:extLst>
          </p:cNvPr>
          <p:cNvSpPr>
            <a:spLocks noChangeArrowheads="1"/>
          </p:cNvSpPr>
          <p:nvPr/>
        </p:nvSpPr>
        <p:spPr bwMode="auto">
          <a:xfrm>
            <a:off x="1982788" y="519113"/>
            <a:ext cx="5997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s-PE" altLang="es-PE" sz="2400" b="1" u="sng" dirty="0">
                <a:solidFill>
                  <a:srgbClr val="000000"/>
                </a:solidFill>
              </a:rPr>
              <a:t>OTROS ASPECTOS DE LA NULIDAD EN LA LEY</a:t>
            </a:r>
            <a:endParaRPr lang="es-PE" altLang="es-PE" sz="1800" b="1" u="sng" dirty="0">
              <a:solidFill>
                <a:srgbClr val="000000"/>
              </a:solidFill>
            </a:endParaRPr>
          </a:p>
        </p:txBody>
      </p:sp>
      <p:sp>
        <p:nvSpPr>
          <p:cNvPr id="24587" name="Rectángulo 12">
            <a:extLst>
              <a:ext uri="{FF2B5EF4-FFF2-40B4-BE49-F238E27FC236}">
                <a16:creationId xmlns:a16="http://schemas.microsoft.com/office/drawing/2014/main" id="{997E1CE4-D658-3545-94FB-568DC7AA0C9E}"/>
              </a:ext>
            </a:extLst>
          </p:cNvPr>
          <p:cNvSpPr>
            <a:spLocks noChangeArrowheads="1"/>
          </p:cNvSpPr>
          <p:nvPr/>
        </p:nvSpPr>
        <p:spPr bwMode="auto">
          <a:xfrm>
            <a:off x="467544" y="1311275"/>
            <a:ext cx="8082731"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Wingdings" pitchFamily="2" charset="2"/>
              <a:buChar char="ü"/>
            </a:pPr>
            <a:r>
              <a:rPr lang="es-PE" altLang="es-PE" sz="2000" dirty="0"/>
              <a:t>La nulidad del procedimiento y del contrato ocasiona la obligación de la Entidad de </a:t>
            </a:r>
            <a:r>
              <a:rPr lang="es-PE" altLang="es-PE" sz="2000" b="1" u="sng" dirty="0"/>
              <a:t>efectuar el deslinde de responsabilidades </a:t>
            </a:r>
            <a:r>
              <a:rPr lang="es-PE" altLang="es-PE" sz="2000" dirty="0"/>
              <a:t>a que hubiere lugar.</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b="1" u="sng" dirty="0"/>
              <a:t>El Titular de la Entidad puede autorizar la continuación </a:t>
            </a:r>
            <a:r>
              <a:rPr lang="es-PE" altLang="es-PE" sz="2000" dirty="0"/>
              <a:t>de la ejecución del contrato, previo informes técnico y legal favorables que sustenten tal necesidad. Esta facultad es indelegable.</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dirty="0"/>
              <a:t>Cuando corresponda </a:t>
            </a:r>
            <a:r>
              <a:rPr lang="es-PE" altLang="es-PE" sz="2000" b="1" u="sng" dirty="0"/>
              <a:t>al árbitro único o al Tribunal Arbitral evaluar la nulidad del contrato,</a:t>
            </a:r>
            <a:r>
              <a:rPr lang="es-PE" altLang="es-PE" sz="2000" dirty="0"/>
              <a:t> se considera </a:t>
            </a:r>
            <a:r>
              <a:rPr lang="es-PE" altLang="es-PE" sz="2000" b="1" u="sng" dirty="0"/>
              <a:t>en primer lugar las causales previstas en la presente norma y su reglamento</a:t>
            </a:r>
            <a:r>
              <a:rPr lang="es-PE" altLang="es-PE" sz="2000" dirty="0"/>
              <a:t>, y luego las causales de nulidad aplicables reconocidas en el derecho nacional.</a:t>
            </a:r>
          </a:p>
          <a:p>
            <a:pPr>
              <a:spcBef>
                <a:spcPct val="0"/>
              </a:spcBef>
              <a:buFont typeface="Wingdings" pitchFamily="2" charset="2"/>
              <a:buChar char="ü"/>
            </a:pPr>
            <a:endParaRPr lang="es-PE" altLang="es-PE" sz="2000" dirty="0"/>
          </a:p>
          <a:p>
            <a:pPr>
              <a:spcBef>
                <a:spcPct val="0"/>
              </a:spcBef>
              <a:buFont typeface="Wingdings" pitchFamily="2" charset="2"/>
              <a:buChar char="ü"/>
            </a:pPr>
            <a:r>
              <a:rPr lang="es-PE" altLang="es-PE" sz="2000" dirty="0"/>
              <a:t>Cuando la nulidad sea solicitada por alguno de los participantes o postores, bajo cualquier mecanismo distinto al recurso de apelación, ésta debe tramitarse conforme a lo establecido en el artículo 41 de la Ley.</a:t>
            </a:r>
          </a:p>
        </p:txBody>
      </p:sp>
      <p:sp>
        <p:nvSpPr>
          <p:cNvPr id="3" name="CuadroTexto 2">
            <a:extLst>
              <a:ext uri="{FF2B5EF4-FFF2-40B4-BE49-F238E27FC236}">
                <a16:creationId xmlns:a16="http://schemas.microsoft.com/office/drawing/2014/main" id="{B962D876-62E2-F94A-A799-03D146BD4304}"/>
              </a:ext>
            </a:extLst>
          </p:cNvPr>
          <p:cNvSpPr txBox="1"/>
          <p:nvPr/>
        </p:nvSpPr>
        <p:spPr>
          <a:xfrm>
            <a:off x="183592" y="6314688"/>
            <a:ext cx="1489447" cy="276999"/>
          </a:xfrm>
          <a:prstGeom prst="rect">
            <a:avLst/>
          </a:prstGeom>
          <a:noFill/>
        </p:spPr>
        <p:txBody>
          <a:bodyPr wrap="none" rtlCol="0">
            <a:spAutoFit/>
          </a:bodyPr>
          <a:lstStyle/>
          <a:p>
            <a:r>
              <a:rPr lang="es-PE" sz="1200" dirty="0"/>
              <a:t>TUO LCE: 44.3 – 44.6</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3299</TotalTime>
  <Words>2564</Words>
  <Application>Microsoft Office PowerPoint</Application>
  <PresentationFormat>Presentación en pantalla (4:3)</PresentationFormat>
  <Paragraphs>191</Paragraphs>
  <Slides>23</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Tinos</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Sandy Mercedes Rosell Rios</dc:creator>
  <cp:lastModifiedBy>Jorge Ruiz</cp:lastModifiedBy>
  <cp:revision>150</cp:revision>
  <dcterms:created xsi:type="dcterms:W3CDTF">2018-01-24T17:27:39Z</dcterms:created>
  <dcterms:modified xsi:type="dcterms:W3CDTF">2020-10-06T23:16:24Z</dcterms:modified>
</cp:coreProperties>
</file>