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94" r:id="rId2"/>
    <p:sldId id="256" r:id="rId3"/>
    <p:sldId id="317" r:id="rId4"/>
    <p:sldId id="257" r:id="rId5"/>
    <p:sldId id="318" r:id="rId6"/>
    <p:sldId id="319" r:id="rId7"/>
    <p:sldId id="338" r:id="rId8"/>
    <p:sldId id="339" r:id="rId9"/>
    <p:sldId id="337" r:id="rId10"/>
    <p:sldId id="336" r:id="rId11"/>
    <p:sldId id="335" r:id="rId12"/>
    <p:sldId id="333" r:id="rId13"/>
    <p:sldId id="324" r:id="rId14"/>
    <p:sldId id="382" r:id="rId15"/>
    <p:sldId id="344" r:id="rId16"/>
    <p:sldId id="379" r:id="rId17"/>
    <p:sldId id="332" r:id="rId18"/>
    <p:sldId id="342" r:id="rId19"/>
    <p:sldId id="331" r:id="rId20"/>
    <p:sldId id="345" r:id="rId21"/>
    <p:sldId id="330" r:id="rId22"/>
    <p:sldId id="340" r:id="rId23"/>
    <p:sldId id="380" r:id="rId24"/>
    <p:sldId id="327" r:id="rId25"/>
    <p:sldId id="346" r:id="rId26"/>
    <p:sldId id="326" r:id="rId27"/>
    <p:sldId id="343" r:id="rId28"/>
    <p:sldId id="325" r:id="rId29"/>
    <p:sldId id="322" r:id="rId30"/>
    <p:sldId id="341" r:id="rId31"/>
    <p:sldId id="355" r:id="rId32"/>
    <p:sldId id="356" r:id="rId33"/>
    <p:sldId id="357" r:id="rId34"/>
    <p:sldId id="383" r:id="rId35"/>
    <p:sldId id="358" r:id="rId36"/>
    <p:sldId id="359" r:id="rId37"/>
    <p:sldId id="360" r:id="rId38"/>
    <p:sldId id="361" r:id="rId39"/>
    <p:sldId id="362" r:id="rId40"/>
    <p:sldId id="384" r:id="rId41"/>
    <p:sldId id="363" r:id="rId42"/>
    <p:sldId id="364" r:id="rId43"/>
    <p:sldId id="365" r:id="rId44"/>
    <p:sldId id="376" r:id="rId45"/>
    <p:sldId id="377" r:id="rId46"/>
    <p:sldId id="366" r:id="rId47"/>
    <p:sldId id="367" r:id="rId48"/>
    <p:sldId id="378" r:id="rId49"/>
    <p:sldId id="368" r:id="rId50"/>
    <p:sldId id="369" r:id="rId51"/>
    <p:sldId id="370" r:id="rId52"/>
    <p:sldId id="371" r:id="rId53"/>
    <p:sldId id="372" r:id="rId54"/>
    <p:sldId id="373" r:id="rId55"/>
    <p:sldId id="374" r:id="rId56"/>
    <p:sldId id="323" r:id="rId57"/>
    <p:sldId id="385" r:id="rId58"/>
  </p:sldIdLst>
  <p:sldSz cx="9144000" cy="6858000" type="screen4x3"/>
  <p:notesSz cx="6858000" cy="9144000"/>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autoAdjust="0"/>
    <p:restoredTop sz="94686"/>
  </p:normalViewPr>
  <p:slideViewPr>
    <p:cSldViewPr>
      <p:cViewPr varScale="1">
        <p:scale>
          <a:sx n="68" d="100"/>
          <a:sy n="68" d="100"/>
        </p:scale>
        <p:origin x="150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02E8FBD2-1528-184B-9341-86B8FD5395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PE"/>
          </a:p>
        </p:txBody>
      </p:sp>
      <p:sp>
        <p:nvSpPr>
          <p:cNvPr id="3" name="Marcador de posición de fecha 2">
            <a:extLst>
              <a:ext uri="{FF2B5EF4-FFF2-40B4-BE49-F238E27FC236}">
                <a16:creationId xmlns:a16="http://schemas.microsoft.com/office/drawing/2014/main" id="{C4D2F9D3-E9DF-D347-A87E-6C403507B0B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8FE1D5-3E57-8749-9587-68CBB067F763}" type="datetimeFigureOut">
              <a:rPr lang="es-PE"/>
              <a:pPr>
                <a:defRPr/>
              </a:pPr>
              <a:t>6/10/2020</a:t>
            </a:fld>
            <a:endParaRPr lang="es-PE"/>
          </a:p>
        </p:txBody>
      </p:sp>
      <p:sp>
        <p:nvSpPr>
          <p:cNvPr id="4" name="Marcador de posición de imagen de diapositiva 3">
            <a:extLst>
              <a:ext uri="{FF2B5EF4-FFF2-40B4-BE49-F238E27FC236}">
                <a16:creationId xmlns:a16="http://schemas.microsoft.com/office/drawing/2014/main" id="{944A318A-2531-464F-BF5D-B0942F4EB30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Marcador de posición de notas 4">
            <a:extLst>
              <a:ext uri="{FF2B5EF4-FFF2-40B4-BE49-F238E27FC236}">
                <a16:creationId xmlns:a16="http://schemas.microsoft.com/office/drawing/2014/main" id="{A10AE434-1E4F-7B42-A1DC-CC5E5985EC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Marcador de posición de pie de página 5">
            <a:extLst>
              <a:ext uri="{FF2B5EF4-FFF2-40B4-BE49-F238E27FC236}">
                <a16:creationId xmlns:a16="http://schemas.microsoft.com/office/drawing/2014/main" id="{46B01042-80D4-BB40-B1A9-F8BEF774D07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7" name="Marcador de posición de número de diapositiva 6">
            <a:extLst>
              <a:ext uri="{FF2B5EF4-FFF2-40B4-BE49-F238E27FC236}">
                <a16:creationId xmlns:a16="http://schemas.microsoft.com/office/drawing/2014/main" id="{8C452714-4252-6345-9D00-A9E49C738B1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95146C8-B4F5-F041-9A41-037F884DC74F}" type="slidenum">
              <a:rPr lang="es-PE" altLang="es-PE"/>
              <a:pPr/>
              <a:t>‹Nº›</a:t>
            </a:fld>
            <a:endParaRPr lang="es-PE" altLang="es-P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a:extLst>
              <a:ext uri="{FF2B5EF4-FFF2-40B4-BE49-F238E27FC236}">
                <a16:creationId xmlns:a16="http://schemas.microsoft.com/office/drawing/2014/main" id="{EDE0B7F4-5D99-274B-A953-C4A4E015E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a:extLst>
              <a:ext uri="{FF2B5EF4-FFF2-40B4-BE49-F238E27FC236}">
                <a16:creationId xmlns:a16="http://schemas.microsoft.com/office/drawing/2014/main" id="{E40F364C-8083-664D-93C5-6DCAE431E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Marcador de número de diapositiva 3">
            <a:extLst>
              <a:ext uri="{FF2B5EF4-FFF2-40B4-BE49-F238E27FC236}">
                <a16:creationId xmlns:a16="http://schemas.microsoft.com/office/drawing/2014/main" id="{A17E39A7-9573-DD4B-879B-D7A76A4F935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4BCEFC-CBD8-304F-8646-98360EB84BA9}" type="slidenum">
              <a:rPr lang="es-PE" altLang="es-PE"/>
              <a:pPr/>
              <a:t>1</a:t>
            </a:fld>
            <a:endParaRPr lang="es-PE" alt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DE55968A-CDA9-EB47-9701-A9E870F74F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a:extLst>
              <a:ext uri="{FF2B5EF4-FFF2-40B4-BE49-F238E27FC236}">
                <a16:creationId xmlns:a16="http://schemas.microsoft.com/office/drawing/2014/main" id="{DAA86FCA-9EE8-B54F-A426-7BF831AFEC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Marcador de número de diapositiva 3">
            <a:extLst>
              <a:ext uri="{FF2B5EF4-FFF2-40B4-BE49-F238E27FC236}">
                <a16:creationId xmlns:a16="http://schemas.microsoft.com/office/drawing/2014/main" id="{2F17D8EE-D01F-4543-9A81-C05B6A9380A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FE4E7E-312D-284B-B081-AA09362189CD}" type="slidenum">
              <a:rPr lang="es-PE" altLang="es-PE">
                <a:solidFill>
                  <a:srgbClr val="000000"/>
                </a:solidFill>
              </a:rPr>
              <a:pPr/>
              <a:t>3</a:t>
            </a:fld>
            <a:endParaRPr lang="es-PE" altLang="es-P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3851E3DE-ADFC-9741-8D4A-F22B48910E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a:extLst>
              <a:ext uri="{FF2B5EF4-FFF2-40B4-BE49-F238E27FC236}">
                <a16:creationId xmlns:a16="http://schemas.microsoft.com/office/drawing/2014/main" id="{62869F1B-8945-394C-B4C4-01D0879AE3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Marcador de número de diapositiva 3">
            <a:extLst>
              <a:ext uri="{FF2B5EF4-FFF2-40B4-BE49-F238E27FC236}">
                <a16:creationId xmlns:a16="http://schemas.microsoft.com/office/drawing/2014/main" id="{8B94A680-5353-4747-A987-6772C065004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0821EA-2094-A645-AF23-5DC191C371EA}" type="slidenum">
              <a:rPr lang="es-PE" altLang="es-PE">
                <a:solidFill>
                  <a:srgbClr val="000000"/>
                </a:solidFill>
              </a:rPr>
              <a:pPr/>
              <a:t>8</a:t>
            </a:fld>
            <a:endParaRPr lang="es-PE" altLang="es-PE">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695146C8-B4F5-F041-9A41-037F884DC74F}" type="slidenum">
              <a:rPr lang="es-PE" altLang="es-PE" smtClean="0"/>
              <a:pPr/>
              <a:t>16</a:t>
            </a:fld>
            <a:endParaRPr lang="es-PE" altLang="es-PE"/>
          </a:p>
        </p:txBody>
      </p:sp>
    </p:spTree>
    <p:extLst>
      <p:ext uri="{BB962C8B-B14F-4D97-AF65-F5344CB8AC3E}">
        <p14:creationId xmlns:p14="http://schemas.microsoft.com/office/powerpoint/2010/main" val="57871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695146C8-B4F5-F041-9A41-037F884DC74F}" type="slidenum">
              <a:rPr lang="es-PE" altLang="es-PE" smtClean="0"/>
              <a:pPr/>
              <a:t>28</a:t>
            </a:fld>
            <a:endParaRPr lang="es-PE" altLang="es-PE"/>
          </a:p>
        </p:txBody>
      </p:sp>
    </p:spTree>
    <p:extLst>
      <p:ext uri="{BB962C8B-B14F-4D97-AF65-F5344CB8AC3E}">
        <p14:creationId xmlns:p14="http://schemas.microsoft.com/office/powerpoint/2010/main" val="160851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a:extLst>
              <a:ext uri="{FF2B5EF4-FFF2-40B4-BE49-F238E27FC236}">
                <a16:creationId xmlns:a16="http://schemas.microsoft.com/office/drawing/2014/main" id="{92239825-6C38-834D-AFBB-A55BA58725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a:extLst>
              <a:ext uri="{FF2B5EF4-FFF2-40B4-BE49-F238E27FC236}">
                <a16:creationId xmlns:a16="http://schemas.microsoft.com/office/drawing/2014/main" id="{17631132-3FF6-E44D-A5D3-99512D41C8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Marcador de número de diapositiva 3">
            <a:extLst>
              <a:ext uri="{FF2B5EF4-FFF2-40B4-BE49-F238E27FC236}">
                <a16:creationId xmlns:a16="http://schemas.microsoft.com/office/drawing/2014/main" id="{5B194167-2EE9-924A-9C2C-7178AA541BD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E5DE9F-B19F-934B-9868-F410C4EC94D4}" type="slidenum">
              <a:rPr lang="es-PE" altLang="es-PE">
                <a:solidFill>
                  <a:srgbClr val="000000"/>
                </a:solidFill>
              </a:rPr>
              <a:pPr/>
              <a:t>30</a:t>
            </a:fld>
            <a:endParaRPr lang="es-PE" altLang="es-PE">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695146C8-B4F5-F041-9A41-037F884DC74F}" type="slidenum">
              <a:rPr lang="es-PE" altLang="es-PE" smtClean="0"/>
              <a:pPr/>
              <a:t>32</a:t>
            </a:fld>
            <a:endParaRPr lang="es-PE" altLang="es-PE"/>
          </a:p>
        </p:txBody>
      </p:sp>
    </p:spTree>
    <p:extLst>
      <p:ext uri="{BB962C8B-B14F-4D97-AF65-F5344CB8AC3E}">
        <p14:creationId xmlns:p14="http://schemas.microsoft.com/office/powerpoint/2010/main" val="1415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695146C8-B4F5-F041-9A41-037F884DC74F}" type="slidenum">
              <a:rPr lang="es-PE" altLang="es-PE" smtClean="0"/>
              <a:pPr/>
              <a:t>41</a:t>
            </a:fld>
            <a:endParaRPr lang="es-PE" altLang="es-PE"/>
          </a:p>
        </p:txBody>
      </p:sp>
    </p:spTree>
    <p:extLst>
      <p:ext uri="{BB962C8B-B14F-4D97-AF65-F5344CB8AC3E}">
        <p14:creationId xmlns:p14="http://schemas.microsoft.com/office/powerpoint/2010/main" val="211486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a:extLst>
              <a:ext uri="{FF2B5EF4-FFF2-40B4-BE49-F238E27FC236}">
                <a16:creationId xmlns:a16="http://schemas.microsoft.com/office/drawing/2014/main" id="{6A8A73E0-28DC-6844-83E7-EA467990E0F7}"/>
              </a:ext>
            </a:extLst>
          </p:cNvPr>
          <p:cNvSpPr>
            <a:spLocks noGrp="1"/>
          </p:cNvSpPr>
          <p:nvPr>
            <p:ph type="dt" sz="half" idx="10"/>
          </p:nvPr>
        </p:nvSpPr>
        <p:spPr/>
        <p:txBody>
          <a:bodyPr/>
          <a:lstStyle>
            <a:lvl1pPr>
              <a:defRPr/>
            </a:lvl1pPr>
          </a:lstStyle>
          <a:p>
            <a:pPr>
              <a:defRPr/>
            </a:pPr>
            <a:fld id="{E1D9E8B3-9FF5-3142-B286-D0F03F7039A6}" type="datetime1">
              <a:rPr lang="es-PE"/>
              <a:pPr>
                <a:defRPr/>
              </a:pPr>
              <a:t>6/10/2020</a:t>
            </a:fld>
            <a:endParaRPr lang="es-PE"/>
          </a:p>
        </p:txBody>
      </p:sp>
      <p:sp>
        <p:nvSpPr>
          <p:cNvPr id="5" name="4 Marcador de pie de página">
            <a:extLst>
              <a:ext uri="{FF2B5EF4-FFF2-40B4-BE49-F238E27FC236}">
                <a16:creationId xmlns:a16="http://schemas.microsoft.com/office/drawing/2014/main" id="{53D60778-292A-D549-9E7B-900369D0DA96}"/>
              </a:ext>
            </a:extLst>
          </p:cNvPr>
          <p:cNvSpPr>
            <a:spLocks noGrp="1"/>
          </p:cNvSpPr>
          <p:nvPr>
            <p:ph type="ftr" sz="quarter" idx="11"/>
          </p:nvPr>
        </p:nvSpPr>
        <p:spPr/>
        <p:txBody>
          <a:bodyPr/>
          <a:lstStyle>
            <a:lvl1pPr>
              <a:defRPr/>
            </a:lvl1pPr>
          </a:lstStyle>
          <a:p>
            <a:pPr>
              <a:defRPr/>
            </a:pPr>
            <a:r>
              <a:rPr lang="es-PE"/>
              <a:t>MBA José Zegarra Pinto</a:t>
            </a:r>
          </a:p>
        </p:txBody>
      </p:sp>
      <p:sp>
        <p:nvSpPr>
          <p:cNvPr id="6" name="5 Marcador de número de diapositiva">
            <a:extLst>
              <a:ext uri="{FF2B5EF4-FFF2-40B4-BE49-F238E27FC236}">
                <a16:creationId xmlns:a16="http://schemas.microsoft.com/office/drawing/2014/main" id="{BE7559D5-4645-8C49-B898-C6F857AAD7FE}"/>
              </a:ext>
            </a:extLst>
          </p:cNvPr>
          <p:cNvSpPr>
            <a:spLocks noGrp="1"/>
          </p:cNvSpPr>
          <p:nvPr>
            <p:ph type="sldNum" sz="quarter" idx="12"/>
          </p:nvPr>
        </p:nvSpPr>
        <p:spPr/>
        <p:txBody>
          <a:bodyPr/>
          <a:lstStyle>
            <a:lvl1pPr>
              <a:defRPr/>
            </a:lvl1pPr>
          </a:lstStyle>
          <a:p>
            <a:fld id="{A484872D-EA36-5E48-8CBA-424F870BE67F}" type="slidenum">
              <a:rPr lang="es-PE" altLang="es-PE"/>
              <a:pPr/>
              <a:t>‹Nº›</a:t>
            </a:fld>
            <a:endParaRPr lang="es-PE" altLang="es-PE"/>
          </a:p>
        </p:txBody>
      </p:sp>
    </p:spTree>
    <p:extLst>
      <p:ext uri="{BB962C8B-B14F-4D97-AF65-F5344CB8AC3E}">
        <p14:creationId xmlns:p14="http://schemas.microsoft.com/office/powerpoint/2010/main" val="172279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a:extLst>
              <a:ext uri="{FF2B5EF4-FFF2-40B4-BE49-F238E27FC236}">
                <a16:creationId xmlns:a16="http://schemas.microsoft.com/office/drawing/2014/main" id="{52984394-86CA-D140-A330-1988651FE9C0}"/>
              </a:ext>
            </a:extLst>
          </p:cNvPr>
          <p:cNvSpPr>
            <a:spLocks noGrp="1"/>
          </p:cNvSpPr>
          <p:nvPr>
            <p:ph type="dt" sz="half" idx="10"/>
          </p:nvPr>
        </p:nvSpPr>
        <p:spPr/>
        <p:txBody>
          <a:bodyPr/>
          <a:lstStyle>
            <a:lvl1pPr>
              <a:defRPr/>
            </a:lvl1pPr>
          </a:lstStyle>
          <a:p>
            <a:pPr>
              <a:defRPr/>
            </a:pPr>
            <a:fld id="{F7E7F184-A242-934A-A07A-FE7C0B9963E2}" type="datetime1">
              <a:rPr lang="es-PE"/>
              <a:pPr>
                <a:defRPr/>
              </a:pPr>
              <a:t>6/10/2020</a:t>
            </a:fld>
            <a:endParaRPr lang="es-PE"/>
          </a:p>
        </p:txBody>
      </p:sp>
      <p:sp>
        <p:nvSpPr>
          <p:cNvPr id="5" name="4 Marcador de pie de página">
            <a:extLst>
              <a:ext uri="{FF2B5EF4-FFF2-40B4-BE49-F238E27FC236}">
                <a16:creationId xmlns:a16="http://schemas.microsoft.com/office/drawing/2014/main" id="{2EF6C706-08D8-0545-9308-FB69855CA1AF}"/>
              </a:ext>
            </a:extLst>
          </p:cNvPr>
          <p:cNvSpPr>
            <a:spLocks noGrp="1"/>
          </p:cNvSpPr>
          <p:nvPr>
            <p:ph type="ftr" sz="quarter" idx="11"/>
          </p:nvPr>
        </p:nvSpPr>
        <p:spPr/>
        <p:txBody>
          <a:bodyPr/>
          <a:lstStyle>
            <a:lvl1pPr>
              <a:defRPr/>
            </a:lvl1pPr>
          </a:lstStyle>
          <a:p>
            <a:pPr>
              <a:defRPr/>
            </a:pPr>
            <a:r>
              <a:rPr lang="es-PE"/>
              <a:t>MBA José Zegarra Pinto</a:t>
            </a:r>
          </a:p>
        </p:txBody>
      </p:sp>
      <p:sp>
        <p:nvSpPr>
          <p:cNvPr id="6" name="5 Marcador de número de diapositiva">
            <a:extLst>
              <a:ext uri="{FF2B5EF4-FFF2-40B4-BE49-F238E27FC236}">
                <a16:creationId xmlns:a16="http://schemas.microsoft.com/office/drawing/2014/main" id="{176FC04B-C490-BB45-8B1C-E62E39FFA08B}"/>
              </a:ext>
            </a:extLst>
          </p:cNvPr>
          <p:cNvSpPr>
            <a:spLocks noGrp="1"/>
          </p:cNvSpPr>
          <p:nvPr>
            <p:ph type="sldNum" sz="quarter" idx="12"/>
          </p:nvPr>
        </p:nvSpPr>
        <p:spPr/>
        <p:txBody>
          <a:bodyPr/>
          <a:lstStyle>
            <a:lvl1pPr>
              <a:defRPr/>
            </a:lvl1pPr>
          </a:lstStyle>
          <a:p>
            <a:fld id="{5110F5A9-6664-1541-830B-5A47D3CE96CC}" type="slidenum">
              <a:rPr lang="es-PE" altLang="es-PE"/>
              <a:pPr/>
              <a:t>‹Nº›</a:t>
            </a:fld>
            <a:endParaRPr lang="es-PE" altLang="es-PE"/>
          </a:p>
        </p:txBody>
      </p:sp>
    </p:spTree>
    <p:extLst>
      <p:ext uri="{BB962C8B-B14F-4D97-AF65-F5344CB8AC3E}">
        <p14:creationId xmlns:p14="http://schemas.microsoft.com/office/powerpoint/2010/main" val="89181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a:extLst>
              <a:ext uri="{FF2B5EF4-FFF2-40B4-BE49-F238E27FC236}">
                <a16:creationId xmlns:a16="http://schemas.microsoft.com/office/drawing/2014/main" id="{3425560F-FC8F-0044-B9C9-6AE48668E6AB}"/>
              </a:ext>
            </a:extLst>
          </p:cNvPr>
          <p:cNvSpPr>
            <a:spLocks noGrp="1"/>
          </p:cNvSpPr>
          <p:nvPr>
            <p:ph type="dt" sz="half" idx="10"/>
          </p:nvPr>
        </p:nvSpPr>
        <p:spPr/>
        <p:txBody>
          <a:bodyPr/>
          <a:lstStyle>
            <a:lvl1pPr>
              <a:defRPr/>
            </a:lvl1pPr>
          </a:lstStyle>
          <a:p>
            <a:pPr>
              <a:defRPr/>
            </a:pPr>
            <a:fld id="{D46A56FC-62DE-374D-B3E8-9A3B3DAB73B9}" type="datetime1">
              <a:rPr lang="es-PE"/>
              <a:pPr>
                <a:defRPr/>
              </a:pPr>
              <a:t>6/10/2020</a:t>
            </a:fld>
            <a:endParaRPr lang="es-PE"/>
          </a:p>
        </p:txBody>
      </p:sp>
      <p:sp>
        <p:nvSpPr>
          <p:cNvPr id="5" name="4 Marcador de pie de página">
            <a:extLst>
              <a:ext uri="{FF2B5EF4-FFF2-40B4-BE49-F238E27FC236}">
                <a16:creationId xmlns:a16="http://schemas.microsoft.com/office/drawing/2014/main" id="{3614B157-3508-BD47-98D7-AA7A15ACCD48}"/>
              </a:ext>
            </a:extLst>
          </p:cNvPr>
          <p:cNvSpPr>
            <a:spLocks noGrp="1"/>
          </p:cNvSpPr>
          <p:nvPr>
            <p:ph type="ftr" sz="quarter" idx="11"/>
          </p:nvPr>
        </p:nvSpPr>
        <p:spPr/>
        <p:txBody>
          <a:bodyPr/>
          <a:lstStyle>
            <a:lvl1pPr>
              <a:defRPr/>
            </a:lvl1pPr>
          </a:lstStyle>
          <a:p>
            <a:pPr>
              <a:defRPr/>
            </a:pPr>
            <a:r>
              <a:rPr lang="es-PE"/>
              <a:t>MBA José Zegarra Pinto</a:t>
            </a:r>
          </a:p>
        </p:txBody>
      </p:sp>
      <p:sp>
        <p:nvSpPr>
          <p:cNvPr id="6" name="5 Marcador de número de diapositiva">
            <a:extLst>
              <a:ext uri="{FF2B5EF4-FFF2-40B4-BE49-F238E27FC236}">
                <a16:creationId xmlns:a16="http://schemas.microsoft.com/office/drawing/2014/main" id="{A33E536B-6D94-F64E-B5A6-A55C5589DC81}"/>
              </a:ext>
            </a:extLst>
          </p:cNvPr>
          <p:cNvSpPr>
            <a:spLocks noGrp="1"/>
          </p:cNvSpPr>
          <p:nvPr>
            <p:ph type="sldNum" sz="quarter" idx="12"/>
          </p:nvPr>
        </p:nvSpPr>
        <p:spPr/>
        <p:txBody>
          <a:bodyPr/>
          <a:lstStyle>
            <a:lvl1pPr>
              <a:defRPr/>
            </a:lvl1pPr>
          </a:lstStyle>
          <a:p>
            <a:fld id="{4377E41E-267D-C54D-8196-08A8C52D53D7}" type="slidenum">
              <a:rPr lang="es-PE" altLang="es-PE"/>
              <a:pPr/>
              <a:t>‹Nº›</a:t>
            </a:fld>
            <a:endParaRPr lang="es-PE" altLang="es-PE"/>
          </a:p>
        </p:txBody>
      </p:sp>
    </p:spTree>
    <p:extLst>
      <p:ext uri="{BB962C8B-B14F-4D97-AF65-F5344CB8AC3E}">
        <p14:creationId xmlns:p14="http://schemas.microsoft.com/office/powerpoint/2010/main" val="236305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a:extLst>
              <a:ext uri="{FF2B5EF4-FFF2-40B4-BE49-F238E27FC236}">
                <a16:creationId xmlns:a16="http://schemas.microsoft.com/office/drawing/2014/main" id="{0C62CABF-06D1-FA49-81F5-1DA74E727C0F}"/>
              </a:ext>
            </a:extLst>
          </p:cNvPr>
          <p:cNvSpPr>
            <a:spLocks noGrp="1"/>
          </p:cNvSpPr>
          <p:nvPr>
            <p:ph type="dt" sz="half" idx="10"/>
          </p:nvPr>
        </p:nvSpPr>
        <p:spPr/>
        <p:txBody>
          <a:bodyPr/>
          <a:lstStyle>
            <a:lvl1pPr>
              <a:defRPr/>
            </a:lvl1pPr>
          </a:lstStyle>
          <a:p>
            <a:pPr>
              <a:defRPr/>
            </a:pPr>
            <a:fld id="{AD5DB854-A04B-F449-8196-37102803746C}" type="datetime1">
              <a:rPr lang="es-PE"/>
              <a:pPr>
                <a:defRPr/>
              </a:pPr>
              <a:t>6/10/2020</a:t>
            </a:fld>
            <a:endParaRPr lang="es-PE"/>
          </a:p>
        </p:txBody>
      </p:sp>
      <p:sp>
        <p:nvSpPr>
          <p:cNvPr id="5" name="4 Marcador de pie de página">
            <a:extLst>
              <a:ext uri="{FF2B5EF4-FFF2-40B4-BE49-F238E27FC236}">
                <a16:creationId xmlns:a16="http://schemas.microsoft.com/office/drawing/2014/main" id="{530B456E-B228-B943-9B02-B15654680C15}"/>
              </a:ext>
            </a:extLst>
          </p:cNvPr>
          <p:cNvSpPr>
            <a:spLocks noGrp="1"/>
          </p:cNvSpPr>
          <p:nvPr>
            <p:ph type="ftr" sz="quarter" idx="11"/>
          </p:nvPr>
        </p:nvSpPr>
        <p:spPr/>
        <p:txBody>
          <a:bodyPr/>
          <a:lstStyle>
            <a:lvl1pPr>
              <a:defRPr/>
            </a:lvl1pPr>
          </a:lstStyle>
          <a:p>
            <a:pPr>
              <a:defRPr/>
            </a:pPr>
            <a:r>
              <a:rPr lang="es-PE"/>
              <a:t>MBA José Zegarra Pinto</a:t>
            </a:r>
          </a:p>
        </p:txBody>
      </p:sp>
      <p:sp>
        <p:nvSpPr>
          <p:cNvPr id="6" name="5 Marcador de número de diapositiva">
            <a:extLst>
              <a:ext uri="{FF2B5EF4-FFF2-40B4-BE49-F238E27FC236}">
                <a16:creationId xmlns:a16="http://schemas.microsoft.com/office/drawing/2014/main" id="{2F6FA55E-D678-CE4D-AF71-9DFF7CAE69AB}"/>
              </a:ext>
            </a:extLst>
          </p:cNvPr>
          <p:cNvSpPr>
            <a:spLocks noGrp="1"/>
          </p:cNvSpPr>
          <p:nvPr>
            <p:ph type="sldNum" sz="quarter" idx="12"/>
          </p:nvPr>
        </p:nvSpPr>
        <p:spPr/>
        <p:txBody>
          <a:bodyPr/>
          <a:lstStyle>
            <a:lvl1pPr>
              <a:defRPr/>
            </a:lvl1pPr>
          </a:lstStyle>
          <a:p>
            <a:fld id="{D0DC20F1-2FC1-5340-A458-3C1530AA1502}" type="slidenum">
              <a:rPr lang="es-PE" altLang="es-PE"/>
              <a:pPr/>
              <a:t>‹Nº›</a:t>
            </a:fld>
            <a:endParaRPr lang="es-PE" altLang="es-PE"/>
          </a:p>
        </p:txBody>
      </p:sp>
    </p:spTree>
    <p:extLst>
      <p:ext uri="{BB962C8B-B14F-4D97-AF65-F5344CB8AC3E}">
        <p14:creationId xmlns:p14="http://schemas.microsoft.com/office/powerpoint/2010/main" val="70790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9BFC80A9-FA0F-3D44-AB3A-1BCA95F2A8FD}"/>
              </a:ext>
            </a:extLst>
          </p:cNvPr>
          <p:cNvSpPr>
            <a:spLocks noGrp="1"/>
          </p:cNvSpPr>
          <p:nvPr>
            <p:ph type="dt" sz="half" idx="10"/>
          </p:nvPr>
        </p:nvSpPr>
        <p:spPr/>
        <p:txBody>
          <a:bodyPr/>
          <a:lstStyle>
            <a:lvl1pPr>
              <a:defRPr/>
            </a:lvl1pPr>
          </a:lstStyle>
          <a:p>
            <a:pPr>
              <a:defRPr/>
            </a:pPr>
            <a:fld id="{626FB4EE-DE52-EA46-B3A4-47DDADF915FF}" type="datetime1">
              <a:rPr lang="es-PE"/>
              <a:pPr>
                <a:defRPr/>
              </a:pPr>
              <a:t>6/10/2020</a:t>
            </a:fld>
            <a:endParaRPr lang="es-PE"/>
          </a:p>
        </p:txBody>
      </p:sp>
      <p:sp>
        <p:nvSpPr>
          <p:cNvPr id="5" name="4 Marcador de pie de página">
            <a:extLst>
              <a:ext uri="{FF2B5EF4-FFF2-40B4-BE49-F238E27FC236}">
                <a16:creationId xmlns:a16="http://schemas.microsoft.com/office/drawing/2014/main" id="{E5DF5077-5D64-8E4A-860C-858728C0A2D0}"/>
              </a:ext>
            </a:extLst>
          </p:cNvPr>
          <p:cNvSpPr>
            <a:spLocks noGrp="1"/>
          </p:cNvSpPr>
          <p:nvPr>
            <p:ph type="ftr" sz="quarter" idx="11"/>
          </p:nvPr>
        </p:nvSpPr>
        <p:spPr/>
        <p:txBody>
          <a:bodyPr/>
          <a:lstStyle>
            <a:lvl1pPr>
              <a:defRPr/>
            </a:lvl1pPr>
          </a:lstStyle>
          <a:p>
            <a:pPr>
              <a:defRPr/>
            </a:pPr>
            <a:r>
              <a:rPr lang="es-PE"/>
              <a:t>MBA José Zegarra Pinto</a:t>
            </a:r>
          </a:p>
        </p:txBody>
      </p:sp>
      <p:sp>
        <p:nvSpPr>
          <p:cNvPr id="6" name="5 Marcador de número de diapositiva">
            <a:extLst>
              <a:ext uri="{FF2B5EF4-FFF2-40B4-BE49-F238E27FC236}">
                <a16:creationId xmlns:a16="http://schemas.microsoft.com/office/drawing/2014/main" id="{CF5C3B12-32E3-A140-8C9F-0617B38C06DA}"/>
              </a:ext>
            </a:extLst>
          </p:cNvPr>
          <p:cNvSpPr>
            <a:spLocks noGrp="1"/>
          </p:cNvSpPr>
          <p:nvPr>
            <p:ph type="sldNum" sz="quarter" idx="12"/>
          </p:nvPr>
        </p:nvSpPr>
        <p:spPr/>
        <p:txBody>
          <a:bodyPr/>
          <a:lstStyle>
            <a:lvl1pPr>
              <a:defRPr/>
            </a:lvl1pPr>
          </a:lstStyle>
          <a:p>
            <a:fld id="{7A110A9C-27B0-6540-B83F-353BFFF292BB}" type="slidenum">
              <a:rPr lang="es-PE" altLang="es-PE"/>
              <a:pPr/>
              <a:t>‹Nº›</a:t>
            </a:fld>
            <a:endParaRPr lang="es-PE" altLang="es-PE"/>
          </a:p>
        </p:txBody>
      </p:sp>
    </p:spTree>
    <p:extLst>
      <p:ext uri="{BB962C8B-B14F-4D97-AF65-F5344CB8AC3E}">
        <p14:creationId xmlns:p14="http://schemas.microsoft.com/office/powerpoint/2010/main" val="310746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3 Marcador de fecha">
            <a:extLst>
              <a:ext uri="{FF2B5EF4-FFF2-40B4-BE49-F238E27FC236}">
                <a16:creationId xmlns:a16="http://schemas.microsoft.com/office/drawing/2014/main" id="{06217AA1-1026-C74D-B2D2-10E6449F2D62}"/>
              </a:ext>
            </a:extLst>
          </p:cNvPr>
          <p:cNvSpPr>
            <a:spLocks noGrp="1"/>
          </p:cNvSpPr>
          <p:nvPr>
            <p:ph type="dt" sz="half" idx="10"/>
          </p:nvPr>
        </p:nvSpPr>
        <p:spPr/>
        <p:txBody>
          <a:bodyPr/>
          <a:lstStyle>
            <a:lvl1pPr>
              <a:defRPr/>
            </a:lvl1pPr>
          </a:lstStyle>
          <a:p>
            <a:pPr>
              <a:defRPr/>
            </a:pPr>
            <a:fld id="{685B3E97-CCFE-DC4D-8082-4D32148F4B8E}" type="datetime1">
              <a:rPr lang="es-PE"/>
              <a:pPr>
                <a:defRPr/>
              </a:pPr>
              <a:t>6/10/2020</a:t>
            </a:fld>
            <a:endParaRPr lang="es-PE"/>
          </a:p>
        </p:txBody>
      </p:sp>
      <p:sp>
        <p:nvSpPr>
          <p:cNvPr id="6" name="4 Marcador de pie de página">
            <a:extLst>
              <a:ext uri="{FF2B5EF4-FFF2-40B4-BE49-F238E27FC236}">
                <a16:creationId xmlns:a16="http://schemas.microsoft.com/office/drawing/2014/main" id="{10F4ADB9-34D3-A649-B402-418EC219C9F3}"/>
              </a:ext>
            </a:extLst>
          </p:cNvPr>
          <p:cNvSpPr>
            <a:spLocks noGrp="1"/>
          </p:cNvSpPr>
          <p:nvPr>
            <p:ph type="ftr" sz="quarter" idx="11"/>
          </p:nvPr>
        </p:nvSpPr>
        <p:spPr/>
        <p:txBody>
          <a:bodyPr/>
          <a:lstStyle>
            <a:lvl1pPr>
              <a:defRPr/>
            </a:lvl1pPr>
          </a:lstStyle>
          <a:p>
            <a:pPr>
              <a:defRPr/>
            </a:pPr>
            <a:r>
              <a:rPr lang="es-PE"/>
              <a:t>MBA José Zegarra Pinto</a:t>
            </a:r>
          </a:p>
        </p:txBody>
      </p:sp>
      <p:sp>
        <p:nvSpPr>
          <p:cNvPr id="7" name="5 Marcador de número de diapositiva">
            <a:extLst>
              <a:ext uri="{FF2B5EF4-FFF2-40B4-BE49-F238E27FC236}">
                <a16:creationId xmlns:a16="http://schemas.microsoft.com/office/drawing/2014/main" id="{5378F63A-094D-5E44-81DF-F6E37A0812D5}"/>
              </a:ext>
            </a:extLst>
          </p:cNvPr>
          <p:cNvSpPr>
            <a:spLocks noGrp="1"/>
          </p:cNvSpPr>
          <p:nvPr>
            <p:ph type="sldNum" sz="quarter" idx="12"/>
          </p:nvPr>
        </p:nvSpPr>
        <p:spPr/>
        <p:txBody>
          <a:bodyPr/>
          <a:lstStyle>
            <a:lvl1pPr>
              <a:defRPr/>
            </a:lvl1pPr>
          </a:lstStyle>
          <a:p>
            <a:fld id="{F5898EB0-E939-4B4C-B25C-7BFBD09A299F}" type="slidenum">
              <a:rPr lang="es-PE" altLang="es-PE"/>
              <a:pPr/>
              <a:t>‹Nº›</a:t>
            </a:fld>
            <a:endParaRPr lang="es-PE" altLang="es-PE"/>
          </a:p>
        </p:txBody>
      </p:sp>
    </p:spTree>
    <p:extLst>
      <p:ext uri="{BB962C8B-B14F-4D97-AF65-F5344CB8AC3E}">
        <p14:creationId xmlns:p14="http://schemas.microsoft.com/office/powerpoint/2010/main" val="407447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3 Marcador de fecha">
            <a:extLst>
              <a:ext uri="{FF2B5EF4-FFF2-40B4-BE49-F238E27FC236}">
                <a16:creationId xmlns:a16="http://schemas.microsoft.com/office/drawing/2014/main" id="{1074B7BB-4491-0240-BDC1-3BDA55AF1C53}"/>
              </a:ext>
            </a:extLst>
          </p:cNvPr>
          <p:cNvSpPr>
            <a:spLocks noGrp="1"/>
          </p:cNvSpPr>
          <p:nvPr>
            <p:ph type="dt" sz="half" idx="10"/>
          </p:nvPr>
        </p:nvSpPr>
        <p:spPr/>
        <p:txBody>
          <a:bodyPr/>
          <a:lstStyle>
            <a:lvl1pPr>
              <a:defRPr/>
            </a:lvl1pPr>
          </a:lstStyle>
          <a:p>
            <a:pPr>
              <a:defRPr/>
            </a:pPr>
            <a:fld id="{30B92A26-6E33-C442-8A81-5964997A9CD7}" type="datetime1">
              <a:rPr lang="es-PE"/>
              <a:pPr>
                <a:defRPr/>
              </a:pPr>
              <a:t>6/10/2020</a:t>
            </a:fld>
            <a:endParaRPr lang="es-PE"/>
          </a:p>
        </p:txBody>
      </p:sp>
      <p:sp>
        <p:nvSpPr>
          <p:cNvPr id="8" name="4 Marcador de pie de página">
            <a:extLst>
              <a:ext uri="{FF2B5EF4-FFF2-40B4-BE49-F238E27FC236}">
                <a16:creationId xmlns:a16="http://schemas.microsoft.com/office/drawing/2014/main" id="{A7BD68C6-C556-E045-91E7-6EBD2B6CA617}"/>
              </a:ext>
            </a:extLst>
          </p:cNvPr>
          <p:cNvSpPr>
            <a:spLocks noGrp="1"/>
          </p:cNvSpPr>
          <p:nvPr>
            <p:ph type="ftr" sz="quarter" idx="11"/>
          </p:nvPr>
        </p:nvSpPr>
        <p:spPr/>
        <p:txBody>
          <a:bodyPr/>
          <a:lstStyle>
            <a:lvl1pPr>
              <a:defRPr/>
            </a:lvl1pPr>
          </a:lstStyle>
          <a:p>
            <a:pPr>
              <a:defRPr/>
            </a:pPr>
            <a:r>
              <a:rPr lang="es-PE"/>
              <a:t>MBA José Zegarra Pinto</a:t>
            </a:r>
          </a:p>
        </p:txBody>
      </p:sp>
      <p:sp>
        <p:nvSpPr>
          <p:cNvPr id="9" name="5 Marcador de número de diapositiva">
            <a:extLst>
              <a:ext uri="{FF2B5EF4-FFF2-40B4-BE49-F238E27FC236}">
                <a16:creationId xmlns:a16="http://schemas.microsoft.com/office/drawing/2014/main" id="{C2615FF6-850C-2F4D-9F67-9341258D0375}"/>
              </a:ext>
            </a:extLst>
          </p:cNvPr>
          <p:cNvSpPr>
            <a:spLocks noGrp="1"/>
          </p:cNvSpPr>
          <p:nvPr>
            <p:ph type="sldNum" sz="quarter" idx="12"/>
          </p:nvPr>
        </p:nvSpPr>
        <p:spPr/>
        <p:txBody>
          <a:bodyPr/>
          <a:lstStyle>
            <a:lvl1pPr>
              <a:defRPr/>
            </a:lvl1pPr>
          </a:lstStyle>
          <a:p>
            <a:fld id="{50E2B278-C353-F94C-A500-2CB0ABE88B23}" type="slidenum">
              <a:rPr lang="es-PE" altLang="es-PE"/>
              <a:pPr/>
              <a:t>‹Nº›</a:t>
            </a:fld>
            <a:endParaRPr lang="es-PE" altLang="es-PE"/>
          </a:p>
        </p:txBody>
      </p:sp>
    </p:spTree>
    <p:extLst>
      <p:ext uri="{BB962C8B-B14F-4D97-AF65-F5344CB8AC3E}">
        <p14:creationId xmlns:p14="http://schemas.microsoft.com/office/powerpoint/2010/main" val="414293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3 Marcador de fecha">
            <a:extLst>
              <a:ext uri="{FF2B5EF4-FFF2-40B4-BE49-F238E27FC236}">
                <a16:creationId xmlns:a16="http://schemas.microsoft.com/office/drawing/2014/main" id="{448AA76A-3C26-1146-9609-62B9D7B31290}"/>
              </a:ext>
            </a:extLst>
          </p:cNvPr>
          <p:cNvSpPr>
            <a:spLocks noGrp="1"/>
          </p:cNvSpPr>
          <p:nvPr>
            <p:ph type="dt" sz="half" idx="10"/>
          </p:nvPr>
        </p:nvSpPr>
        <p:spPr/>
        <p:txBody>
          <a:bodyPr/>
          <a:lstStyle>
            <a:lvl1pPr>
              <a:defRPr/>
            </a:lvl1pPr>
          </a:lstStyle>
          <a:p>
            <a:pPr>
              <a:defRPr/>
            </a:pPr>
            <a:fld id="{661D5BF9-D769-D24E-986C-F9F3C96DE8CE}" type="datetime1">
              <a:rPr lang="es-PE"/>
              <a:pPr>
                <a:defRPr/>
              </a:pPr>
              <a:t>6/10/2020</a:t>
            </a:fld>
            <a:endParaRPr lang="es-PE"/>
          </a:p>
        </p:txBody>
      </p:sp>
      <p:sp>
        <p:nvSpPr>
          <p:cNvPr id="4" name="4 Marcador de pie de página">
            <a:extLst>
              <a:ext uri="{FF2B5EF4-FFF2-40B4-BE49-F238E27FC236}">
                <a16:creationId xmlns:a16="http://schemas.microsoft.com/office/drawing/2014/main" id="{5C794B1D-2A92-C64E-94FE-11EC41EF06B1}"/>
              </a:ext>
            </a:extLst>
          </p:cNvPr>
          <p:cNvSpPr>
            <a:spLocks noGrp="1"/>
          </p:cNvSpPr>
          <p:nvPr>
            <p:ph type="ftr" sz="quarter" idx="11"/>
          </p:nvPr>
        </p:nvSpPr>
        <p:spPr/>
        <p:txBody>
          <a:bodyPr/>
          <a:lstStyle>
            <a:lvl1pPr>
              <a:defRPr/>
            </a:lvl1pPr>
          </a:lstStyle>
          <a:p>
            <a:pPr>
              <a:defRPr/>
            </a:pPr>
            <a:r>
              <a:rPr lang="es-PE"/>
              <a:t>MBA José Zegarra Pinto</a:t>
            </a:r>
          </a:p>
        </p:txBody>
      </p:sp>
      <p:sp>
        <p:nvSpPr>
          <p:cNvPr id="5" name="5 Marcador de número de diapositiva">
            <a:extLst>
              <a:ext uri="{FF2B5EF4-FFF2-40B4-BE49-F238E27FC236}">
                <a16:creationId xmlns:a16="http://schemas.microsoft.com/office/drawing/2014/main" id="{A30898FE-47A1-9B4B-BE9D-0F12487330C4}"/>
              </a:ext>
            </a:extLst>
          </p:cNvPr>
          <p:cNvSpPr>
            <a:spLocks noGrp="1"/>
          </p:cNvSpPr>
          <p:nvPr>
            <p:ph type="sldNum" sz="quarter" idx="12"/>
          </p:nvPr>
        </p:nvSpPr>
        <p:spPr/>
        <p:txBody>
          <a:bodyPr/>
          <a:lstStyle>
            <a:lvl1pPr>
              <a:defRPr/>
            </a:lvl1pPr>
          </a:lstStyle>
          <a:p>
            <a:fld id="{AF7DC188-4F3D-714E-AC66-339CBE4CDF50}" type="slidenum">
              <a:rPr lang="es-PE" altLang="es-PE"/>
              <a:pPr/>
              <a:t>‹Nº›</a:t>
            </a:fld>
            <a:endParaRPr lang="es-PE" altLang="es-PE"/>
          </a:p>
        </p:txBody>
      </p:sp>
    </p:spTree>
    <p:extLst>
      <p:ext uri="{BB962C8B-B14F-4D97-AF65-F5344CB8AC3E}">
        <p14:creationId xmlns:p14="http://schemas.microsoft.com/office/powerpoint/2010/main" val="406261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389EEF95-76C5-8448-A0AD-FB4168CED397}"/>
              </a:ext>
            </a:extLst>
          </p:cNvPr>
          <p:cNvSpPr>
            <a:spLocks noGrp="1"/>
          </p:cNvSpPr>
          <p:nvPr>
            <p:ph type="dt" sz="half" idx="10"/>
          </p:nvPr>
        </p:nvSpPr>
        <p:spPr/>
        <p:txBody>
          <a:bodyPr/>
          <a:lstStyle>
            <a:lvl1pPr>
              <a:defRPr/>
            </a:lvl1pPr>
          </a:lstStyle>
          <a:p>
            <a:pPr>
              <a:defRPr/>
            </a:pPr>
            <a:fld id="{463D01A9-5BE1-5A49-8A86-F24A8BFF0716}" type="datetime1">
              <a:rPr lang="es-PE"/>
              <a:pPr>
                <a:defRPr/>
              </a:pPr>
              <a:t>6/10/2020</a:t>
            </a:fld>
            <a:endParaRPr lang="es-PE"/>
          </a:p>
        </p:txBody>
      </p:sp>
      <p:sp>
        <p:nvSpPr>
          <p:cNvPr id="3" name="4 Marcador de pie de página">
            <a:extLst>
              <a:ext uri="{FF2B5EF4-FFF2-40B4-BE49-F238E27FC236}">
                <a16:creationId xmlns:a16="http://schemas.microsoft.com/office/drawing/2014/main" id="{E4BE5999-5BF7-964F-B22D-5BD79550F19A}"/>
              </a:ext>
            </a:extLst>
          </p:cNvPr>
          <p:cNvSpPr>
            <a:spLocks noGrp="1"/>
          </p:cNvSpPr>
          <p:nvPr>
            <p:ph type="ftr" sz="quarter" idx="11"/>
          </p:nvPr>
        </p:nvSpPr>
        <p:spPr/>
        <p:txBody>
          <a:bodyPr/>
          <a:lstStyle>
            <a:lvl1pPr>
              <a:defRPr/>
            </a:lvl1pPr>
          </a:lstStyle>
          <a:p>
            <a:pPr>
              <a:defRPr/>
            </a:pPr>
            <a:r>
              <a:rPr lang="es-PE"/>
              <a:t>MBA José Zegarra Pinto</a:t>
            </a:r>
          </a:p>
        </p:txBody>
      </p:sp>
      <p:sp>
        <p:nvSpPr>
          <p:cNvPr id="4" name="5 Marcador de número de diapositiva">
            <a:extLst>
              <a:ext uri="{FF2B5EF4-FFF2-40B4-BE49-F238E27FC236}">
                <a16:creationId xmlns:a16="http://schemas.microsoft.com/office/drawing/2014/main" id="{7F6F6077-8CCC-FE4C-9279-106F310553D2}"/>
              </a:ext>
            </a:extLst>
          </p:cNvPr>
          <p:cNvSpPr>
            <a:spLocks noGrp="1"/>
          </p:cNvSpPr>
          <p:nvPr>
            <p:ph type="sldNum" sz="quarter" idx="12"/>
          </p:nvPr>
        </p:nvSpPr>
        <p:spPr/>
        <p:txBody>
          <a:bodyPr/>
          <a:lstStyle>
            <a:lvl1pPr>
              <a:defRPr/>
            </a:lvl1pPr>
          </a:lstStyle>
          <a:p>
            <a:fld id="{AF1DB931-F3AC-8B40-AF9A-465BCA43F4E9}" type="slidenum">
              <a:rPr lang="es-PE" altLang="es-PE"/>
              <a:pPr/>
              <a:t>‹Nº›</a:t>
            </a:fld>
            <a:endParaRPr lang="es-PE" altLang="es-PE"/>
          </a:p>
        </p:txBody>
      </p:sp>
    </p:spTree>
    <p:extLst>
      <p:ext uri="{BB962C8B-B14F-4D97-AF65-F5344CB8AC3E}">
        <p14:creationId xmlns:p14="http://schemas.microsoft.com/office/powerpoint/2010/main" val="395775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34D7C28E-D31F-D54A-B203-016EB9581F66}"/>
              </a:ext>
            </a:extLst>
          </p:cNvPr>
          <p:cNvSpPr>
            <a:spLocks noGrp="1"/>
          </p:cNvSpPr>
          <p:nvPr>
            <p:ph type="dt" sz="half" idx="10"/>
          </p:nvPr>
        </p:nvSpPr>
        <p:spPr/>
        <p:txBody>
          <a:bodyPr/>
          <a:lstStyle>
            <a:lvl1pPr>
              <a:defRPr/>
            </a:lvl1pPr>
          </a:lstStyle>
          <a:p>
            <a:pPr>
              <a:defRPr/>
            </a:pPr>
            <a:fld id="{1D768899-A8ED-DD49-9F23-6DC5B7CBCE23}" type="datetime1">
              <a:rPr lang="es-PE"/>
              <a:pPr>
                <a:defRPr/>
              </a:pPr>
              <a:t>6/10/2020</a:t>
            </a:fld>
            <a:endParaRPr lang="es-PE"/>
          </a:p>
        </p:txBody>
      </p:sp>
      <p:sp>
        <p:nvSpPr>
          <p:cNvPr id="6" name="4 Marcador de pie de página">
            <a:extLst>
              <a:ext uri="{FF2B5EF4-FFF2-40B4-BE49-F238E27FC236}">
                <a16:creationId xmlns:a16="http://schemas.microsoft.com/office/drawing/2014/main" id="{27DC9B1A-B9A5-8542-B529-ACCAF6739D2D}"/>
              </a:ext>
            </a:extLst>
          </p:cNvPr>
          <p:cNvSpPr>
            <a:spLocks noGrp="1"/>
          </p:cNvSpPr>
          <p:nvPr>
            <p:ph type="ftr" sz="quarter" idx="11"/>
          </p:nvPr>
        </p:nvSpPr>
        <p:spPr/>
        <p:txBody>
          <a:bodyPr/>
          <a:lstStyle>
            <a:lvl1pPr>
              <a:defRPr/>
            </a:lvl1pPr>
          </a:lstStyle>
          <a:p>
            <a:pPr>
              <a:defRPr/>
            </a:pPr>
            <a:r>
              <a:rPr lang="es-PE"/>
              <a:t>MBA José Zegarra Pinto</a:t>
            </a:r>
          </a:p>
        </p:txBody>
      </p:sp>
      <p:sp>
        <p:nvSpPr>
          <p:cNvPr id="7" name="5 Marcador de número de diapositiva">
            <a:extLst>
              <a:ext uri="{FF2B5EF4-FFF2-40B4-BE49-F238E27FC236}">
                <a16:creationId xmlns:a16="http://schemas.microsoft.com/office/drawing/2014/main" id="{1D042287-E9EC-354F-B2D5-A0FBF968A989}"/>
              </a:ext>
            </a:extLst>
          </p:cNvPr>
          <p:cNvSpPr>
            <a:spLocks noGrp="1"/>
          </p:cNvSpPr>
          <p:nvPr>
            <p:ph type="sldNum" sz="quarter" idx="12"/>
          </p:nvPr>
        </p:nvSpPr>
        <p:spPr/>
        <p:txBody>
          <a:bodyPr/>
          <a:lstStyle>
            <a:lvl1pPr>
              <a:defRPr/>
            </a:lvl1pPr>
          </a:lstStyle>
          <a:p>
            <a:fld id="{4EE67092-B4D9-DD4B-A744-A90F08030642}" type="slidenum">
              <a:rPr lang="es-PE" altLang="es-PE"/>
              <a:pPr/>
              <a:t>‹Nº›</a:t>
            </a:fld>
            <a:endParaRPr lang="es-PE" altLang="es-PE"/>
          </a:p>
        </p:txBody>
      </p:sp>
    </p:spTree>
    <p:extLst>
      <p:ext uri="{BB962C8B-B14F-4D97-AF65-F5344CB8AC3E}">
        <p14:creationId xmlns:p14="http://schemas.microsoft.com/office/powerpoint/2010/main" val="264328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CA89657-6BAE-E54A-8CFF-2265F0CF0AAC}"/>
              </a:ext>
            </a:extLst>
          </p:cNvPr>
          <p:cNvSpPr>
            <a:spLocks noGrp="1"/>
          </p:cNvSpPr>
          <p:nvPr>
            <p:ph type="dt" sz="half" idx="10"/>
          </p:nvPr>
        </p:nvSpPr>
        <p:spPr/>
        <p:txBody>
          <a:bodyPr/>
          <a:lstStyle>
            <a:lvl1pPr>
              <a:defRPr/>
            </a:lvl1pPr>
          </a:lstStyle>
          <a:p>
            <a:pPr>
              <a:defRPr/>
            </a:pPr>
            <a:fld id="{680132F1-E890-4F4D-B589-72C52F44D2B0}" type="datetime1">
              <a:rPr lang="es-PE"/>
              <a:pPr>
                <a:defRPr/>
              </a:pPr>
              <a:t>6/10/2020</a:t>
            </a:fld>
            <a:endParaRPr lang="es-PE"/>
          </a:p>
        </p:txBody>
      </p:sp>
      <p:sp>
        <p:nvSpPr>
          <p:cNvPr id="6" name="4 Marcador de pie de página">
            <a:extLst>
              <a:ext uri="{FF2B5EF4-FFF2-40B4-BE49-F238E27FC236}">
                <a16:creationId xmlns:a16="http://schemas.microsoft.com/office/drawing/2014/main" id="{2DF1E235-DF6B-6A42-B4DC-79CB18543643}"/>
              </a:ext>
            </a:extLst>
          </p:cNvPr>
          <p:cNvSpPr>
            <a:spLocks noGrp="1"/>
          </p:cNvSpPr>
          <p:nvPr>
            <p:ph type="ftr" sz="quarter" idx="11"/>
          </p:nvPr>
        </p:nvSpPr>
        <p:spPr/>
        <p:txBody>
          <a:bodyPr/>
          <a:lstStyle>
            <a:lvl1pPr>
              <a:defRPr/>
            </a:lvl1pPr>
          </a:lstStyle>
          <a:p>
            <a:pPr>
              <a:defRPr/>
            </a:pPr>
            <a:r>
              <a:rPr lang="es-PE"/>
              <a:t>MBA José Zegarra Pinto</a:t>
            </a:r>
          </a:p>
        </p:txBody>
      </p:sp>
      <p:sp>
        <p:nvSpPr>
          <p:cNvPr id="7" name="5 Marcador de número de diapositiva">
            <a:extLst>
              <a:ext uri="{FF2B5EF4-FFF2-40B4-BE49-F238E27FC236}">
                <a16:creationId xmlns:a16="http://schemas.microsoft.com/office/drawing/2014/main" id="{ABFD9CFC-039F-A04E-87DC-042AC4E2B7ED}"/>
              </a:ext>
            </a:extLst>
          </p:cNvPr>
          <p:cNvSpPr>
            <a:spLocks noGrp="1"/>
          </p:cNvSpPr>
          <p:nvPr>
            <p:ph type="sldNum" sz="quarter" idx="12"/>
          </p:nvPr>
        </p:nvSpPr>
        <p:spPr/>
        <p:txBody>
          <a:bodyPr/>
          <a:lstStyle>
            <a:lvl1pPr>
              <a:defRPr/>
            </a:lvl1pPr>
          </a:lstStyle>
          <a:p>
            <a:fld id="{A8F2F3EC-9E25-8D45-A815-D20064CD86BB}" type="slidenum">
              <a:rPr lang="es-PE" altLang="es-PE"/>
              <a:pPr/>
              <a:t>‹Nº›</a:t>
            </a:fld>
            <a:endParaRPr lang="es-PE" altLang="es-PE"/>
          </a:p>
        </p:txBody>
      </p:sp>
    </p:spTree>
    <p:extLst>
      <p:ext uri="{BB962C8B-B14F-4D97-AF65-F5344CB8AC3E}">
        <p14:creationId xmlns:p14="http://schemas.microsoft.com/office/powerpoint/2010/main" val="366317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D8D4AC93-FA52-6841-A7EE-539A680FD64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2 Marcador de texto">
            <a:extLst>
              <a:ext uri="{FF2B5EF4-FFF2-40B4-BE49-F238E27FC236}">
                <a16:creationId xmlns:a16="http://schemas.microsoft.com/office/drawing/2014/main" id="{8EFB9C53-F730-5748-9EDD-B19E508DC68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3 Marcador de fecha">
            <a:extLst>
              <a:ext uri="{FF2B5EF4-FFF2-40B4-BE49-F238E27FC236}">
                <a16:creationId xmlns:a16="http://schemas.microsoft.com/office/drawing/2014/main" id="{B64D1268-D932-C948-8E47-8227375C5EF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00D4DE8-B75A-2445-9FA7-AA7D152AFAC1}" type="datetime1">
              <a:rPr lang="es-PE"/>
              <a:pPr>
                <a:defRPr/>
              </a:pPr>
              <a:t>6/10/2020</a:t>
            </a:fld>
            <a:endParaRPr lang="es-PE"/>
          </a:p>
        </p:txBody>
      </p:sp>
      <p:sp>
        <p:nvSpPr>
          <p:cNvPr id="5" name="4 Marcador de pie de página">
            <a:extLst>
              <a:ext uri="{FF2B5EF4-FFF2-40B4-BE49-F238E27FC236}">
                <a16:creationId xmlns:a16="http://schemas.microsoft.com/office/drawing/2014/main" id="{E29D9877-08C3-A844-87B1-329A4D93483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PE"/>
              <a:t>MBA José Zegarra Pinto</a:t>
            </a:r>
          </a:p>
        </p:txBody>
      </p:sp>
      <p:sp>
        <p:nvSpPr>
          <p:cNvPr id="6" name="5 Marcador de número de diapositiva">
            <a:extLst>
              <a:ext uri="{FF2B5EF4-FFF2-40B4-BE49-F238E27FC236}">
                <a16:creationId xmlns:a16="http://schemas.microsoft.com/office/drawing/2014/main" id="{F455FFEC-3680-1447-89E0-42B42B6321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0A65933-08A9-7F40-97E3-EFBDCC38FB0B}" type="slidenum">
              <a:rPr lang="es-PE" altLang="es-PE"/>
              <a:pPr/>
              <a:t>‹Nº›</a:t>
            </a:fld>
            <a:endParaRPr lang="es-PE" alt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josezegarra75@hotmail.com" TargetMode="External"/><Relationship Id="rId2" Type="http://schemas.openxmlformats.org/officeDocument/2006/relationships/hyperlink" Target="mailto:zegarra.jg@pucp.edu.pe"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15F6D7DA-DCFF-1F41-8377-4560A059C76F}"/>
              </a:ext>
            </a:extLst>
          </p:cNvPr>
          <p:cNvSpPr/>
          <p:nvPr/>
        </p:nvSpPr>
        <p:spPr>
          <a:xfrm>
            <a:off x="6364288" y="4365625"/>
            <a:ext cx="2771775" cy="143986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schemeClr val="bg1">
                  <a:lumMod val="65000"/>
                </a:schemeClr>
              </a:solidFill>
            </a:endParaRPr>
          </a:p>
        </p:txBody>
      </p:sp>
      <p:sp>
        <p:nvSpPr>
          <p:cNvPr id="7" name="6 Extracto">
            <a:extLst>
              <a:ext uri="{FF2B5EF4-FFF2-40B4-BE49-F238E27FC236}">
                <a16:creationId xmlns:a16="http://schemas.microsoft.com/office/drawing/2014/main" id="{AB5E02E2-C346-CE47-9A71-9CE914960622}"/>
              </a:ext>
            </a:extLst>
          </p:cNvPr>
          <p:cNvSpPr/>
          <p:nvPr/>
        </p:nvSpPr>
        <p:spPr>
          <a:xfrm rot="10800000">
            <a:off x="2124075" y="1125538"/>
            <a:ext cx="1295400" cy="143986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8" name="7 Rectángulo">
            <a:extLst>
              <a:ext uri="{FF2B5EF4-FFF2-40B4-BE49-F238E27FC236}">
                <a16:creationId xmlns:a16="http://schemas.microsoft.com/office/drawing/2014/main" id="{C876D1B2-88EC-8C43-B992-9FCFE4278DF5}"/>
              </a:ext>
            </a:extLst>
          </p:cNvPr>
          <p:cNvSpPr/>
          <p:nvPr/>
        </p:nvSpPr>
        <p:spPr>
          <a:xfrm>
            <a:off x="0" y="1125538"/>
            <a:ext cx="2771775" cy="143986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9" name="8 Extracto">
            <a:extLst>
              <a:ext uri="{FF2B5EF4-FFF2-40B4-BE49-F238E27FC236}">
                <a16:creationId xmlns:a16="http://schemas.microsoft.com/office/drawing/2014/main" id="{7BE4D15D-6448-BF49-9CD9-BAB95B84ECC8}"/>
              </a:ext>
            </a:extLst>
          </p:cNvPr>
          <p:cNvSpPr/>
          <p:nvPr/>
        </p:nvSpPr>
        <p:spPr>
          <a:xfrm>
            <a:off x="5715000" y="4365625"/>
            <a:ext cx="1296988" cy="143986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Marcador de pie de página 1">
            <a:extLst>
              <a:ext uri="{FF2B5EF4-FFF2-40B4-BE49-F238E27FC236}">
                <a16:creationId xmlns:a16="http://schemas.microsoft.com/office/drawing/2014/main" id="{FD09A4E0-8490-9449-9840-1308B6C173D7}"/>
              </a:ext>
            </a:extLst>
          </p:cNvPr>
          <p:cNvSpPr>
            <a:spLocks noGrp="1"/>
          </p:cNvSpPr>
          <p:nvPr>
            <p:ph type="ftr" sz="quarter" idx="11"/>
          </p:nvPr>
        </p:nvSpPr>
        <p:spPr/>
        <p:txBody>
          <a:bodyPr/>
          <a:lstStyle/>
          <a:p>
            <a:pPr>
              <a:defRPr/>
            </a:pPr>
            <a:r>
              <a:rPr lang="es-PE"/>
              <a:t>MBA José Zegarra Pinto</a:t>
            </a:r>
          </a:p>
        </p:txBody>
      </p:sp>
      <p:sp>
        <p:nvSpPr>
          <p:cNvPr id="3" name="Marcador de número de diapositiva 2">
            <a:extLst>
              <a:ext uri="{FF2B5EF4-FFF2-40B4-BE49-F238E27FC236}">
                <a16:creationId xmlns:a16="http://schemas.microsoft.com/office/drawing/2014/main" id="{9F93A135-D393-1D46-95D1-54DEF5AD58A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A68C26-9E09-3741-A947-FEC7F73C2AF5}" type="slidenum">
              <a:rPr lang="es-PE" altLang="es-PE">
                <a:solidFill>
                  <a:srgbClr val="898989"/>
                </a:solidFill>
              </a:rPr>
              <a:pPr/>
              <a:t>1</a:t>
            </a:fld>
            <a:endParaRPr lang="es-PE" altLang="es-PE">
              <a:solidFill>
                <a:srgbClr val="898989"/>
              </a:solidFill>
            </a:endParaRPr>
          </a:p>
        </p:txBody>
      </p:sp>
      <p:sp>
        <p:nvSpPr>
          <p:cNvPr id="4" name="Subtítulo 3">
            <a:extLst>
              <a:ext uri="{FF2B5EF4-FFF2-40B4-BE49-F238E27FC236}">
                <a16:creationId xmlns:a16="http://schemas.microsoft.com/office/drawing/2014/main" id="{625EBD23-CBC0-D243-8424-1DCF86B32C65}"/>
              </a:ext>
            </a:extLst>
          </p:cNvPr>
          <p:cNvSpPr>
            <a:spLocks noGrp="1"/>
          </p:cNvSpPr>
          <p:nvPr>
            <p:ph type="subTitle" idx="1"/>
          </p:nvPr>
        </p:nvSpPr>
        <p:spPr/>
        <p:txBody>
          <a:bodyPr/>
          <a:lstStyle/>
          <a:p>
            <a:pPr>
              <a:defRPr/>
            </a:pPr>
            <a:endParaRPr lang="es-PE"/>
          </a:p>
        </p:txBody>
      </p:sp>
      <p:pic>
        <p:nvPicPr>
          <p:cNvPr id="3081" name="Imagen 5">
            <a:extLst>
              <a:ext uri="{FF2B5EF4-FFF2-40B4-BE49-F238E27FC236}">
                <a16:creationId xmlns:a16="http://schemas.microsoft.com/office/drawing/2014/main" id="{8248E304-947D-304D-8ED9-FE0E44FBC8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8363" y="2571750"/>
            <a:ext cx="294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759F47D2-CE02-724E-A116-301A82EEFBC0}"/>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813B04DC-5016-674C-97DA-DE003D78BAB2}"/>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0F67BF41-385D-6B4A-9066-C70FE758A4FE}"/>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71C5FE54-9324-2942-8702-D6205C77D551}"/>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6B10A553-EAC4-BF47-891D-1DB37BFB3379}"/>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2DB77E67-DDEC-D444-909E-964DDB0F2E01}"/>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D9BB211E-0061-534B-85B6-380A0B675BBD}"/>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2A9414A4-4174-464B-BD13-DA8C8A014ABE}"/>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E59B722C-36DE-734D-8501-610B9AE6644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4B0CBD-B9B5-CB4C-83A3-87D856C98D2A}" type="slidenum">
              <a:rPr lang="es-PE" altLang="es-PE">
                <a:solidFill>
                  <a:srgbClr val="898989"/>
                </a:solidFill>
              </a:rPr>
              <a:pPr/>
              <a:t>10</a:t>
            </a:fld>
            <a:endParaRPr lang="es-PE" altLang="es-PE">
              <a:solidFill>
                <a:srgbClr val="898989"/>
              </a:solidFill>
            </a:endParaRPr>
          </a:p>
        </p:txBody>
      </p:sp>
      <p:sp>
        <p:nvSpPr>
          <p:cNvPr id="11" name="Rectángulo 10">
            <a:extLst>
              <a:ext uri="{FF2B5EF4-FFF2-40B4-BE49-F238E27FC236}">
                <a16:creationId xmlns:a16="http://schemas.microsoft.com/office/drawing/2014/main" id="{CE324B19-E602-584D-8E33-D18284E86FF6}"/>
              </a:ext>
            </a:extLst>
          </p:cNvPr>
          <p:cNvSpPr/>
          <p:nvPr/>
        </p:nvSpPr>
        <p:spPr>
          <a:xfrm>
            <a:off x="4059238" y="1343141"/>
            <a:ext cx="4572000" cy="4893647"/>
          </a:xfrm>
          <a:prstGeom prst="rect">
            <a:avLst/>
          </a:prstGeom>
        </p:spPr>
        <p:txBody>
          <a:bodyPr>
            <a:spAutoFit/>
          </a:bodyPr>
          <a:lstStyle/>
          <a:p>
            <a:pPr marL="342900" indent="-342900">
              <a:buFont typeface="Wingdings" panose="05000000000000000000" pitchFamily="2" charset="2"/>
              <a:buChar char="ü"/>
              <a:defRPr/>
            </a:pPr>
            <a:r>
              <a:rPr lang="es-PE" sz="2400" dirty="0"/>
              <a:t>Estas se reflejan en al menos una de las partes contratantes:</a:t>
            </a:r>
          </a:p>
          <a:p>
            <a:pPr>
              <a:defRPr/>
            </a:pPr>
            <a:endParaRPr lang="es-PE" sz="2400" dirty="0"/>
          </a:p>
          <a:p>
            <a:pPr marL="714375" indent="-357188">
              <a:buFont typeface="Wingdings" panose="05000000000000000000" pitchFamily="2" charset="2"/>
              <a:buChar char="v"/>
              <a:defRPr/>
            </a:pPr>
            <a:r>
              <a:rPr lang="es-PE" sz="2400" dirty="0"/>
              <a:t>Existe ejercicio de la Función Administrativa.</a:t>
            </a:r>
          </a:p>
          <a:p>
            <a:pPr marL="714375" indent="-357188">
              <a:buFont typeface="Wingdings" panose="05000000000000000000" pitchFamily="2" charset="2"/>
              <a:buChar char="v"/>
              <a:defRPr/>
            </a:pPr>
            <a:endParaRPr lang="es-PE" sz="2400" dirty="0"/>
          </a:p>
          <a:p>
            <a:pPr marL="714375" indent="-357188">
              <a:buFont typeface="Wingdings" panose="05000000000000000000" pitchFamily="2" charset="2"/>
              <a:buChar char="v"/>
              <a:defRPr/>
            </a:pPr>
            <a:r>
              <a:rPr lang="es-PE" sz="2400" dirty="0"/>
              <a:t>Existe búsqueda de satisfacción de interés colectivo.</a:t>
            </a:r>
          </a:p>
          <a:p>
            <a:pPr marL="714375" indent="-357188">
              <a:buFont typeface="Wingdings" panose="05000000000000000000" pitchFamily="2" charset="2"/>
              <a:buChar char="v"/>
              <a:defRPr/>
            </a:pPr>
            <a:endParaRPr lang="es-PE" sz="2400" dirty="0"/>
          </a:p>
          <a:p>
            <a:pPr marL="714375" indent="-357188">
              <a:buFont typeface="Wingdings" panose="05000000000000000000" pitchFamily="2" charset="2"/>
              <a:buChar char="v"/>
              <a:defRPr/>
            </a:pPr>
            <a:r>
              <a:rPr lang="es-PE" sz="2400" dirty="0"/>
              <a:t>Una de las partes tiene mayores prerrogativas que la otra.  </a:t>
            </a:r>
          </a:p>
        </p:txBody>
      </p:sp>
      <p:sp>
        <p:nvSpPr>
          <p:cNvPr id="15372" name="Rectángulo 11">
            <a:extLst>
              <a:ext uri="{FF2B5EF4-FFF2-40B4-BE49-F238E27FC236}">
                <a16:creationId xmlns:a16="http://schemas.microsoft.com/office/drawing/2014/main" id="{039F9040-79BD-B148-BA89-F3D1D373FA4C}"/>
              </a:ext>
            </a:extLst>
          </p:cNvPr>
          <p:cNvSpPr>
            <a:spLocks noChangeArrowheads="1"/>
          </p:cNvSpPr>
          <p:nvPr/>
        </p:nvSpPr>
        <p:spPr bwMode="auto">
          <a:xfrm>
            <a:off x="2659610" y="609437"/>
            <a:ext cx="248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CARACTERÍSTICAS</a:t>
            </a:r>
          </a:p>
        </p:txBody>
      </p:sp>
      <p:pic>
        <p:nvPicPr>
          <p:cNvPr id="15373" name="Imagen 11">
            <a:extLst>
              <a:ext uri="{FF2B5EF4-FFF2-40B4-BE49-F238E27FC236}">
                <a16:creationId xmlns:a16="http://schemas.microsoft.com/office/drawing/2014/main" id="{74AC316E-E7F9-6E48-941E-F5086543E7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725" y="2473325"/>
            <a:ext cx="27622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6AB9FBC9-6FD2-F74B-9FD5-D2B158EBF9C5}"/>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D16023E5-B1D3-8049-AC7E-6950C509A8F9}"/>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59E8375E-9D09-6041-B8CC-362C882DF6A8}"/>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5DC4C7A9-BF6F-7145-B50E-F273AB3FCB19}"/>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577F3F50-12AF-A04E-A22D-98DA819A8BD3}"/>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E6D2EC9B-7F43-AD44-8116-B721B5E21525}"/>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DCE52FF1-482C-0443-BB02-B5C36C06CAC0}"/>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152729A7-4D5E-0D43-B5FF-461856B6A437}"/>
              </a:ext>
            </a:extLst>
          </p:cNvPr>
          <p:cNvSpPr>
            <a:spLocks noGrp="1"/>
          </p:cNvSpPr>
          <p:nvPr>
            <p:ph type="ftr" sz="quarter" idx="11"/>
          </p:nvPr>
        </p:nvSpPr>
        <p:spPr>
          <a:xfrm>
            <a:off x="3124200" y="6439694"/>
            <a:ext cx="2895600" cy="365125"/>
          </a:xfrm>
        </p:spPr>
        <p:txBody>
          <a:bodyPr/>
          <a:lstStyle/>
          <a:p>
            <a:pPr>
              <a:defRPr/>
            </a:pPr>
            <a:r>
              <a:rPr lang="es-PE" b="1" dirty="0">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1FD31174-9A38-D14C-B79C-283ED827EA3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7543FE-C627-5644-819E-9DD5252BCB58}" type="slidenum">
              <a:rPr lang="es-PE" altLang="es-PE">
                <a:solidFill>
                  <a:srgbClr val="898989"/>
                </a:solidFill>
              </a:rPr>
              <a:pPr/>
              <a:t>11</a:t>
            </a:fld>
            <a:endParaRPr lang="es-PE" altLang="es-PE">
              <a:solidFill>
                <a:srgbClr val="898989"/>
              </a:solidFill>
            </a:endParaRPr>
          </a:p>
        </p:txBody>
      </p:sp>
      <p:sp>
        <p:nvSpPr>
          <p:cNvPr id="16395" name="Rectángulo 10">
            <a:extLst>
              <a:ext uri="{FF2B5EF4-FFF2-40B4-BE49-F238E27FC236}">
                <a16:creationId xmlns:a16="http://schemas.microsoft.com/office/drawing/2014/main" id="{EF88ACCB-9BDD-FA4C-BD09-43A34E79286B}"/>
              </a:ext>
            </a:extLst>
          </p:cNvPr>
          <p:cNvSpPr>
            <a:spLocks noChangeArrowheads="1"/>
          </p:cNvSpPr>
          <p:nvPr/>
        </p:nvSpPr>
        <p:spPr bwMode="auto">
          <a:xfrm>
            <a:off x="2593975" y="73757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400" b="1" u="sng" dirty="0"/>
              <a:t>DEFINICIÓN DEL CONTRATO EN LA LEY Y EL REGLAMENTO</a:t>
            </a:r>
          </a:p>
        </p:txBody>
      </p:sp>
      <p:sp>
        <p:nvSpPr>
          <p:cNvPr id="16396" name="Rectángulo 11">
            <a:extLst>
              <a:ext uri="{FF2B5EF4-FFF2-40B4-BE49-F238E27FC236}">
                <a16:creationId xmlns:a16="http://schemas.microsoft.com/office/drawing/2014/main" id="{2671E2FA-BC6F-5842-8262-03A56C96692B}"/>
              </a:ext>
            </a:extLst>
          </p:cNvPr>
          <p:cNvSpPr>
            <a:spLocks noChangeArrowheads="1"/>
          </p:cNvSpPr>
          <p:nvPr/>
        </p:nvSpPr>
        <p:spPr bwMode="auto">
          <a:xfrm>
            <a:off x="432367" y="2124214"/>
            <a:ext cx="83534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ü"/>
            </a:pPr>
            <a:r>
              <a:rPr lang="es-PE" altLang="es-PE" sz="2000" dirty="0"/>
              <a:t>El </a:t>
            </a:r>
            <a:r>
              <a:rPr lang="es-PE" altLang="es-PE" sz="2000" b="1" dirty="0"/>
              <a:t>TUO de la Ley Nº 30225 </a:t>
            </a:r>
            <a:r>
              <a:rPr lang="es-PE" altLang="es-PE" sz="2000" dirty="0"/>
              <a:t>– Ley de Contrataciones del Estado (en adelante LCE) no da una definición de lo que se entiende por contrato administrativo, para los efectos  de  las contrataciones con el Estado.</a:t>
            </a:r>
          </a:p>
          <a:p>
            <a:pPr algn="just">
              <a:spcBef>
                <a:spcPct val="0"/>
              </a:spcBef>
              <a:buFont typeface="Wingdings" pitchFamily="2" charset="2"/>
              <a:buChar char="ü"/>
            </a:pPr>
            <a:endParaRPr lang="es-PE" altLang="es-PE" sz="2000" dirty="0"/>
          </a:p>
          <a:p>
            <a:pPr algn="just">
              <a:spcBef>
                <a:spcPct val="0"/>
              </a:spcBef>
              <a:buFont typeface="Wingdings" pitchFamily="2" charset="2"/>
              <a:buChar char="ü"/>
            </a:pPr>
            <a:r>
              <a:rPr lang="es-PE" altLang="es-PE" sz="2000" dirty="0"/>
              <a:t>No obstante, el </a:t>
            </a:r>
            <a:r>
              <a:rPr lang="es-PE" altLang="es-PE" sz="2000" b="1" dirty="0"/>
              <a:t>Reglamento de la Ley de Contrataciones del Estado – D.S. Nº 350-2015-EF </a:t>
            </a:r>
            <a:r>
              <a:rPr lang="es-PE" altLang="es-PE" sz="2000" dirty="0"/>
              <a:t>(en adelante el RLCE), en su Anexo Único, sí lo define en los  siguientes términos:   “</a:t>
            </a:r>
            <a:r>
              <a:rPr lang="es-PE" altLang="es-PE" sz="2000" b="1" dirty="0"/>
              <a:t>Contrato: </a:t>
            </a:r>
            <a:r>
              <a:rPr lang="es-PE" altLang="es-PE" sz="2000" dirty="0"/>
              <a:t>Es el acuerdo para crear, regular, modificar o extinguir una relación jurídica dentro de los alcances de la Ley y del presente Reglamento.”</a:t>
            </a:r>
          </a:p>
          <a:p>
            <a:pPr algn="just">
              <a:spcBef>
                <a:spcPct val="0"/>
              </a:spcBef>
              <a:buFont typeface="Wingdings" pitchFamily="2" charset="2"/>
              <a:buChar char="ü"/>
            </a:pPr>
            <a:endParaRPr lang="es-PE" altLang="es-PE" sz="2000" dirty="0"/>
          </a:p>
          <a:p>
            <a:pPr algn="just">
              <a:spcBef>
                <a:spcPct val="0"/>
              </a:spcBef>
              <a:buFont typeface="Wingdings" pitchFamily="2" charset="2"/>
              <a:buChar char="ü"/>
            </a:pPr>
            <a:r>
              <a:rPr lang="es-PE" altLang="es-PE" sz="2000" b="1" dirty="0"/>
              <a:t>Código Civil:</a:t>
            </a:r>
            <a:r>
              <a:rPr lang="es-PE" altLang="es-PE" sz="2000" dirty="0"/>
              <a:t> “…Artículo 1351.-  El contrato es el acuerdo de dos o más partes para crear, regular, modificar o extinguir una relación jurídica patrimonial…”.</a:t>
            </a:r>
          </a:p>
          <a:p>
            <a:pPr>
              <a:spcBef>
                <a:spcPct val="0"/>
              </a:spcBef>
              <a:buFont typeface="Wingdings" pitchFamily="2" charset="2"/>
              <a:buChar char="ü"/>
            </a:pPr>
            <a:endParaRPr lang="es-PE" altLang="es-PE" sz="2000" dirty="0"/>
          </a:p>
        </p:txBody>
      </p:sp>
      <p:pic>
        <p:nvPicPr>
          <p:cNvPr id="16397" name="Imagen 10">
            <a:extLst>
              <a:ext uri="{FF2B5EF4-FFF2-40B4-BE49-F238E27FC236}">
                <a16:creationId xmlns:a16="http://schemas.microsoft.com/office/drawing/2014/main" id="{42F219DC-E2AE-1E41-BCC4-0512C02F0C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7788"/>
            <a:ext cx="1584821"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8ED8B00D-4378-1F4C-97C7-23EB2DDBE512}"/>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3FC38CF2-E451-2A4D-BA66-89D2353EF108}"/>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1F997C46-8314-1B44-8B29-97D859622476}"/>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B8B18787-E4BD-1947-8035-76A7098D72B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4C364DB-738B-754C-AEF2-DDE7CB5C5898}"/>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48DBDCC1-9909-2243-93DB-B62ABFD8BD1C}"/>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343F0530-C479-7B4C-8AF4-9074C3440DE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E7D854B9-91C0-9C4E-A488-DFECED6467FF}"/>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ABA80A36-27BC-1649-BD2A-6EA22C6F340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8C58A7-0BA3-DE44-BBD4-57E413BDD909}" type="slidenum">
              <a:rPr lang="es-PE" altLang="es-PE">
                <a:solidFill>
                  <a:srgbClr val="898989"/>
                </a:solidFill>
              </a:rPr>
              <a:pPr/>
              <a:t>12</a:t>
            </a:fld>
            <a:endParaRPr lang="es-PE" altLang="es-PE">
              <a:solidFill>
                <a:srgbClr val="898989"/>
              </a:solidFill>
            </a:endParaRPr>
          </a:p>
        </p:txBody>
      </p:sp>
      <p:sp>
        <p:nvSpPr>
          <p:cNvPr id="18443" name="Rectángulo 10">
            <a:extLst>
              <a:ext uri="{FF2B5EF4-FFF2-40B4-BE49-F238E27FC236}">
                <a16:creationId xmlns:a16="http://schemas.microsoft.com/office/drawing/2014/main" id="{AA55E926-6FA6-7842-9F1D-570A703B1B6B}"/>
              </a:ext>
            </a:extLst>
          </p:cNvPr>
          <p:cNvSpPr>
            <a:spLocks noChangeArrowheads="1"/>
          </p:cNvSpPr>
          <p:nvPr/>
        </p:nvSpPr>
        <p:spPr bwMode="auto">
          <a:xfrm>
            <a:off x="1727200" y="556251"/>
            <a:ext cx="589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CARACTERÍSTICAS DEL CONTRATO EN LA LEY </a:t>
            </a:r>
          </a:p>
        </p:txBody>
      </p:sp>
      <p:sp>
        <p:nvSpPr>
          <p:cNvPr id="12" name="Rectángulo 11">
            <a:extLst>
              <a:ext uri="{FF2B5EF4-FFF2-40B4-BE49-F238E27FC236}">
                <a16:creationId xmlns:a16="http://schemas.microsoft.com/office/drawing/2014/main" id="{F04183D8-F9D4-1142-910C-544EDDE3F5C8}"/>
              </a:ext>
            </a:extLst>
          </p:cNvPr>
          <p:cNvSpPr/>
          <p:nvPr/>
        </p:nvSpPr>
        <p:spPr>
          <a:xfrm>
            <a:off x="323528" y="1381919"/>
            <a:ext cx="8136904" cy="5078313"/>
          </a:xfrm>
          <a:prstGeom prst="rect">
            <a:avLst/>
          </a:prstGeom>
        </p:spPr>
        <p:txBody>
          <a:bodyPr wrap="square">
            <a:spAutoFit/>
          </a:bodyPr>
          <a:lstStyle/>
          <a:p>
            <a:pPr>
              <a:defRPr/>
            </a:pPr>
            <a:r>
              <a:rPr lang="es-PE" dirty="0"/>
              <a:t>El </a:t>
            </a:r>
            <a:r>
              <a:rPr lang="es-PE" b="1" dirty="0"/>
              <a:t>artículo 32 </a:t>
            </a:r>
            <a:r>
              <a:rPr lang="es-PE" dirty="0"/>
              <a:t>de la </a:t>
            </a:r>
            <a:r>
              <a:rPr lang="es-PE" b="1" dirty="0"/>
              <a:t>LCE</a:t>
            </a:r>
            <a:r>
              <a:rPr lang="es-PE" dirty="0"/>
              <a:t> señala las siguientes:</a:t>
            </a:r>
          </a:p>
          <a:p>
            <a:pPr>
              <a:defRPr/>
            </a:pPr>
            <a:endParaRPr lang="es-PE" dirty="0"/>
          </a:p>
          <a:p>
            <a:pPr marL="342900" indent="-342900" algn="just">
              <a:buFont typeface="Wingdings" panose="05000000000000000000" pitchFamily="2" charset="2"/>
              <a:buChar char="ü"/>
              <a:defRPr/>
            </a:pPr>
            <a:r>
              <a:rPr lang="es-PE" b="1" dirty="0"/>
              <a:t>Debe celebrarse por escrito </a:t>
            </a:r>
            <a:r>
              <a:rPr lang="es-PE" dirty="0"/>
              <a:t>y se ajusta a la proforma incluida en los documentos del procedimiento de selección con las modificaciones aprobadas por la Entidad durante el mismo. </a:t>
            </a:r>
          </a:p>
          <a:p>
            <a:pPr algn="just">
              <a:defRPr/>
            </a:pPr>
            <a:endParaRPr lang="es-PE" dirty="0"/>
          </a:p>
          <a:p>
            <a:pPr marL="342900" indent="-342900" algn="just">
              <a:buFont typeface="Wingdings" panose="05000000000000000000" pitchFamily="2" charset="2"/>
              <a:buChar char="ü"/>
              <a:defRPr/>
            </a:pPr>
            <a:r>
              <a:rPr lang="es-PE" b="1" dirty="0"/>
              <a:t>En los </a:t>
            </a:r>
            <a:r>
              <a:rPr lang="es-PE" b="1" u="sng" dirty="0"/>
              <a:t>contratos de obra </a:t>
            </a:r>
            <a:r>
              <a:rPr lang="es-PE" b="1" dirty="0"/>
              <a:t>deben identificarse y asignarse los riesgos </a:t>
            </a:r>
            <a:r>
              <a:rPr lang="es-PE" dirty="0"/>
              <a:t>previsibles de ocurrir durante su ejecución, según el análisis realizado en la planificación. Dicho análisis forma parte del expediente técnico y se realizará conforme a las directivas que se emitan para tal efecto, según los criterios establecidos en el reglamento. </a:t>
            </a:r>
            <a:r>
              <a:rPr lang="es-PE" b="1" u="sng" dirty="0"/>
              <a:t>DIRECTIVA N° 012-2017-OSCE/CD. GESTIÓN DE RIESGOS EN LA PLANIFICACIÓN DE LA EJECUCIÓN DE OBRAS</a:t>
            </a:r>
            <a:r>
              <a:rPr lang="es-PE" b="1" dirty="0"/>
              <a:t>: </a:t>
            </a:r>
            <a:r>
              <a:rPr lang="es-PE" dirty="0"/>
              <a:t>Identificación, Análisis, Planificación de respuesta y Asignación de Riesgos.  </a:t>
            </a:r>
          </a:p>
          <a:p>
            <a:pPr marL="342900" indent="-342900" algn="just">
              <a:buFont typeface="Wingdings" panose="05000000000000000000" pitchFamily="2" charset="2"/>
              <a:buChar char="ü"/>
              <a:defRPr/>
            </a:pPr>
            <a:endParaRPr lang="es-PE" dirty="0"/>
          </a:p>
          <a:p>
            <a:pPr marL="342900" indent="-342900" algn="just">
              <a:buFont typeface="Wingdings" panose="05000000000000000000" pitchFamily="2" charset="2"/>
              <a:buChar char="ü"/>
              <a:defRPr/>
            </a:pPr>
            <a:r>
              <a:rPr lang="es-PE" dirty="0"/>
              <a:t>Los contratos regulados por la presente norma </a:t>
            </a:r>
            <a:r>
              <a:rPr lang="es-PE" b="1" dirty="0"/>
              <a:t>incluyen necesariamente </a:t>
            </a:r>
            <a:r>
              <a:rPr lang="es-PE" dirty="0"/>
              <a:t>y bajo responsabilidad las cláusulas referidas a: a) Garantías, b) Anticorrupción, c) Solución de controversias y d) Resolución de contrato por incumplimiento, conforme a lo previsto en el reglamento.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ECFC2CB0-6B9D-4E46-9446-225621698AF3}"/>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6658536-3DEF-3E48-A321-0FAD82032E68}"/>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14869B33-B99F-5741-A8CD-EAFABDE76DA4}"/>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1235EAC-97D8-264B-8868-F22CC64D9CEF}"/>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C1EC3A64-1056-D34E-B33A-8FDD50165018}"/>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65EDF823-EC9A-F04D-81F7-25CA1306D8F3}"/>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DF55055B-1DB4-6B49-8DEB-080E8E94AD73}"/>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6CB5F26C-28CD-564D-A51A-C8EBADA10FC5}"/>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21513" name="Marcador de número de diapositiva 2">
            <a:extLst>
              <a:ext uri="{FF2B5EF4-FFF2-40B4-BE49-F238E27FC236}">
                <a16:creationId xmlns:a16="http://schemas.microsoft.com/office/drawing/2014/main" id="{F74CC37E-BD94-CB4B-A365-E8AC8E7849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DFF965-C9C4-8440-A9FE-E77701223A77}" type="slidenum">
              <a:rPr lang="es-PE" altLang="es-PE" sz="1200">
                <a:solidFill>
                  <a:srgbClr val="898989"/>
                </a:solidFill>
              </a:rPr>
              <a:pPr>
                <a:spcBef>
                  <a:spcPct val="0"/>
                </a:spcBef>
                <a:buFontTx/>
                <a:buNone/>
              </a:pPr>
              <a:t>13</a:t>
            </a:fld>
            <a:endParaRPr lang="es-PE" altLang="es-PE" sz="1200">
              <a:solidFill>
                <a:srgbClr val="898989"/>
              </a:solidFill>
            </a:endParaRPr>
          </a:p>
        </p:txBody>
      </p:sp>
      <p:sp>
        <p:nvSpPr>
          <p:cNvPr id="21514" name="Rectángulo 11">
            <a:extLst>
              <a:ext uri="{FF2B5EF4-FFF2-40B4-BE49-F238E27FC236}">
                <a16:creationId xmlns:a16="http://schemas.microsoft.com/office/drawing/2014/main" id="{0B969C9B-A7CE-9F43-82B5-F6E73FCAB04F}"/>
              </a:ext>
            </a:extLst>
          </p:cNvPr>
          <p:cNvSpPr>
            <a:spLocks noChangeArrowheads="1"/>
          </p:cNvSpPr>
          <p:nvPr/>
        </p:nvSpPr>
        <p:spPr bwMode="auto">
          <a:xfrm>
            <a:off x="542594" y="417713"/>
            <a:ext cx="785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solidFill>
                  <a:srgbClr val="000000"/>
                </a:solidFill>
              </a:rPr>
              <a:t>GARANTÍAS</a:t>
            </a:r>
            <a:endParaRPr lang="es-PE" altLang="es-PE" sz="1800" b="1" u="sng" dirty="0">
              <a:solidFill>
                <a:srgbClr val="000000"/>
              </a:solidFill>
            </a:endParaRPr>
          </a:p>
        </p:txBody>
      </p:sp>
      <p:sp>
        <p:nvSpPr>
          <p:cNvPr id="3" name="Redondear rectángulo de esquina diagonal 2">
            <a:extLst>
              <a:ext uri="{FF2B5EF4-FFF2-40B4-BE49-F238E27FC236}">
                <a16:creationId xmlns:a16="http://schemas.microsoft.com/office/drawing/2014/main" id="{4B674BB2-0F6C-7541-8438-6C165623E35E}"/>
              </a:ext>
            </a:extLst>
          </p:cNvPr>
          <p:cNvSpPr/>
          <p:nvPr/>
        </p:nvSpPr>
        <p:spPr>
          <a:xfrm>
            <a:off x="467544" y="3469913"/>
            <a:ext cx="1224136" cy="1313174"/>
          </a:xfrm>
          <a:prstGeom prst="round2Diag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3302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PE" sz="1200" dirty="0"/>
              <a:t>EXCEPCIONES</a:t>
            </a:r>
          </a:p>
        </p:txBody>
      </p:sp>
      <p:sp>
        <p:nvSpPr>
          <p:cNvPr id="12" name="Redondear rectángulo de esquina del mismo lado 11">
            <a:extLst>
              <a:ext uri="{FF2B5EF4-FFF2-40B4-BE49-F238E27FC236}">
                <a16:creationId xmlns:a16="http://schemas.microsoft.com/office/drawing/2014/main" id="{475751A5-1F46-594D-8AA7-7FC8704DF97F}"/>
              </a:ext>
            </a:extLst>
          </p:cNvPr>
          <p:cNvSpPr/>
          <p:nvPr/>
        </p:nvSpPr>
        <p:spPr>
          <a:xfrm>
            <a:off x="2339752" y="2389793"/>
            <a:ext cx="6138351" cy="432048"/>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r>
              <a:rPr lang="es-PE" sz="1100" dirty="0"/>
              <a:t>Contratos de B y S, no consultoría de obras, cuyos montos sean </a:t>
            </a:r>
            <a:r>
              <a:rPr lang="es-PE" sz="1100" b="1" dirty="0"/>
              <a:t>≤ S/ 100,000.00 </a:t>
            </a:r>
            <a:endParaRPr lang="es-PE" sz="1100" dirty="0">
              <a:effectLst/>
            </a:endParaRPr>
          </a:p>
        </p:txBody>
      </p:sp>
      <p:sp>
        <p:nvSpPr>
          <p:cNvPr id="16" name="Redondear rectángulo de esquina del mismo lado 15">
            <a:extLst>
              <a:ext uri="{FF2B5EF4-FFF2-40B4-BE49-F238E27FC236}">
                <a16:creationId xmlns:a16="http://schemas.microsoft.com/office/drawing/2014/main" id="{66ECF245-5D96-E349-8C15-3E44533D9B54}"/>
              </a:ext>
            </a:extLst>
          </p:cNvPr>
          <p:cNvSpPr/>
          <p:nvPr/>
        </p:nvSpPr>
        <p:spPr>
          <a:xfrm>
            <a:off x="2339130" y="3014343"/>
            <a:ext cx="6138351" cy="432048"/>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defRPr/>
            </a:pPr>
            <a:endParaRPr lang="es-PE" sz="1100" dirty="0"/>
          </a:p>
          <a:p>
            <a:pPr>
              <a:defRPr/>
            </a:pPr>
            <a:r>
              <a:rPr lang="es-PE" sz="1100" dirty="0"/>
              <a:t>Cuando monto del ítem adjudicado o sumatoria de montos de ítems adjudicados sea ≤ S/ 100,000.00 </a:t>
            </a:r>
          </a:p>
          <a:p>
            <a:pPr>
              <a:defRPr/>
            </a:pPr>
            <a:endParaRPr lang="es-PE" sz="1200" dirty="0"/>
          </a:p>
        </p:txBody>
      </p:sp>
      <p:sp>
        <p:nvSpPr>
          <p:cNvPr id="19" name="Redondear rectángulo de esquina del mismo lado 18">
            <a:extLst>
              <a:ext uri="{FF2B5EF4-FFF2-40B4-BE49-F238E27FC236}">
                <a16:creationId xmlns:a16="http://schemas.microsoft.com/office/drawing/2014/main" id="{C3AEE755-C4A1-3E40-8BE8-FD48EB63B69A}"/>
              </a:ext>
            </a:extLst>
          </p:cNvPr>
          <p:cNvSpPr/>
          <p:nvPr/>
        </p:nvSpPr>
        <p:spPr>
          <a:xfrm>
            <a:off x="2339752" y="4829218"/>
            <a:ext cx="6156325" cy="583769"/>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r>
              <a:rPr lang="es-PE" sz="1100" dirty="0"/>
              <a:t>Arrendamiento de bienes muebles e inmuebles. </a:t>
            </a:r>
            <a:endParaRPr lang="es-PE" sz="1100" dirty="0">
              <a:effectLst/>
            </a:endParaRPr>
          </a:p>
        </p:txBody>
      </p:sp>
      <p:sp>
        <p:nvSpPr>
          <p:cNvPr id="21" name="Redondear rectángulo de esquina del mismo lado 20">
            <a:extLst>
              <a:ext uri="{FF2B5EF4-FFF2-40B4-BE49-F238E27FC236}">
                <a16:creationId xmlns:a16="http://schemas.microsoft.com/office/drawing/2014/main" id="{4CD23169-A832-9248-B731-A2CBD3AADC48}"/>
              </a:ext>
            </a:extLst>
          </p:cNvPr>
          <p:cNvSpPr/>
          <p:nvPr/>
        </p:nvSpPr>
        <p:spPr>
          <a:xfrm>
            <a:off x="2339752" y="5665735"/>
            <a:ext cx="6156325" cy="432048"/>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r>
              <a:rPr lang="es-PE" sz="1100" dirty="0"/>
              <a:t>Contratos complementarios por montos ≤ S/ 100,000.00 </a:t>
            </a:r>
            <a:endParaRPr lang="es-PE" sz="1100" dirty="0">
              <a:effectLst/>
            </a:endParaRPr>
          </a:p>
        </p:txBody>
      </p:sp>
      <p:sp>
        <p:nvSpPr>
          <p:cNvPr id="22" name="Redondear rectángulo de esquina del mismo lado 21">
            <a:extLst>
              <a:ext uri="{FF2B5EF4-FFF2-40B4-BE49-F238E27FC236}">
                <a16:creationId xmlns:a16="http://schemas.microsoft.com/office/drawing/2014/main" id="{BADAECB7-4254-E547-B508-84934AFCA78A}"/>
              </a:ext>
            </a:extLst>
          </p:cNvPr>
          <p:cNvSpPr/>
          <p:nvPr/>
        </p:nvSpPr>
        <p:spPr>
          <a:xfrm>
            <a:off x="2339752" y="4176418"/>
            <a:ext cx="6156325" cy="534793"/>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r>
              <a:rPr lang="es-PE" sz="1100" dirty="0"/>
              <a:t>Adquisición de inmuebles. </a:t>
            </a:r>
            <a:endParaRPr lang="es-PE" sz="1100" dirty="0">
              <a:effectLst/>
            </a:endParaRPr>
          </a:p>
        </p:txBody>
      </p:sp>
      <p:sp>
        <p:nvSpPr>
          <p:cNvPr id="23" name="Redondear rectángulo de esquina del mismo lado 22">
            <a:extLst>
              <a:ext uri="{FF2B5EF4-FFF2-40B4-BE49-F238E27FC236}">
                <a16:creationId xmlns:a16="http://schemas.microsoft.com/office/drawing/2014/main" id="{DB6D9342-0385-2042-B57D-A4F9AB725FB9}"/>
              </a:ext>
            </a:extLst>
          </p:cNvPr>
          <p:cNvSpPr/>
          <p:nvPr/>
        </p:nvSpPr>
        <p:spPr>
          <a:xfrm>
            <a:off x="2339752" y="3626363"/>
            <a:ext cx="6138351" cy="432048"/>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r>
              <a:rPr lang="es-PE" sz="1100" dirty="0"/>
              <a:t>Para compras corporativas, cuando contrato a suscribir por la Entidad sea ≤ S/ 100,000.00 </a:t>
            </a:r>
            <a:endParaRPr lang="es-PE" sz="1100" dirty="0">
              <a:effectLst/>
            </a:endParaRPr>
          </a:p>
        </p:txBody>
      </p:sp>
      <p:cxnSp>
        <p:nvCxnSpPr>
          <p:cNvPr id="15" name="Conector angular 14">
            <a:extLst>
              <a:ext uri="{FF2B5EF4-FFF2-40B4-BE49-F238E27FC236}">
                <a16:creationId xmlns:a16="http://schemas.microsoft.com/office/drawing/2014/main" id="{DAAF97A1-B4DF-D44A-B6EB-EDE53267D458}"/>
              </a:ext>
            </a:extLst>
          </p:cNvPr>
          <p:cNvCxnSpPr>
            <a:stCxn id="3" idx="0"/>
            <a:endCxn id="12" idx="2"/>
          </p:cNvCxnSpPr>
          <p:nvPr/>
        </p:nvCxnSpPr>
        <p:spPr>
          <a:xfrm flipV="1">
            <a:off x="1691680" y="2605817"/>
            <a:ext cx="648072" cy="15206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06AF6AC4-CBA0-B144-9482-17D24EF2D082}"/>
              </a:ext>
            </a:extLst>
          </p:cNvPr>
          <p:cNvCxnSpPr>
            <a:cxnSpLocks/>
            <a:stCxn id="3" idx="0"/>
            <a:endCxn id="16" idx="2"/>
          </p:cNvCxnSpPr>
          <p:nvPr/>
        </p:nvCxnSpPr>
        <p:spPr>
          <a:xfrm flipV="1">
            <a:off x="1691680" y="3230367"/>
            <a:ext cx="647450" cy="8961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A71FAE3B-257D-E049-9067-43B955A5A608}"/>
              </a:ext>
            </a:extLst>
          </p:cNvPr>
          <p:cNvCxnSpPr>
            <a:cxnSpLocks/>
            <a:stCxn id="3" idx="0"/>
            <a:endCxn id="23" idx="2"/>
          </p:cNvCxnSpPr>
          <p:nvPr/>
        </p:nvCxnSpPr>
        <p:spPr>
          <a:xfrm flipV="1">
            <a:off x="1691680" y="3842387"/>
            <a:ext cx="648072" cy="2841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id="{47E71949-0832-F94E-BDCF-A6A1EF1CAFC7}"/>
              </a:ext>
            </a:extLst>
          </p:cNvPr>
          <p:cNvCxnSpPr>
            <a:cxnSpLocks/>
            <a:endCxn id="22" idx="2"/>
          </p:cNvCxnSpPr>
          <p:nvPr/>
        </p:nvCxnSpPr>
        <p:spPr>
          <a:xfrm>
            <a:off x="1763688" y="4126500"/>
            <a:ext cx="576064" cy="317315"/>
          </a:xfrm>
          <a:prstGeom prst="bentConnector3">
            <a:avLst>
              <a:gd name="adj1" fmla="val 427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E7527190-6691-2340-9B2F-FBC0D0573999}"/>
              </a:ext>
            </a:extLst>
          </p:cNvPr>
          <p:cNvCxnSpPr>
            <a:cxnSpLocks/>
            <a:stCxn id="3" idx="0"/>
            <a:endCxn id="19" idx="2"/>
          </p:cNvCxnSpPr>
          <p:nvPr/>
        </p:nvCxnSpPr>
        <p:spPr>
          <a:xfrm>
            <a:off x="1691680" y="4126500"/>
            <a:ext cx="648072" cy="9946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43D695F0-F294-0747-82CF-B7F6EE85F5F9}"/>
              </a:ext>
            </a:extLst>
          </p:cNvPr>
          <p:cNvCxnSpPr>
            <a:cxnSpLocks/>
            <a:stCxn id="3" idx="0"/>
            <a:endCxn id="21" idx="2"/>
          </p:cNvCxnSpPr>
          <p:nvPr/>
        </p:nvCxnSpPr>
        <p:spPr>
          <a:xfrm>
            <a:off x="1691680" y="4126500"/>
            <a:ext cx="648072" cy="17552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6FBB8195-8921-0645-A95E-47CCA148E117}"/>
              </a:ext>
            </a:extLst>
          </p:cNvPr>
          <p:cNvSpPr txBox="1"/>
          <p:nvPr/>
        </p:nvSpPr>
        <p:spPr>
          <a:xfrm>
            <a:off x="262240" y="6752401"/>
            <a:ext cx="1026178" cy="276999"/>
          </a:xfrm>
          <a:prstGeom prst="rect">
            <a:avLst/>
          </a:prstGeom>
          <a:noFill/>
        </p:spPr>
        <p:txBody>
          <a:bodyPr wrap="none" rtlCol="0">
            <a:spAutoFit/>
          </a:bodyPr>
          <a:lstStyle/>
          <a:p>
            <a:r>
              <a:rPr lang="es-PE" sz="1200" dirty="0"/>
              <a:t>TUO LCE 44.2</a:t>
            </a:r>
          </a:p>
        </p:txBody>
      </p:sp>
      <p:sp>
        <p:nvSpPr>
          <p:cNvPr id="17" name="CuadroTexto 16">
            <a:extLst>
              <a:ext uri="{FF2B5EF4-FFF2-40B4-BE49-F238E27FC236}">
                <a16:creationId xmlns:a16="http://schemas.microsoft.com/office/drawing/2014/main" id="{43ED496D-1252-F643-8710-2BA102518DBB}"/>
              </a:ext>
            </a:extLst>
          </p:cNvPr>
          <p:cNvSpPr txBox="1"/>
          <p:nvPr/>
        </p:nvSpPr>
        <p:spPr>
          <a:xfrm>
            <a:off x="466923" y="1196693"/>
            <a:ext cx="8010558" cy="892552"/>
          </a:xfrm>
          <a:prstGeom prst="rect">
            <a:avLst/>
          </a:prstGeom>
          <a:noFill/>
        </p:spPr>
        <p:txBody>
          <a:bodyPr wrap="square" rtlCol="0">
            <a:spAutoFit/>
          </a:bodyPr>
          <a:lstStyle/>
          <a:p>
            <a:pPr marL="171450" indent="-171450">
              <a:buFont typeface="Arial" panose="020B0604020202020204" pitchFamily="34" charset="0"/>
              <a:buChar char="•"/>
            </a:pPr>
            <a:r>
              <a:rPr lang="es-PE" sz="1300" dirty="0"/>
              <a:t>Los documentos del procedimiento de selección establecen el tipo de garantía que corresponde sea otorgada por el postor y/o contratista, pudiendo ser </a:t>
            </a:r>
            <a:r>
              <a:rPr lang="es-PE" sz="1300" b="1" dirty="0"/>
              <a:t>carta fianza y/o póliza de caución </a:t>
            </a:r>
            <a:r>
              <a:rPr lang="es-PE" sz="1300" dirty="0"/>
              <a:t>emitidas por entidades bajo la supervisión de la Superintendencia de Banca, Seguros y AFP que cuenten con clasificación de riesgo B o superior. </a:t>
            </a:r>
          </a:p>
          <a:p>
            <a:pPr marL="171450" indent="-171450">
              <a:buFont typeface="Arial" panose="020B0604020202020204" pitchFamily="34" charset="0"/>
              <a:buChar char="•"/>
            </a:pPr>
            <a:r>
              <a:rPr lang="es-PE" sz="1300" b="1" dirty="0"/>
              <a:t>Garantía de Fiel Cumplimiento </a:t>
            </a:r>
            <a:r>
              <a:rPr lang="es-PE" sz="1300" dirty="0"/>
              <a:t>(10%) del monto del contrato original) y </a:t>
            </a:r>
            <a:r>
              <a:rPr lang="es-PE" sz="1300" b="1" dirty="0"/>
              <a:t>Garantía por Adelantos</a:t>
            </a:r>
          </a:p>
        </p:txBody>
      </p:sp>
    </p:spTree>
    <p:extLst>
      <p:ext uri="{BB962C8B-B14F-4D97-AF65-F5344CB8AC3E}">
        <p14:creationId xmlns:p14="http://schemas.microsoft.com/office/powerpoint/2010/main" val="7308751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E886CBDF-BF7A-EC4A-A863-4F76E85951EE}"/>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4DB44272-FB97-1649-B934-B93A92DA43F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877F9C79-D4A6-7D48-B6DD-426347F20DF6}"/>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D32C5305-62C4-9A48-A5F6-748550D1B567}"/>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A9698E1-0AB1-654D-B967-5CF77A175F6C}"/>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8EBF2F1E-5B49-6342-A1B5-FFA37F375A2C}"/>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838DAB6D-A7BB-F347-A4D5-3A6D87F5597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A18897A1-74DE-B640-A108-6A2B7834A649}"/>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2F2D3659-37BE-4C4D-BD61-F97E88A0E1A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E93C85-6975-D640-A786-BF1131044C89}" type="slidenum">
              <a:rPr lang="es-PE" altLang="es-PE">
                <a:solidFill>
                  <a:srgbClr val="898989"/>
                </a:solidFill>
              </a:rPr>
              <a:pPr/>
              <a:t>14</a:t>
            </a:fld>
            <a:endParaRPr lang="es-PE" altLang="es-PE">
              <a:solidFill>
                <a:srgbClr val="898989"/>
              </a:solidFill>
            </a:endParaRPr>
          </a:p>
        </p:txBody>
      </p:sp>
      <p:sp>
        <p:nvSpPr>
          <p:cNvPr id="20492" name="Rectángulo 11">
            <a:extLst>
              <a:ext uri="{FF2B5EF4-FFF2-40B4-BE49-F238E27FC236}">
                <a16:creationId xmlns:a16="http://schemas.microsoft.com/office/drawing/2014/main" id="{14D59E98-CA46-664D-9A1E-DFD162A6C219}"/>
              </a:ext>
            </a:extLst>
          </p:cNvPr>
          <p:cNvSpPr>
            <a:spLocks noChangeArrowheads="1"/>
          </p:cNvSpPr>
          <p:nvPr/>
        </p:nvSpPr>
        <p:spPr bwMode="auto">
          <a:xfrm>
            <a:off x="2253581" y="546963"/>
            <a:ext cx="4307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s-PE" b="1" u="sng" dirty="0"/>
              <a:t>Cláusula Anticorrupción </a:t>
            </a:r>
            <a:endParaRPr lang="es-PE" sz="2400" b="1" u="sng" dirty="0"/>
          </a:p>
        </p:txBody>
      </p:sp>
      <p:sp>
        <p:nvSpPr>
          <p:cNvPr id="12" name="Redondear rectángulo de esquina diagonal 11">
            <a:extLst>
              <a:ext uri="{FF2B5EF4-FFF2-40B4-BE49-F238E27FC236}">
                <a16:creationId xmlns:a16="http://schemas.microsoft.com/office/drawing/2014/main" id="{527D1A07-E38B-9F4C-8622-81DA72BBD5DE}"/>
              </a:ext>
            </a:extLst>
          </p:cNvPr>
          <p:cNvSpPr/>
          <p:nvPr/>
        </p:nvSpPr>
        <p:spPr>
          <a:xfrm>
            <a:off x="755576" y="1700808"/>
            <a:ext cx="7488832" cy="172819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rabicParenR"/>
            </a:pPr>
            <a:r>
              <a:rPr lang="es-PE" sz="1200" dirty="0"/>
              <a:t>La </a:t>
            </a:r>
            <a:r>
              <a:rPr lang="es-PE" sz="1200" b="1" u="sng" dirty="0"/>
              <a:t>declaración y garantía </a:t>
            </a:r>
            <a:r>
              <a:rPr lang="es-PE" sz="1200" dirty="0"/>
              <a:t>del contratista (PN o PJ) de no haber, directa o indirectamente, ofrecido, negociado o efectuado, cualquier pago o, en general, cualquier beneficio o incentivo ilegal en relación al contrato. </a:t>
            </a:r>
          </a:p>
          <a:p>
            <a:pPr marL="228600" indent="-228600" algn="just">
              <a:buFont typeface="+mj-lt"/>
              <a:buAutoNum type="arabicParenR"/>
            </a:pPr>
            <a:r>
              <a:rPr lang="es-PE" sz="1200" dirty="0"/>
              <a:t>Obligación del contratista de </a:t>
            </a:r>
            <a:r>
              <a:rPr lang="es-PE" sz="1200" b="1" u="sng" dirty="0"/>
              <a:t>conducirse en todo momento</a:t>
            </a:r>
            <a:r>
              <a:rPr lang="es-PE" sz="1200" dirty="0"/>
              <a:t>, durante la ejecución del contrato, con honestidad, probidad, veracidad e integridad y de no cometer actos ilegales o de corrupción, directa o indirectamente.</a:t>
            </a:r>
          </a:p>
          <a:p>
            <a:pPr marL="228600" indent="-228600" algn="just">
              <a:buFont typeface="+mj-lt"/>
              <a:buAutoNum type="arabicParenR"/>
            </a:pPr>
            <a:r>
              <a:rPr lang="es-PE" sz="1200" b="1" u="sng" dirty="0"/>
              <a:t>Compromiso</a:t>
            </a:r>
            <a:r>
              <a:rPr lang="es-PE" sz="1200" dirty="0"/>
              <a:t> del contratista de: i) comunicar a las autoridades competentes, de manera directa y oportuna, cualquier acto o conducta ilícita o corrupta de la que tuviera conocimiento; y ii) adoptar medidas técnicas, organizativas y/o de personal apropiadas para evitar los referidos actos o prácticas. </a:t>
            </a:r>
          </a:p>
          <a:p>
            <a:endParaRPr lang="es-PE" sz="1200" dirty="0"/>
          </a:p>
        </p:txBody>
      </p:sp>
      <p:sp>
        <p:nvSpPr>
          <p:cNvPr id="13" name="CuadroTexto 12">
            <a:extLst>
              <a:ext uri="{FF2B5EF4-FFF2-40B4-BE49-F238E27FC236}">
                <a16:creationId xmlns:a16="http://schemas.microsoft.com/office/drawing/2014/main" id="{66FF52F9-C7CE-3345-B851-42370C625EBB}"/>
              </a:ext>
            </a:extLst>
          </p:cNvPr>
          <p:cNvSpPr txBox="1"/>
          <p:nvPr/>
        </p:nvSpPr>
        <p:spPr>
          <a:xfrm>
            <a:off x="2783817" y="3830945"/>
            <a:ext cx="3432350" cy="369332"/>
          </a:xfrm>
          <a:prstGeom prst="rect">
            <a:avLst/>
          </a:prstGeom>
          <a:noFill/>
        </p:spPr>
        <p:txBody>
          <a:bodyPr wrap="none" rtlCol="0">
            <a:spAutoFit/>
          </a:bodyPr>
          <a:lstStyle/>
          <a:p>
            <a:r>
              <a:rPr lang="es-PE" b="1" u="sng" dirty="0"/>
              <a:t>Consecuencias de Incumplimiento</a:t>
            </a:r>
          </a:p>
        </p:txBody>
      </p:sp>
      <p:sp>
        <p:nvSpPr>
          <p:cNvPr id="16" name="Redondear rectángulo de esquina diagonal 15">
            <a:extLst>
              <a:ext uri="{FF2B5EF4-FFF2-40B4-BE49-F238E27FC236}">
                <a16:creationId xmlns:a16="http://schemas.microsoft.com/office/drawing/2014/main" id="{C86B7E13-D2B4-E847-953B-462C28648CD1}"/>
              </a:ext>
            </a:extLst>
          </p:cNvPr>
          <p:cNvSpPr/>
          <p:nvPr/>
        </p:nvSpPr>
        <p:spPr>
          <a:xfrm>
            <a:off x="783392" y="4751375"/>
            <a:ext cx="7488832" cy="11892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rabicParenR"/>
            </a:pPr>
            <a:r>
              <a:rPr lang="es-PE" sz="1200" dirty="0"/>
              <a:t>Derecho a la Entidad correspondiente a </a:t>
            </a:r>
            <a:r>
              <a:rPr lang="es-PE" sz="1200" b="1" u="sng" dirty="0"/>
              <a:t>resolver automáticamente y de pleno derecho el contrato</a:t>
            </a:r>
            <a:r>
              <a:rPr lang="es-PE" sz="1200" dirty="0"/>
              <a:t>, bastando para tal efecto que la Entidad remita una comunicación informando que se ha producido dicha resolución, sin perjuicio de las acciones civiles, penales y administrativas a que hubiera lugar. </a:t>
            </a:r>
          </a:p>
          <a:p>
            <a:pPr marL="228600" indent="-228600" algn="just">
              <a:buFont typeface="+mj-lt"/>
              <a:buAutoNum type="arabicParenR"/>
            </a:pPr>
            <a:r>
              <a:rPr lang="es-PE" sz="1200" b="1" u="sng" dirty="0"/>
              <a:t>Causal de exclusión </a:t>
            </a:r>
            <a:r>
              <a:rPr lang="es-PE" sz="1200" dirty="0"/>
              <a:t>del total de los Catálogos Electrónicos de Acuerdo Marco. </a:t>
            </a:r>
          </a:p>
        </p:txBody>
      </p:sp>
      <p:sp>
        <p:nvSpPr>
          <p:cNvPr id="14" name="CuadroTexto 13">
            <a:extLst>
              <a:ext uri="{FF2B5EF4-FFF2-40B4-BE49-F238E27FC236}">
                <a16:creationId xmlns:a16="http://schemas.microsoft.com/office/drawing/2014/main" id="{264840F8-EC1B-474E-93EB-6C01DD376288}"/>
              </a:ext>
            </a:extLst>
          </p:cNvPr>
          <p:cNvSpPr txBox="1"/>
          <p:nvPr/>
        </p:nvSpPr>
        <p:spPr>
          <a:xfrm>
            <a:off x="106231" y="6261913"/>
            <a:ext cx="1298689" cy="276999"/>
          </a:xfrm>
          <a:prstGeom prst="rect">
            <a:avLst/>
          </a:prstGeom>
          <a:noFill/>
        </p:spPr>
        <p:txBody>
          <a:bodyPr wrap="none" rtlCol="0">
            <a:spAutoFit/>
          </a:bodyPr>
          <a:lstStyle/>
          <a:p>
            <a:r>
              <a:rPr lang="es-PE" sz="1200" u="sng" dirty="0"/>
              <a:t>RLCE: 115 Y 138.4</a:t>
            </a:r>
          </a:p>
        </p:txBody>
      </p:sp>
      <p:sp>
        <p:nvSpPr>
          <p:cNvPr id="15" name="Flecha curvada hacia la izquierda 14">
            <a:extLst>
              <a:ext uri="{FF2B5EF4-FFF2-40B4-BE49-F238E27FC236}">
                <a16:creationId xmlns:a16="http://schemas.microsoft.com/office/drawing/2014/main" id="{63AC03F3-8CC7-1D45-9120-FF5E91C7FB87}"/>
              </a:ext>
            </a:extLst>
          </p:cNvPr>
          <p:cNvSpPr/>
          <p:nvPr/>
        </p:nvSpPr>
        <p:spPr>
          <a:xfrm>
            <a:off x="6372200" y="3616424"/>
            <a:ext cx="864096"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7" name="Flecha curvada hacia la derecha 16">
            <a:extLst>
              <a:ext uri="{FF2B5EF4-FFF2-40B4-BE49-F238E27FC236}">
                <a16:creationId xmlns:a16="http://schemas.microsoft.com/office/drawing/2014/main" id="{0F4984DB-972D-8D42-AFF9-F95654016B8C}"/>
              </a:ext>
            </a:extLst>
          </p:cNvPr>
          <p:cNvSpPr/>
          <p:nvPr/>
        </p:nvSpPr>
        <p:spPr>
          <a:xfrm>
            <a:off x="1547664" y="3633508"/>
            <a:ext cx="902518"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37245282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E886CBDF-BF7A-EC4A-A863-4F76E85951EE}"/>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4DB44272-FB97-1649-B934-B93A92DA43F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877F9C79-D4A6-7D48-B6DD-426347F20DF6}"/>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D32C5305-62C4-9A48-A5F6-748550D1B567}"/>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A9698E1-0AB1-654D-B967-5CF77A175F6C}"/>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8EBF2F1E-5B49-6342-A1B5-FFA37F375A2C}"/>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838DAB6D-A7BB-F347-A4D5-3A6D87F5597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A18897A1-74DE-B640-A108-6A2B7834A649}"/>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2F2D3659-37BE-4C4D-BD61-F97E88A0E1A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E93C85-6975-D640-A786-BF1131044C89}" type="slidenum">
              <a:rPr lang="es-PE" altLang="es-PE">
                <a:solidFill>
                  <a:srgbClr val="898989"/>
                </a:solidFill>
              </a:rPr>
              <a:pPr/>
              <a:t>15</a:t>
            </a:fld>
            <a:endParaRPr lang="es-PE" altLang="es-PE">
              <a:solidFill>
                <a:srgbClr val="898989"/>
              </a:solidFill>
            </a:endParaRPr>
          </a:p>
        </p:txBody>
      </p:sp>
      <p:sp>
        <p:nvSpPr>
          <p:cNvPr id="11" name="Rectángulo 10">
            <a:extLst>
              <a:ext uri="{FF2B5EF4-FFF2-40B4-BE49-F238E27FC236}">
                <a16:creationId xmlns:a16="http://schemas.microsoft.com/office/drawing/2014/main" id="{2542B38C-F025-CE49-8D31-A7F86FB5D231}"/>
              </a:ext>
            </a:extLst>
          </p:cNvPr>
          <p:cNvSpPr/>
          <p:nvPr/>
        </p:nvSpPr>
        <p:spPr>
          <a:xfrm>
            <a:off x="2368550" y="1504950"/>
            <a:ext cx="6318250" cy="4092575"/>
          </a:xfrm>
          <a:prstGeom prst="rect">
            <a:avLst/>
          </a:prstGeom>
        </p:spPr>
        <p:txBody>
          <a:bodyPr>
            <a:spAutoFit/>
          </a:bodyPr>
          <a:lstStyle/>
          <a:p>
            <a:pPr>
              <a:defRPr/>
            </a:pPr>
            <a:r>
              <a:rPr lang="es-PE" sz="2000" dirty="0">
                <a:solidFill>
                  <a:prstClr val="black"/>
                </a:solidFill>
              </a:rPr>
              <a:t>(…)</a:t>
            </a:r>
          </a:p>
          <a:p>
            <a:pPr>
              <a:defRPr/>
            </a:pPr>
            <a:endParaRPr lang="es-PE" sz="2000" dirty="0">
              <a:solidFill>
                <a:prstClr val="black"/>
              </a:solidFill>
            </a:endParaRPr>
          </a:p>
          <a:p>
            <a:pPr marL="542925" indent="-542925">
              <a:defRPr/>
            </a:pPr>
            <a:r>
              <a:rPr lang="es-PE" sz="2000" dirty="0">
                <a:solidFill>
                  <a:prstClr val="black"/>
                </a:solidFill>
              </a:rPr>
              <a:t>“2.2.	Precisado lo anterior, en primer término, corresponde señalar que el artículo 32 de la Ley establece que los contratos regulados por la normativa de contrataciones del Estado, deben incluir necesariamente y bajo responsabilidad las cláusulas referidas a: a) Garantías, b) Anticorrupción, c) Solución de controversias y d) Resolución de contrato por incumplimiento, de conformidad con lo previsto en el Reglamento.”</a:t>
            </a:r>
          </a:p>
          <a:p>
            <a:pPr>
              <a:defRPr/>
            </a:pPr>
            <a:endParaRPr lang="es-PE" sz="2000" dirty="0">
              <a:solidFill>
                <a:prstClr val="black"/>
              </a:solidFill>
            </a:endParaRPr>
          </a:p>
          <a:p>
            <a:pPr>
              <a:defRPr/>
            </a:pPr>
            <a:r>
              <a:rPr lang="es-PE" sz="2000" dirty="0">
                <a:solidFill>
                  <a:prstClr val="black"/>
                </a:solidFill>
              </a:rPr>
              <a:t>(…)</a:t>
            </a:r>
          </a:p>
        </p:txBody>
      </p:sp>
      <p:sp>
        <p:nvSpPr>
          <p:cNvPr id="20492" name="Rectángulo 11">
            <a:extLst>
              <a:ext uri="{FF2B5EF4-FFF2-40B4-BE49-F238E27FC236}">
                <a16:creationId xmlns:a16="http://schemas.microsoft.com/office/drawing/2014/main" id="{14D59E98-CA46-664D-9A1E-DFD162A6C219}"/>
              </a:ext>
            </a:extLst>
          </p:cNvPr>
          <p:cNvSpPr>
            <a:spLocks noChangeArrowheads="1"/>
          </p:cNvSpPr>
          <p:nvPr/>
        </p:nvSpPr>
        <p:spPr bwMode="auto">
          <a:xfrm>
            <a:off x="2593975" y="700088"/>
            <a:ext cx="430755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solidFill>
                  <a:srgbClr val="000000"/>
                </a:solidFill>
              </a:rPr>
              <a:t>OPINIÓN Nº 021-2020/DTN</a:t>
            </a:r>
          </a:p>
        </p:txBody>
      </p:sp>
      <p:pic>
        <p:nvPicPr>
          <p:cNvPr id="20493" name="Imagen 12">
            <a:extLst>
              <a:ext uri="{FF2B5EF4-FFF2-40B4-BE49-F238E27FC236}">
                <a16:creationId xmlns:a16="http://schemas.microsoft.com/office/drawing/2014/main" id="{89125BAF-8068-8348-911A-B4E5DFE2D9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20938"/>
            <a:ext cx="15652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07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8ED8B00D-4378-1F4C-97C7-23EB2DDBE512}"/>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3FC38CF2-E451-2A4D-BA66-89D2353EF108}"/>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1F997C46-8314-1B44-8B29-97D859622476}"/>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B8B18787-E4BD-1947-8035-76A7098D72B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4C364DB-738B-754C-AEF2-DDE7CB5C5898}"/>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48DBDCC1-9909-2243-93DB-B62ABFD8BD1C}"/>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343F0530-C479-7B4C-8AF4-9074C3440DE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E7D854B9-91C0-9C4E-A488-DFECED6467FF}"/>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ABA80A36-27BC-1649-BD2A-6EA22C6F340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8C58A7-0BA3-DE44-BBD4-57E413BDD909}" type="slidenum">
              <a:rPr lang="es-PE" altLang="es-PE">
                <a:solidFill>
                  <a:srgbClr val="898989"/>
                </a:solidFill>
              </a:rPr>
              <a:pPr/>
              <a:t>16</a:t>
            </a:fld>
            <a:endParaRPr lang="es-PE" altLang="es-PE">
              <a:solidFill>
                <a:srgbClr val="898989"/>
              </a:solidFill>
            </a:endParaRPr>
          </a:p>
        </p:txBody>
      </p:sp>
      <p:sp>
        <p:nvSpPr>
          <p:cNvPr id="18443" name="Rectángulo 10">
            <a:extLst>
              <a:ext uri="{FF2B5EF4-FFF2-40B4-BE49-F238E27FC236}">
                <a16:creationId xmlns:a16="http://schemas.microsoft.com/office/drawing/2014/main" id="{AA55E926-6FA6-7842-9F1D-570A703B1B6B}"/>
              </a:ext>
            </a:extLst>
          </p:cNvPr>
          <p:cNvSpPr>
            <a:spLocks noChangeArrowheads="1"/>
          </p:cNvSpPr>
          <p:nvPr/>
        </p:nvSpPr>
        <p:spPr bwMode="auto">
          <a:xfrm>
            <a:off x="1727040" y="500063"/>
            <a:ext cx="5892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CARACTERÍSTICAS DEL CONTRATO EN LA LCE </a:t>
            </a:r>
          </a:p>
        </p:txBody>
      </p:sp>
      <p:sp>
        <p:nvSpPr>
          <p:cNvPr id="12" name="Rectángulo 11">
            <a:extLst>
              <a:ext uri="{FF2B5EF4-FFF2-40B4-BE49-F238E27FC236}">
                <a16:creationId xmlns:a16="http://schemas.microsoft.com/office/drawing/2014/main" id="{F04183D8-F9D4-1142-910C-544EDDE3F5C8}"/>
              </a:ext>
            </a:extLst>
          </p:cNvPr>
          <p:cNvSpPr/>
          <p:nvPr/>
        </p:nvSpPr>
        <p:spPr>
          <a:xfrm>
            <a:off x="457200" y="1119515"/>
            <a:ext cx="8136904" cy="5632311"/>
          </a:xfrm>
          <a:prstGeom prst="rect">
            <a:avLst/>
          </a:prstGeom>
        </p:spPr>
        <p:txBody>
          <a:bodyPr wrap="square">
            <a:spAutoFit/>
          </a:bodyPr>
          <a:lstStyle/>
          <a:p>
            <a:pPr>
              <a:defRPr/>
            </a:pPr>
            <a:r>
              <a:rPr lang="es-PE" sz="2000" dirty="0"/>
              <a:t>El </a:t>
            </a:r>
            <a:r>
              <a:rPr lang="es-PE" sz="2000" b="1" dirty="0"/>
              <a:t>artículo 32 </a:t>
            </a:r>
            <a:r>
              <a:rPr lang="es-PE" sz="2000" dirty="0"/>
              <a:t>de la </a:t>
            </a:r>
            <a:r>
              <a:rPr lang="es-PE" sz="2000" b="1" dirty="0"/>
              <a:t>LCE</a:t>
            </a:r>
            <a:r>
              <a:rPr lang="es-PE" sz="2000" dirty="0"/>
              <a:t> señala las siguientes:</a:t>
            </a:r>
          </a:p>
          <a:p>
            <a:pPr>
              <a:defRPr/>
            </a:pPr>
            <a:endParaRPr lang="es-PE" sz="2000" dirty="0"/>
          </a:p>
          <a:p>
            <a:pPr marL="342900" indent="-342900" algn="just">
              <a:buFont typeface="Wingdings" panose="05000000000000000000" pitchFamily="2" charset="2"/>
              <a:buChar char="ü"/>
              <a:defRPr/>
            </a:pPr>
            <a:r>
              <a:rPr lang="es-PE" sz="2000" b="1" dirty="0"/>
              <a:t>El RLCE establece el procedimiento, plazos y requisitos para el perfeccionamiento del contrato</a:t>
            </a:r>
            <a:r>
              <a:rPr lang="es-PE" sz="2000" dirty="0"/>
              <a:t>, así como los casos en que el contrato puede perfeccionarse mediante una orden de compra o servicio, no debiendo necesariamente en estos casos incorporarse las cláusulas indicadas, sin perjuicio de su aplicación legal. </a:t>
            </a:r>
          </a:p>
          <a:p>
            <a:pPr marL="342900" indent="-342900" algn="just">
              <a:buFont typeface="Wingdings" panose="05000000000000000000" pitchFamily="2" charset="2"/>
              <a:buChar char="ü"/>
              <a:defRPr/>
            </a:pPr>
            <a:endParaRPr lang="es-PE" sz="2000" dirty="0"/>
          </a:p>
          <a:p>
            <a:pPr marL="285750" indent="-285750" algn="just">
              <a:buFont typeface="Wingdings" panose="05000000000000000000" pitchFamily="2" charset="2"/>
              <a:buChar char="ü"/>
              <a:defRPr/>
            </a:pPr>
            <a:r>
              <a:rPr lang="es-PE" sz="2000" dirty="0"/>
              <a:t>En la </a:t>
            </a:r>
            <a:r>
              <a:rPr lang="es-PE" sz="2000" b="1" dirty="0"/>
              <a:t>contratación de ejecución de obras</a:t>
            </a:r>
            <a:r>
              <a:rPr lang="es-PE" sz="2000" dirty="0"/>
              <a:t>, la Entidad debe contar con la </a:t>
            </a:r>
            <a:r>
              <a:rPr lang="es-PE" sz="2000" b="1" dirty="0"/>
              <a:t>disponibilidad física del terreno</a:t>
            </a:r>
            <a:r>
              <a:rPr lang="es-PE" sz="2000" dirty="0"/>
              <a:t>. Excepcionalmente dicha disponibilidad puede ser acreditada mediante entregas parciales siempre que las características de la obra a ejecutar lo permitan. Esta información debe estar incluida en los documentos del procedimiento de selección.  </a:t>
            </a:r>
          </a:p>
          <a:p>
            <a:pPr marL="271463" algn="just">
              <a:defRPr/>
            </a:pPr>
            <a:endParaRPr lang="es-PE" sz="2000" dirty="0"/>
          </a:p>
          <a:p>
            <a:pPr marL="271463" algn="just">
              <a:defRPr/>
            </a:pPr>
            <a:r>
              <a:rPr lang="es-PE" sz="2000" dirty="0"/>
              <a:t>Para el caso de ejecución de obras que cuentan con residentes o supervisores a tiempo completos, estos no podrán prestar servicios en más de una obra a la vez.</a:t>
            </a:r>
          </a:p>
          <a:p>
            <a:pPr marL="342900" indent="-342900" algn="just">
              <a:buFont typeface="Wingdings" panose="05000000000000000000" pitchFamily="2" charset="2"/>
              <a:buChar char="ü"/>
              <a:defRPr/>
            </a:pPr>
            <a:endParaRPr lang="es-PE" sz="2000" dirty="0"/>
          </a:p>
        </p:txBody>
      </p:sp>
    </p:spTree>
    <p:extLst>
      <p:ext uri="{BB962C8B-B14F-4D97-AF65-F5344CB8AC3E}">
        <p14:creationId xmlns:p14="http://schemas.microsoft.com/office/powerpoint/2010/main" val="17209629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4F74696E-352D-A246-93CB-EDA6E997F28A}"/>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7ADBF345-DDE1-774A-994D-F9326349884E}"/>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BC145ED4-B0DE-3B49-BE48-8629E14E18B2}"/>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0ED8FD0D-F98D-524B-9DA5-AB70CA90B147}"/>
              </a:ext>
            </a:extLst>
          </p:cNvPr>
          <p:cNvSpPr/>
          <p:nvPr/>
        </p:nvSpPr>
        <p:spPr>
          <a:xfrm>
            <a:off x="2987675" y="6464460"/>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2BA2E1E3-F41F-3A42-9D99-CFEE670EA18F}"/>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74AE03CF-8921-6B48-8B22-8AC857833E09}"/>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4A9ADD03-EE9A-EF48-A1A4-2DD795AE462C}"/>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20FBE0CA-C8B3-DE4E-8077-91B82A08AEEF}"/>
              </a:ext>
            </a:extLst>
          </p:cNvPr>
          <p:cNvSpPr>
            <a:spLocks noGrp="1"/>
          </p:cNvSpPr>
          <p:nvPr>
            <p:ph type="ftr" sz="quarter" idx="11"/>
          </p:nvPr>
        </p:nvSpPr>
        <p:spPr>
          <a:xfrm>
            <a:off x="3124200" y="6441916"/>
            <a:ext cx="2895600" cy="365125"/>
          </a:xfrm>
        </p:spPr>
        <p:txBody>
          <a:bodyPr/>
          <a:lstStyle/>
          <a:p>
            <a:pPr>
              <a:defRPr/>
            </a:pPr>
            <a:r>
              <a:rPr lang="es-PE" b="1" dirty="0">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BA00F333-4BCB-F24D-B2DE-D1D3F98EC5F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05457F-F118-BF44-AE5C-6EC1936BA8F8}" type="slidenum">
              <a:rPr lang="es-PE" altLang="es-PE">
                <a:solidFill>
                  <a:srgbClr val="898989"/>
                </a:solidFill>
              </a:rPr>
              <a:pPr/>
              <a:t>17</a:t>
            </a:fld>
            <a:endParaRPr lang="es-PE" altLang="es-PE">
              <a:solidFill>
                <a:srgbClr val="898989"/>
              </a:solidFill>
            </a:endParaRPr>
          </a:p>
        </p:txBody>
      </p:sp>
      <p:sp>
        <p:nvSpPr>
          <p:cNvPr id="11" name="Rectángulo 10">
            <a:extLst>
              <a:ext uri="{FF2B5EF4-FFF2-40B4-BE49-F238E27FC236}">
                <a16:creationId xmlns:a16="http://schemas.microsoft.com/office/drawing/2014/main" id="{E5FA888A-9D8D-0041-A042-ACFED7701B1F}"/>
              </a:ext>
            </a:extLst>
          </p:cNvPr>
          <p:cNvSpPr/>
          <p:nvPr/>
        </p:nvSpPr>
        <p:spPr>
          <a:xfrm>
            <a:off x="441251" y="2036325"/>
            <a:ext cx="8245549" cy="3477875"/>
          </a:xfrm>
          <a:prstGeom prst="rect">
            <a:avLst/>
          </a:prstGeom>
        </p:spPr>
        <p:txBody>
          <a:bodyPr wrap="square">
            <a:spAutoFit/>
          </a:bodyPr>
          <a:lstStyle/>
          <a:p>
            <a:pPr marL="285750" indent="-285750" algn="just">
              <a:buFont typeface="Wingdings" panose="05000000000000000000" pitchFamily="2" charset="2"/>
              <a:buChar char="ü"/>
              <a:defRPr/>
            </a:pPr>
            <a:r>
              <a:rPr lang="es-PE" sz="2000" b="1" dirty="0"/>
              <a:t>El contratista es responsable de realizar correctamente la totalidad de las prestaciones derivadas de la ejecución del contrato</a:t>
            </a:r>
            <a:r>
              <a:rPr lang="es-PE" sz="2000" dirty="0"/>
              <a:t>. Para ello, debe realizar todas las acciones que estén a su alcance, empleando la debida diligencia y apoyando el buen desarrollo contractual para conseguir los objetivos públicos previstos. </a:t>
            </a:r>
          </a:p>
          <a:p>
            <a:pPr marL="285750" indent="-285750" algn="just">
              <a:buFont typeface="Wingdings" panose="05000000000000000000" pitchFamily="2" charset="2"/>
              <a:buChar char="ü"/>
              <a:defRPr/>
            </a:pPr>
            <a:endParaRPr lang="es-PE" sz="2000" dirty="0"/>
          </a:p>
          <a:p>
            <a:pPr marL="285750" indent="-285750" algn="just">
              <a:buFont typeface="Wingdings" panose="05000000000000000000" pitchFamily="2" charset="2"/>
              <a:buChar char="ü"/>
              <a:defRPr/>
            </a:pPr>
            <a:r>
              <a:rPr lang="es-PE" sz="2000" b="1" dirty="0"/>
              <a:t>La responsabilidad por la adecuada formulación del Expediente Técnico o Estudios Definitivos corresponde al </a:t>
            </a:r>
            <a:r>
              <a:rPr lang="es-PE" sz="2000" b="1" u="sng" dirty="0"/>
              <a:t>proyectista y a la supervisión</a:t>
            </a:r>
            <a:r>
              <a:rPr lang="es-PE" sz="2000" dirty="0"/>
              <a:t>, de acuerdo al alcance de los respectivos contratos, y la aprobación a la Entidad. De igual modo, la entrega completa de la información que es puesta a disposición de los postores, corresponde a  la Entidad</a:t>
            </a:r>
          </a:p>
        </p:txBody>
      </p:sp>
      <p:sp>
        <p:nvSpPr>
          <p:cNvPr id="19468" name="Rectángulo 11">
            <a:extLst>
              <a:ext uri="{FF2B5EF4-FFF2-40B4-BE49-F238E27FC236}">
                <a16:creationId xmlns:a16="http://schemas.microsoft.com/office/drawing/2014/main" id="{7F0FC3ED-7509-094E-BB9B-684C3918F537}"/>
              </a:ext>
            </a:extLst>
          </p:cNvPr>
          <p:cNvSpPr>
            <a:spLocks noChangeArrowheads="1"/>
          </p:cNvSpPr>
          <p:nvPr/>
        </p:nvSpPr>
        <p:spPr bwMode="auto">
          <a:xfrm>
            <a:off x="1691894" y="876903"/>
            <a:ext cx="5892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400" b="1" u="sng" dirty="0"/>
              <a:t>CARACTERÍSTICAS DEL CONTRATO EN LA LCE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02DCD813-D8D8-DB49-9AF6-E42E79A8A652}"/>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3C706897-2689-B442-83C5-5D2D66E73522}"/>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93DCD74-E04A-8D46-A0C5-A0FE02EDC532}"/>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AC5FAF0A-D2D8-0449-97BE-CEB88089C9B4}"/>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281D9752-F08B-CF4B-B7A1-C674E164E29C}"/>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B1692DE3-7EAE-624D-A47C-D103D681E920}"/>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0207D1DB-865E-E141-81E8-9362CB5D4DFB}"/>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4CA0BD82-FBB0-A942-B5AA-490890850176}"/>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A3FB9AC9-3622-074C-886A-3BCE8EB7C42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42E6F2-7A2A-3444-A936-CC5966922A50}" type="slidenum">
              <a:rPr lang="es-PE" altLang="es-PE">
                <a:solidFill>
                  <a:srgbClr val="898989"/>
                </a:solidFill>
              </a:rPr>
              <a:pPr/>
              <a:t>18</a:t>
            </a:fld>
            <a:endParaRPr lang="es-PE" altLang="es-PE">
              <a:solidFill>
                <a:srgbClr val="898989"/>
              </a:solidFill>
            </a:endParaRPr>
          </a:p>
        </p:txBody>
      </p:sp>
      <p:sp>
        <p:nvSpPr>
          <p:cNvPr id="21515" name="Rectángulo 10">
            <a:extLst>
              <a:ext uri="{FF2B5EF4-FFF2-40B4-BE49-F238E27FC236}">
                <a16:creationId xmlns:a16="http://schemas.microsoft.com/office/drawing/2014/main" id="{8F299920-2350-F441-BEEC-322B998CC91B}"/>
              </a:ext>
            </a:extLst>
          </p:cNvPr>
          <p:cNvSpPr>
            <a:spLocks noChangeArrowheads="1"/>
          </p:cNvSpPr>
          <p:nvPr/>
        </p:nvSpPr>
        <p:spPr bwMode="auto">
          <a:xfrm>
            <a:off x="752475" y="1516063"/>
            <a:ext cx="54165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000" dirty="0"/>
              <a:t>(…)</a:t>
            </a:r>
          </a:p>
          <a:p>
            <a:pPr>
              <a:spcBef>
                <a:spcPct val="0"/>
              </a:spcBef>
              <a:buFontTx/>
              <a:buNone/>
            </a:pPr>
            <a:endParaRPr lang="es-PE" altLang="es-PE" sz="2000" dirty="0"/>
          </a:p>
          <a:p>
            <a:pPr algn="just">
              <a:spcBef>
                <a:spcPct val="0"/>
              </a:spcBef>
              <a:buFontTx/>
              <a:buNone/>
            </a:pPr>
            <a:r>
              <a:rPr lang="es-PE" altLang="es-PE" sz="2000" dirty="0"/>
              <a:t>“Ahora bien, respecto del contenido del </a:t>
            </a:r>
            <a:r>
              <a:rPr lang="es-PE" altLang="es-PE" sz="2000" b="1" u="sng" dirty="0"/>
              <a:t>contrato</a:t>
            </a:r>
            <a:r>
              <a:rPr lang="es-PE" altLang="es-PE" sz="2000" dirty="0"/>
              <a:t>, se debe mencionar que el numeral 138.1 del artículo 138 del Reglamento señala que </a:t>
            </a:r>
            <a:r>
              <a:rPr lang="es-PE" altLang="es-PE" sz="2000" b="1" u="sng" dirty="0"/>
              <a:t>éste se encuentra conformado por:</a:t>
            </a:r>
            <a:r>
              <a:rPr lang="es-PE" altLang="es-PE" sz="2000" dirty="0"/>
              <a:t> (i) el documento que lo contiene, (ii) los documentos del procedimiento de selección que establezcan reglas definitivas, (iii) la oferta ganadora y, (iv) los documentos derivados del procedimiento de selección que establezcan obligaciones para las partes.”</a:t>
            </a:r>
          </a:p>
          <a:p>
            <a:pPr>
              <a:spcBef>
                <a:spcPct val="0"/>
              </a:spcBef>
              <a:buFontTx/>
              <a:buNone/>
            </a:pPr>
            <a:endParaRPr lang="es-PE" altLang="es-PE" sz="2000" dirty="0"/>
          </a:p>
          <a:p>
            <a:pPr>
              <a:spcBef>
                <a:spcPct val="0"/>
              </a:spcBef>
              <a:buFontTx/>
              <a:buNone/>
            </a:pPr>
            <a:r>
              <a:rPr lang="es-PE" altLang="es-PE" sz="2000" dirty="0"/>
              <a:t>(…)</a:t>
            </a:r>
          </a:p>
        </p:txBody>
      </p:sp>
      <p:sp>
        <p:nvSpPr>
          <p:cNvPr id="21516" name="Rectángulo 11">
            <a:extLst>
              <a:ext uri="{FF2B5EF4-FFF2-40B4-BE49-F238E27FC236}">
                <a16:creationId xmlns:a16="http://schemas.microsoft.com/office/drawing/2014/main" id="{D62A94BF-6CA8-8D4D-9C95-2F19C1B4A0B8}"/>
              </a:ext>
            </a:extLst>
          </p:cNvPr>
          <p:cNvSpPr>
            <a:spLocks noChangeArrowheads="1"/>
          </p:cNvSpPr>
          <p:nvPr/>
        </p:nvSpPr>
        <p:spPr bwMode="auto">
          <a:xfrm>
            <a:off x="2432689" y="681037"/>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OPINIÓN Nº 048-2020/DTN</a:t>
            </a:r>
          </a:p>
        </p:txBody>
      </p:sp>
      <p:pic>
        <p:nvPicPr>
          <p:cNvPr id="21517" name="Imagen 12">
            <a:extLst>
              <a:ext uri="{FF2B5EF4-FFF2-40B4-BE49-F238E27FC236}">
                <a16:creationId xmlns:a16="http://schemas.microsoft.com/office/drawing/2014/main" id="{612ACCBE-26F9-AC4C-B399-E71A1C9177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9938" y="2370138"/>
            <a:ext cx="156686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AA5DC4CA-8341-8D40-8BA0-7CAA505F4959}"/>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DAFFA844-8B74-9247-A0CF-EF3BA41027D1}"/>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3E479CEA-C424-6A4B-B9E8-745FCA01D61A}"/>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51EC4A2C-EDB8-8146-9CFA-649DE631D2E6}"/>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0DACD08F-F050-1841-8A5E-9F4F6DD78F1E}"/>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3812EBAD-53AA-444B-832E-77FE8B84139C}"/>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C02AAE1C-29A5-F141-A4BB-A809B4ECDA4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DD12FEA-972B-A74C-9A01-1BC287C41C46}"/>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3430CED1-19AB-0B45-B2A3-F9ED7F1911C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2FB665-DB89-1243-A37C-FF47DF18972A}" type="slidenum">
              <a:rPr lang="es-PE" altLang="es-PE">
                <a:solidFill>
                  <a:srgbClr val="898989"/>
                </a:solidFill>
              </a:rPr>
              <a:pPr/>
              <a:t>19</a:t>
            </a:fld>
            <a:endParaRPr lang="es-PE" altLang="es-PE">
              <a:solidFill>
                <a:srgbClr val="898989"/>
              </a:solidFill>
            </a:endParaRPr>
          </a:p>
        </p:txBody>
      </p:sp>
      <p:sp>
        <p:nvSpPr>
          <p:cNvPr id="22539" name="Rectángulo 10">
            <a:extLst>
              <a:ext uri="{FF2B5EF4-FFF2-40B4-BE49-F238E27FC236}">
                <a16:creationId xmlns:a16="http://schemas.microsoft.com/office/drawing/2014/main" id="{27162861-74F6-5140-BF58-5347C036E192}"/>
              </a:ext>
            </a:extLst>
          </p:cNvPr>
          <p:cNvSpPr>
            <a:spLocks noChangeArrowheads="1"/>
          </p:cNvSpPr>
          <p:nvPr/>
        </p:nvSpPr>
        <p:spPr bwMode="auto">
          <a:xfrm>
            <a:off x="2987675" y="514350"/>
            <a:ext cx="390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OBLIGACIÓN DE CONTRATAR </a:t>
            </a:r>
          </a:p>
        </p:txBody>
      </p:sp>
      <p:sp>
        <p:nvSpPr>
          <p:cNvPr id="22540" name="Rectángulo 11">
            <a:extLst>
              <a:ext uri="{FF2B5EF4-FFF2-40B4-BE49-F238E27FC236}">
                <a16:creationId xmlns:a16="http://schemas.microsoft.com/office/drawing/2014/main" id="{0C7262D7-19AC-B149-9FE9-051DFEA1DB82}"/>
              </a:ext>
            </a:extLst>
          </p:cNvPr>
          <p:cNvSpPr>
            <a:spLocks noChangeArrowheads="1"/>
          </p:cNvSpPr>
          <p:nvPr/>
        </p:nvSpPr>
        <p:spPr bwMode="auto">
          <a:xfrm>
            <a:off x="233363" y="1290638"/>
            <a:ext cx="86772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ü"/>
            </a:pPr>
            <a:r>
              <a:rPr lang="es-PE" altLang="es-PE" sz="2000" dirty="0"/>
              <a:t>Una vez que la </a:t>
            </a:r>
            <a:r>
              <a:rPr lang="es-PE" altLang="es-PE" sz="2000" b="1" u="sng" dirty="0"/>
              <a:t>buena pro ha quedado consentida o administrativamente firme</a:t>
            </a:r>
            <a:r>
              <a:rPr lang="es-PE" altLang="es-PE" sz="2000" dirty="0"/>
              <a:t>, tanto la Entidad como el o los postores ganadores, están obligados a con tratar. </a:t>
            </a:r>
          </a:p>
          <a:p>
            <a:pPr algn="just">
              <a:spcBef>
                <a:spcPct val="0"/>
              </a:spcBef>
              <a:buFont typeface="Wingdings" pitchFamily="2" charset="2"/>
              <a:buChar char="ü"/>
            </a:pPr>
            <a:r>
              <a:rPr lang="es-PE" altLang="es-PE" sz="2000" b="1" dirty="0"/>
              <a:t>La Entidad no puede negarse a contratar</a:t>
            </a:r>
            <a:r>
              <a:rPr lang="es-PE" altLang="es-PE" sz="2000" dirty="0"/>
              <a:t>, </a:t>
            </a:r>
            <a:r>
              <a:rPr lang="es-PE" altLang="es-PE" sz="2000" b="1" u="sng" dirty="0"/>
              <a:t>salvo</a:t>
            </a:r>
            <a:r>
              <a:rPr lang="es-PE" altLang="es-PE" sz="2000" dirty="0"/>
              <a:t> por razones de recorte presupuestal correspondiente al objeto materia del procedimiento de selección,   por norma expresa o por desaparición de la necesidad, debidamente acreditada. </a:t>
            </a:r>
            <a:r>
              <a:rPr lang="es-PE" altLang="es-PE" sz="2000" b="1" dirty="0"/>
              <a:t>La negativa a hacerlo basada en otros motivos, genera responsabilidad funcional </a:t>
            </a:r>
            <a:r>
              <a:rPr lang="es-PE" altLang="es-PE" sz="2000" dirty="0"/>
              <a:t>en el Titular de la Entidad y el servidor al que se le hubieran delegado las facultades para perfeccionar el contrato, según corresponda. Esta situación implica la imposibilidad de convocar el mismo objeto contractual durante el ejercicio presupuestal, salvo que la causal sea la falta de presupuesto.</a:t>
            </a:r>
          </a:p>
          <a:p>
            <a:pPr algn="just">
              <a:spcBef>
                <a:spcPct val="0"/>
              </a:spcBef>
              <a:buFont typeface="Wingdings" pitchFamily="2" charset="2"/>
              <a:buChar char="ü"/>
            </a:pPr>
            <a:r>
              <a:rPr lang="es-PE" altLang="es-PE" sz="2000" dirty="0"/>
              <a:t>En caso que </a:t>
            </a:r>
            <a:r>
              <a:rPr lang="es-PE" altLang="es-PE" sz="2000" b="1" dirty="0"/>
              <a:t>el  o  los  postores  ganadores  de la buena pro se nieguen a suscribir el contrato, son pasibles de sanción</a:t>
            </a:r>
            <a:r>
              <a:rPr lang="es-PE" altLang="es-PE" sz="2000" dirty="0"/>
              <a:t>, salvo imposibilidad física o jurídica sobrevenida al otorgamiento de la buena pro que no le sea atribuible, declarada por el Tribunal. </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0C168259-CBED-EF4E-846B-D1D9360954B7}"/>
              </a:ext>
            </a:extLst>
          </p:cNvPr>
          <p:cNvSpPr/>
          <p:nvPr/>
        </p:nvSpPr>
        <p:spPr>
          <a:xfrm>
            <a:off x="6372225" y="4365625"/>
            <a:ext cx="2771775" cy="143986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schemeClr val="bg1">
                  <a:lumMod val="65000"/>
                </a:schemeClr>
              </a:solidFill>
            </a:endParaRPr>
          </a:p>
        </p:txBody>
      </p:sp>
      <p:sp>
        <p:nvSpPr>
          <p:cNvPr id="7" name="6 Extracto">
            <a:extLst>
              <a:ext uri="{FF2B5EF4-FFF2-40B4-BE49-F238E27FC236}">
                <a16:creationId xmlns:a16="http://schemas.microsoft.com/office/drawing/2014/main" id="{23D33484-D96B-F041-AA47-E1684415E564}"/>
              </a:ext>
            </a:extLst>
          </p:cNvPr>
          <p:cNvSpPr/>
          <p:nvPr/>
        </p:nvSpPr>
        <p:spPr>
          <a:xfrm rot="10800000">
            <a:off x="2124075" y="1125538"/>
            <a:ext cx="1295400" cy="143986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8" name="7 Rectángulo">
            <a:extLst>
              <a:ext uri="{FF2B5EF4-FFF2-40B4-BE49-F238E27FC236}">
                <a16:creationId xmlns:a16="http://schemas.microsoft.com/office/drawing/2014/main" id="{7C0F6672-777A-8A4D-AD1A-2A51CB5FB97C}"/>
              </a:ext>
            </a:extLst>
          </p:cNvPr>
          <p:cNvSpPr/>
          <p:nvPr/>
        </p:nvSpPr>
        <p:spPr>
          <a:xfrm>
            <a:off x="0" y="1125538"/>
            <a:ext cx="2771775" cy="143986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9" name="8 Extracto">
            <a:extLst>
              <a:ext uri="{FF2B5EF4-FFF2-40B4-BE49-F238E27FC236}">
                <a16:creationId xmlns:a16="http://schemas.microsoft.com/office/drawing/2014/main" id="{E138F9F0-8F02-DF45-83DE-3BFB5B165686}"/>
              </a:ext>
            </a:extLst>
          </p:cNvPr>
          <p:cNvSpPr/>
          <p:nvPr/>
        </p:nvSpPr>
        <p:spPr>
          <a:xfrm>
            <a:off x="5715000" y="4365625"/>
            <a:ext cx="1296988" cy="143986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10" name="Subtítulo 9">
            <a:extLst>
              <a:ext uri="{FF2B5EF4-FFF2-40B4-BE49-F238E27FC236}">
                <a16:creationId xmlns:a16="http://schemas.microsoft.com/office/drawing/2014/main" id="{037D9F49-FB61-B648-83E1-EE9617BDD4DA}"/>
              </a:ext>
            </a:extLst>
          </p:cNvPr>
          <p:cNvSpPr txBox="1">
            <a:spLocks noGrp="1"/>
          </p:cNvSpPr>
          <p:nvPr>
            <p:ph type="subTitle" idx="1"/>
          </p:nvPr>
        </p:nvSpPr>
        <p:spPr>
          <a:xfrm>
            <a:off x="3976688" y="2392363"/>
            <a:ext cx="4791075" cy="1570037"/>
          </a:xfrm>
        </p:spPr>
        <p:txBody>
          <a:bodyPr rtlCol="0">
            <a:spAutoFit/>
          </a:bodyPr>
          <a:lstStyle/>
          <a:p>
            <a:pPr eaLnBrk="1" fontAlgn="auto" hangingPunct="1">
              <a:spcAft>
                <a:spcPts val="0"/>
              </a:spcAft>
              <a:defRPr/>
            </a:pPr>
            <a:r>
              <a:rPr lang="es-PE" b="1" dirty="0">
                <a:solidFill>
                  <a:schemeClr val="tx1">
                    <a:lumMod val="75000"/>
                    <a:lumOff val="25000"/>
                  </a:schemeClr>
                </a:solidFill>
              </a:rPr>
              <a:t>Ejecución contractual en relación con los protocolos COVID 19</a:t>
            </a:r>
          </a:p>
        </p:txBody>
      </p:sp>
      <p:sp>
        <p:nvSpPr>
          <p:cNvPr id="3" name="CuadroTexto 2">
            <a:extLst>
              <a:ext uri="{FF2B5EF4-FFF2-40B4-BE49-F238E27FC236}">
                <a16:creationId xmlns:a16="http://schemas.microsoft.com/office/drawing/2014/main" id="{9D592B51-925C-3C4E-A3FF-446820D64D38}"/>
              </a:ext>
            </a:extLst>
          </p:cNvPr>
          <p:cNvSpPr txBox="1"/>
          <p:nvPr/>
        </p:nvSpPr>
        <p:spPr>
          <a:xfrm>
            <a:off x="0" y="4235450"/>
            <a:ext cx="3611563" cy="1570038"/>
          </a:xfrm>
          <a:prstGeom prst="rect">
            <a:avLst/>
          </a:prstGeom>
          <a:noFill/>
        </p:spPr>
        <p:txBody>
          <a:bodyPr>
            <a:spAutoFit/>
          </a:bodyPr>
          <a:lstStyle/>
          <a:p>
            <a:pPr algn="ctr" eaLnBrk="1" fontAlgn="auto" hangingPunct="1">
              <a:spcBef>
                <a:spcPts val="0"/>
              </a:spcBef>
              <a:spcAft>
                <a:spcPts val="0"/>
              </a:spcAft>
              <a:defRPr/>
            </a:pPr>
            <a:r>
              <a:rPr lang="es-PE" sz="2400" b="1" dirty="0">
                <a:solidFill>
                  <a:schemeClr val="tx1">
                    <a:lumMod val="75000"/>
                    <a:lumOff val="25000"/>
                  </a:schemeClr>
                </a:solidFill>
                <a:latin typeface="+mn-lt"/>
              </a:rPr>
              <a:t>MBA José Zegarra Pinto</a:t>
            </a:r>
            <a:endParaRPr lang="es-PE" b="1" dirty="0">
              <a:solidFill>
                <a:schemeClr val="tx1">
                  <a:lumMod val="75000"/>
                  <a:lumOff val="25000"/>
                </a:schemeClr>
              </a:solidFill>
              <a:latin typeface="+mn-lt"/>
            </a:endParaRPr>
          </a:p>
          <a:p>
            <a:pPr algn="ctr" eaLnBrk="1" fontAlgn="auto" hangingPunct="1">
              <a:spcBef>
                <a:spcPts val="0"/>
              </a:spcBef>
              <a:spcAft>
                <a:spcPts val="0"/>
              </a:spcAft>
              <a:defRPr/>
            </a:pPr>
            <a:endParaRPr lang="es-PE" b="1" dirty="0">
              <a:solidFill>
                <a:schemeClr val="tx1">
                  <a:lumMod val="75000"/>
                  <a:lumOff val="25000"/>
                </a:schemeClr>
              </a:solidFill>
              <a:latin typeface="+mn-lt"/>
            </a:endParaRPr>
          </a:p>
          <a:p>
            <a:pPr algn="ctr" eaLnBrk="1" fontAlgn="auto" hangingPunct="1">
              <a:spcBef>
                <a:spcPts val="0"/>
              </a:spcBef>
              <a:spcAft>
                <a:spcPts val="0"/>
              </a:spcAft>
              <a:defRPr/>
            </a:pPr>
            <a:endParaRPr lang="es-PE" b="1" dirty="0">
              <a:solidFill>
                <a:schemeClr val="tx1">
                  <a:lumMod val="75000"/>
                  <a:lumOff val="25000"/>
                </a:schemeClr>
              </a:solidFill>
              <a:latin typeface="+mn-lt"/>
            </a:endParaRPr>
          </a:p>
          <a:p>
            <a:pPr algn="ctr" eaLnBrk="1" fontAlgn="auto" hangingPunct="1">
              <a:spcBef>
                <a:spcPts val="0"/>
              </a:spcBef>
              <a:spcAft>
                <a:spcPts val="0"/>
              </a:spcAft>
              <a:defRPr/>
            </a:pPr>
            <a:r>
              <a:rPr lang="es-PE" b="1" dirty="0">
                <a:solidFill>
                  <a:schemeClr val="tx1">
                    <a:lumMod val="75000"/>
                    <a:lumOff val="25000"/>
                  </a:schemeClr>
                </a:solidFill>
                <a:latin typeface="+mn-lt"/>
              </a:rPr>
              <a:t>Octubre de 2020</a:t>
            </a:r>
          </a:p>
          <a:p>
            <a:pPr eaLnBrk="1" fontAlgn="auto" hangingPunct="1">
              <a:spcBef>
                <a:spcPts val="0"/>
              </a:spcBef>
              <a:spcAft>
                <a:spcPts val="0"/>
              </a:spcAft>
              <a:defRPr/>
            </a:pPr>
            <a:endParaRPr lang="en-US" dirty="0">
              <a:latin typeface="+mn-lt"/>
            </a:endParaRPr>
          </a:p>
        </p:txBody>
      </p:sp>
      <p:sp>
        <p:nvSpPr>
          <p:cNvPr id="11" name="Subtítulo 9">
            <a:extLst>
              <a:ext uri="{FF2B5EF4-FFF2-40B4-BE49-F238E27FC236}">
                <a16:creationId xmlns:a16="http://schemas.microsoft.com/office/drawing/2014/main" id="{57199238-4D13-B94A-BCFE-4DBF3551F132}"/>
              </a:ext>
            </a:extLst>
          </p:cNvPr>
          <p:cNvSpPr txBox="1">
            <a:spLocks/>
          </p:cNvSpPr>
          <p:nvPr/>
        </p:nvSpPr>
        <p:spPr bwMode="auto">
          <a:xfrm>
            <a:off x="3976688" y="1317625"/>
            <a:ext cx="479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s-PE" sz="2800" b="1" dirty="0">
                <a:solidFill>
                  <a:schemeClr val="tx1">
                    <a:lumMod val="75000"/>
                    <a:lumOff val="25000"/>
                  </a:schemeClr>
                </a:solidFill>
              </a:rPr>
              <a:t>SESIÓN N° 1</a:t>
            </a:r>
          </a:p>
        </p:txBody>
      </p:sp>
      <p:sp>
        <p:nvSpPr>
          <p:cNvPr id="2" name="Marcador de pie de página 1">
            <a:extLst>
              <a:ext uri="{FF2B5EF4-FFF2-40B4-BE49-F238E27FC236}">
                <a16:creationId xmlns:a16="http://schemas.microsoft.com/office/drawing/2014/main" id="{5E3F4BA8-3515-6347-AB9F-A25F37092648}"/>
              </a:ext>
            </a:extLst>
          </p:cNvPr>
          <p:cNvSpPr>
            <a:spLocks noGrp="1"/>
          </p:cNvSpPr>
          <p:nvPr>
            <p:ph type="ftr" sz="quarter" idx="11"/>
          </p:nvPr>
        </p:nvSpPr>
        <p:spPr/>
        <p:txBody>
          <a:bodyPr/>
          <a:lstStyle/>
          <a:p>
            <a:pPr>
              <a:defRPr/>
            </a:pPr>
            <a:r>
              <a:rPr lang="es-PE"/>
              <a:t>MBA José Zegarra Pinto</a:t>
            </a:r>
          </a:p>
        </p:txBody>
      </p:sp>
      <p:sp>
        <p:nvSpPr>
          <p:cNvPr id="4" name="Marcador de número de diapositiva 3">
            <a:extLst>
              <a:ext uri="{FF2B5EF4-FFF2-40B4-BE49-F238E27FC236}">
                <a16:creationId xmlns:a16="http://schemas.microsoft.com/office/drawing/2014/main" id="{F31A3387-A9D5-BA4D-83F6-FAC79FA8BAF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EAAD15-8C0A-3047-B8AF-77708900CFDD}" type="slidenum">
              <a:rPr lang="es-PE" altLang="es-PE">
                <a:solidFill>
                  <a:srgbClr val="898989"/>
                </a:solidFill>
              </a:rPr>
              <a:pPr/>
              <a:t>2</a:t>
            </a:fld>
            <a:endParaRPr lang="es-PE" altLang="es-PE">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D226AD48-DB52-5C40-9265-563D7A08BAB9}"/>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9AB036AD-16AF-C347-BDD7-3C541BB2367B}"/>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F3D22527-CD68-DC4C-90E7-114FF7D0504F}"/>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AF146AC1-5862-5746-9D9B-ABC64372B94A}"/>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96777911-15DD-ED41-9C09-6914A8FD3872}"/>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0C57765A-6052-904D-966F-A1CA37EB9C3C}"/>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4917AFFA-9B74-D643-A6D5-F3DEB50B2AA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447F43F2-FBF2-F64F-B382-5AB558EB85F1}"/>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16218BAD-AE41-4C48-84B5-C42D34F82DD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26DD62-F292-964D-B552-09BE2343E705}" type="slidenum">
              <a:rPr lang="es-PE" altLang="es-PE">
                <a:solidFill>
                  <a:srgbClr val="898989"/>
                </a:solidFill>
              </a:rPr>
              <a:pPr/>
              <a:t>20</a:t>
            </a:fld>
            <a:endParaRPr lang="es-PE" altLang="es-PE">
              <a:solidFill>
                <a:srgbClr val="898989"/>
              </a:solidFill>
            </a:endParaRPr>
          </a:p>
        </p:txBody>
      </p:sp>
      <p:sp>
        <p:nvSpPr>
          <p:cNvPr id="11" name="Rectángulo 10">
            <a:extLst>
              <a:ext uri="{FF2B5EF4-FFF2-40B4-BE49-F238E27FC236}">
                <a16:creationId xmlns:a16="http://schemas.microsoft.com/office/drawing/2014/main" id="{7B6F4030-120A-8947-A649-9F6235703A46}"/>
              </a:ext>
            </a:extLst>
          </p:cNvPr>
          <p:cNvSpPr/>
          <p:nvPr/>
        </p:nvSpPr>
        <p:spPr>
          <a:xfrm>
            <a:off x="817563" y="1333500"/>
            <a:ext cx="7508875" cy="4708525"/>
          </a:xfrm>
          <a:prstGeom prst="rect">
            <a:avLst/>
          </a:prstGeom>
        </p:spPr>
        <p:txBody>
          <a:bodyPr>
            <a:spAutoFit/>
          </a:bodyPr>
          <a:lstStyle/>
          <a:p>
            <a:pPr>
              <a:defRPr/>
            </a:pPr>
            <a:r>
              <a:rPr lang="es-PE" sz="2000" dirty="0">
                <a:solidFill>
                  <a:prstClr val="black"/>
                </a:solidFill>
              </a:rPr>
              <a:t>(…)</a:t>
            </a:r>
          </a:p>
          <a:p>
            <a:pPr>
              <a:defRPr/>
            </a:pPr>
            <a:endParaRPr lang="es-PE" sz="2000" dirty="0">
              <a:solidFill>
                <a:prstClr val="black"/>
              </a:solidFill>
            </a:endParaRPr>
          </a:p>
          <a:p>
            <a:pPr marL="900113" indent="-900113" algn="just">
              <a:defRPr/>
            </a:pPr>
            <a:r>
              <a:rPr lang="es-PE" sz="2000" dirty="0">
                <a:solidFill>
                  <a:prstClr val="black"/>
                </a:solidFill>
              </a:rPr>
              <a:t>“2.1.2.	Al respecto, es importante precisar que de acuerdo a lo establecido en el artículo 114 del Reglamento, </a:t>
            </a:r>
            <a:r>
              <a:rPr lang="es-PE" sz="2000" b="1" dirty="0">
                <a:solidFill>
                  <a:prstClr val="black"/>
                </a:solidFill>
              </a:rPr>
              <a:t>“Una vez que la buena pro ha quedado consentida o administrativamente firme, tanto la Entidad como el o los postores ganadores están obligados a contratar</a:t>
            </a:r>
            <a:r>
              <a:rPr lang="es-PE" sz="2000" dirty="0">
                <a:solidFill>
                  <a:prstClr val="black"/>
                </a:solidFill>
              </a:rPr>
              <a:t>”. (El énfasis es agregado).</a:t>
            </a:r>
          </a:p>
          <a:p>
            <a:pPr marL="542925" indent="-542925" algn="just">
              <a:defRPr/>
            </a:pPr>
            <a:endParaRPr lang="es-PE" sz="2000" dirty="0">
              <a:solidFill>
                <a:prstClr val="black"/>
              </a:solidFill>
            </a:endParaRPr>
          </a:p>
          <a:p>
            <a:pPr marL="900113" algn="just">
              <a:defRPr/>
            </a:pPr>
            <a:r>
              <a:rPr lang="es-PE" sz="2000" dirty="0">
                <a:solidFill>
                  <a:prstClr val="black"/>
                </a:solidFill>
              </a:rPr>
              <a:t>Así se desprende que la regla general en el marco de la normativa de contrataciones del Estado   es que, cuando la buena pro queda consentida o administrativamente firme, el postor adjudicatario y la Entidad están obligados a perfeccionar el contrato.”</a:t>
            </a:r>
          </a:p>
          <a:p>
            <a:pPr>
              <a:defRPr/>
            </a:pPr>
            <a:endParaRPr lang="es-PE" sz="2000" dirty="0">
              <a:solidFill>
                <a:prstClr val="black"/>
              </a:solidFill>
            </a:endParaRPr>
          </a:p>
          <a:p>
            <a:pPr>
              <a:defRPr/>
            </a:pPr>
            <a:r>
              <a:rPr lang="es-PE" sz="2000" dirty="0">
                <a:solidFill>
                  <a:prstClr val="black"/>
                </a:solidFill>
              </a:rPr>
              <a:t>(…)</a:t>
            </a:r>
          </a:p>
        </p:txBody>
      </p:sp>
      <p:sp>
        <p:nvSpPr>
          <p:cNvPr id="23564" name="Rectángulo 11">
            <a:extLst>
              <a:ext uri="{FF2B5EF4-FFF2-40B4-BE49-F238E27FC236}">
                <a16:creationId xmlns:a16="http://schemas.microsoft.com/office/drawing/2014/main" id="{3FFF1A36-2834-784A-B70C-F7A392568E6A}"/>
              </a:ext>
            </a:extLst>
          </p:cNvPr>
          <p:cNvSpPr>
            <a:spLocks noChangeArrowheads="1"/>
          </p:cNvSpPr>
          <p:nvPr/>
        </p:nvSpPr>
        <p:spPr bwMode="auto">
          <a:xfrm>
            <a:off x="2608055" y="691356"/>
            <a:ext cx="366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solidFill>
                  <a:srgbClr val="000000"/>
                </a:solidFill>
              </a:rPr>
              <a:t>OPINIÓN Nº 033-2019/DTN</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9BCD288F-5D99-DF49-9D46-CF9467B34089}"/>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9A409CA7-00E3-884F-90BB-D21DEDD827D3}"/>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93E1FF04-F420-864D-96E2-4B0E6B87A62F}"/>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2E782032-5FEC-2B4E-981F-71AB8965E4C7}"/>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8F2D56C6-F6EE-3248-B979-8432958F2DFB}"/>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89211187-5D04-8D4B-BB06-61BBF1BCF569}"/>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15609CB9-1AF0-AF45-B3F2-4E8BDB98E45A}"/>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18581CE6-43FA-D440-B853-E76104E1B89A}"/>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BF307CC2-A595-5641-9EFB-BAE6A6739C1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AD31DF-E457-9F4B-B445-964C2AAACCDB}" type="slidenum">
              <a:rPr lang="es-PE" altLang="es-PE">
                <a:solidFill>
                  <a:srgbClr val="898989"/>
                </a:solidFill>
              </a:rPr>
              <a:pPr/>
              <a:t>21</a:t>
            </a:fld>
            <a:endParaRPr lang="es-PE" altLang="es-PE">
              <a:solidFill>
                <a:srgbClr val="898989"/>
              </a:solidFill>
            </a:endParaRPr>
          </a:p>
        </p:txBody>
      </p:sp>
      <p:sp>
        <p:nvSpPr>
          <p:cNvPr id="24587" name="Rectángulo 10">
            <a:extLst>
              <a:ext uri="{FF2B5EF4-FFF2-40B4-BE49-F238E27FC236}">
                <a16:creationId xmlns:a16="http://schemas.microsoft.com/office/drawing/2014/main" id="{37F4643B-E9AA-A746-8761-DA1504B6CA20}"/>
              </a:ext>
            </a:extLst>
          </p:cNvPr>
          <p:cNvSpPr>
            <a:spLocks noChangeArrowheads="1"/>
          </p:cNvSpPr>
          <p:nvPr/>
        </p:nvSpPr>
        <p:spPr bwMode="auto">
          <a:xfrm>
            <a:off x="457200" y="1095375"/>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ü"/>
            </a:pPr>
            <a:r>
              <a:rPr lang="es-PE" altLang="es-PE" sz="2000" b="1" dirty="0"/>
              <a:t>El contrato se perfecciona con la suscripción del documento que lo contiene</a:t>
            </a:r>
          </a:p>
        </p:txBody>
      </p:sp>
      <p:sp>
        <p:nvSpPr>
          <p:cNvPr id="24588" name="Rectángulo 11">
            <a:extLst>
              <a:ext uri="{FF2B5EF4-FFF2-40B4-BE49-F238E27FC236}">
                <a16:creationId xmlns:a16="http://schemas.microsoft.com/office/drawing/2014/main" id="{86623440-1F17-674F-8667-928FAD073990}"/>
              </a:ext>
            </a:extLst>
          </p:cNvPr>
          <p:cNvSpPr>
            <a:spLocks noChangeArrowheads="1"/>
          </p:cNvSpPr>
          <p:nvPr/>
        </p:nvSpPr>
        <p:spPr bwMode="auto">
          <a:xfrm>
            <a:off x="2267744" y="517524"/>
            <a:ext cx="507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PERFECCIONAMIENTO DEL CONTRATO</a:t>
            </a:r>
          </a:p>
        </p:txBody>
      </p:sp>
      <p:sp>
        <p:nvSpPr>
          <p:cNvPr id="11" name="Bisel 10">
            <a:extLst>
              <a:ext uri="{FF2B5EF4-FFF2-40B4-BE49-F238E27FC236}">
                <a16:creationId xmlns:a16="http://schemas.microsoft.com/office/drawing/2014/main" id="{58A1DD0E-55D9-B74E-8DEF-CA6930E177E1}"/>
              </a:ext>
            </a:extLst>
          </p:cNvPr>
          <p:cNvSpPr/>
          <p:nvPr/>
        </p:nvSpPr>
        <p:spPr>
          <a:xfrm>
            <a:off x="683568" y="2276872"/>
            <a:ext cx="2880320"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a:t>Se puede perfeccionar con la recepción de la O/Compra u O/Servicios </a:t>
            </a:r>
            <a:endParaRPr lang="es-PE" dirty="0">
              <a:effectLst/>
            </a:endParaRPr>
          </a:p>
        </p:txBody>
      </p:sp>
      <p:sp>
        <p:nvSpPr>
          <p:cNvPr id="15" name="Bisel 14">
            <a:extLst>
              <a:ext uri="{FF2B5EF4-FFF2-40B4-BE49-F238E27FC236}">
                <a16:creationId xmlns:a16="http://schemas.microsoft.com/office/drawing/2014/main" id="{CD08E097-66B7-4246-BD98-E274D3DB15F5}"/>
              </a:ext>
            </a:extLst>
          </p:cNvPr>
          <p:cNvSpPr/>
          <p:nvPr/>
        </p:nvSpPr>
        <p:spPr>
          <a:xfrm>
            <a:off x="683568" y="4703167"/>
            <a:ext cx="2880320"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a:t>Se perfecciona con la recepción de la O/C u O/S </a:t>
            </a:r>
            <a:endParaRPr lang="es-PE" dirty="0">
              <a:effectLst/>
            </a:endParaRPr>
          </a:p>
        </p:txBody>
      </p:sp>
      <p:sp>
        <p:nvSpPr>
          <p:cNvPr id="13" name="Bisel 12">
            <a:extLst>
              <a:ext uri="{FF2B5EF4-FFF2-40B4-BE49-F238E27FC236}">
                <a16:creationId xmlns:a16="http://schemas.microsoft.com/office/drawing/2014/main" id="{7CE5AD09-08CC-A843-8A3A-1D790E8C1601}"/>
              </a:ext>
            </a:extLst>
          </p:cNvPr>
          <p:cNvSpPr/>
          <p:nvPr/>
        </p:nvSpPr>
        <p:spPr>
          <a:xfrm>
            <a:off x="4560802" y="1836533"/>
            <a:ext cx="4133618" cy="7508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altLang="es-PE" sz="1050" dirty="0"/>
          </a:p>
          <a:p>
            <a:endParaRPr lang="es-PE" altLang="es-PE" sz="1050" dirty="0"/>
          </a:p>
          <a:p>
            <a:r>
              <a:rPr lang="es-PE" altLang="es-PE" sz="1100" b="1" u="sng" dirty="0"/>
              <a:t>Subasta Inversa Electrónica y  Adjudicación Simplificada </a:t>
            </a:r>
            <a:r>
              <a:rPr lang="es-PE" sz="1100" b="1" u="sng" dirty="0"/>
              <a:t>de bienes y servicios en general</a:t>
            </a:r>
            <a:r>
              <a:rPr lang="es-PE" sz="1100" dirty="0"/>
              <a:t>, siempre que,  Valor Estimado ≤ S/ 100,000.00 </a:t>
            </a:r>
          </a:p>
          <a:p>
            <a:endParaRPr lang="es-PE" dirty="0">
              <a:effectLst/>
            </a:endParaRPr>
          </a:p>
        </p:txBody>
      </p:sp>
      <p:sp>
        <p:nvSpPr>
          <p:cNvPr id="19" name="Bisel 18">
            <a:extLst>
              <a:ext uri="{FF2B5EF4-FFF2-40B4-BE49-F238E27FC236}">
                <a16:creationId xmlns:a16="http://schemas.microsoft.com/office/drawing/2014/main" id="{E2BF77E2-903B-CC4F-A895-C9665AE43356}"/>
              </a:ext>
            </a:extLst>
          </p:cNvPr>
          <p:cNvSpPr/>
          <p:nvPr/>
        </p:nvSpPr>
        <p:spPr>
          <a:xfrm>
            <a:off x="4572000" y="3113925"/>
            <a:ext cx="4133618" cy="7508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altLang="es-PE" sz="1050" dirty="0"/>
          </a:p>
          <a:p>
            <a:endParaRPr lang="es-PE" altLang="es-PE" sz="1050" dirty="0"/>
          </a:p>
          <a:p>
            <a:pPr algn="ctr"/>
            <a:r>
              <a:rPr lang="es-PE" altLang="es-PE" sz="1100" b="1" u="sng" dirty="0"/>
              <a:t>Relación por ítems </a:t>
            </a:r>
            <a:r>
              <a:rPr lang="es-PE" sz="1100" dirty="0"/>
              <a:t>, siempre que,  Valor Estimado ≤ S/ 100,000.00 </a:t>
            </a:r>
          </a:p>
          <a:p>
            <a:endParaRPr lang="es-PE" dirty="0">
              <a:effectLst/>
            </a:endParaRPr>
          </a:p>
        </p:txBody>
      </p:sp>
      <p:sp>
        <p:nvSpPr>
          <p:cNvPr id="20" name="Bisel 19">
            <a:extLst>
              <a:ext uri="{FF2B5EF4-FFF2-40B4-BE49-F238E27FC236}">
                <a16:creationId xmlns:a16="http://schemas.microsoft.com/office/drawing/2014/main" id="{29F5D996-0C03-C642-8A96-7D16BE475803}"/>
              </a:ext>
            </a:extLst>
          </p:cNvPr>
          <p:cNvSpPr/>
          <p:nvPr/>
        </p:nvSpPr>
        <p:spPr>
          <a:xfrm>
            <a:off x="4644008" y="4903811"/>
            <a:ext cx="4133618" cy="7508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050" dirty="0"/>
          </a:p>
          <a:p>
            <a:r>
              <a:rPr lang="es-PE" sz="1050" dirty="0"/>
              <a:t>- </a:t>
            </a:r>
            <a:r>
              <a:rPr lang="es-PE" sz="1100" dirty="0"/>
              <a:t>Catálogo electrónico de Acuerdo Marco</a:t>
            </a:r>
          </a:p>
          <a:p>
            <a:r>
              <a:rPr lang="es-PE" sz="1100" dirty="0"/>
              <a:t>- Comparación de precios </a:t>
            </a:r>
          </a:p>
          <a:p>
            <a:r>
              <a:rPr lang="es-PE" sz="1050" dirty="0"/>
              <a:t> </a:t>
            </a:r>
            <a:endParaRPr lang="es-PE" sz="1050" dirty="0">
              <a:effectLst/>
            </a:endParaRPr>
          </a:p>
        </p:txBody>
      </p:sp>
      <p:cxnSp>
        <p:nvCxnSpPr>
          <p:cNvPr id="18" name="Conector angular 17">
            <a:extLst>
              <a:ext uri="{FF2B5EF4-FFF2-40B4-BE49-F238E27FC236}">
                <a16:creationId xmlns:a16="http://schemas.microsoft.com/office/drawing/2014/main" id="{92F0293B-F414-C647-B208-EDF1982886F7}"/>
              </a:ext>
            </a:extLst>
          </p:cNvPr>
          <p:cNvCxnSpPr>
            <a:endCxn id="13" idx="4"/>
          </p:cNvCxnSpPr>
          <p:nvPr/>
        </p:nvCxnSpPr>
        <p:spPr>
          <a:xfrm flipV="1">
            <a:off x="3563888" y="2211953"/>
            <a:ext cx="996914" cy="640983"/>
          </a:xfrm>
          <a:prstGeom prst="bentConnector3">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a:extLst>
              <a:ext uri="{FF2B5EF4-FFF2-40B4-BE49-F238E27FC236}">
                <a16:creationId xmlns:a16="http://schemas.microsoft.com/office/drawing/2014/main" id="{42ECF4B6-29FC-F94D-B773-F0F2DFEDCABF}"/>
              </a:ext>
            </a:extLst>
          </p:cNvPr>
          <p:cNvCxnSpPr>
            <a:stCxn id="11" idx="0"/>
          </p:cNvCxnSpPr>
          <p:nvPr/>
        </p:nvCxnSpPr>
        <p:spPr>
          <a:xfrm>
            <a:off x="3563888" y="2852936"/>
            <a:ext cx="996914" cy="636408"/>
          </a:xfrm>
          <a:prstGeom prst="bentConnector3">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BA197DA3-C167-C94D-A24B-66D45664AABF}"/>
              </a:ext>
            </a:extLst>
          </p:cNvPr>
          <p:cNvCxnSpPr>
            <a:endCxn id="20" idx="4"/>
          </p:cNvCxnSpPr>
          <p:nvPr/>
        </p:nvCxnSpPr>
        <p:spPr>
          <a:xfrm>
            <a:off x="3635896" y="5279230"/>
            <a:ext cx="1008112" cy="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1D46E606-798C-9F45-BB40-713477D551EE}"/>
              </a:ext>
            </a:extLst>
          </p:cNvPr>
          <p:cNvSpPr txBox="1"/>
          <p:nvPr/>
        </p:nvSpPr>
        <p:spPr>
          <a:xfrm>
            <a:off x="7452320" y="6035159"/>
            <a:ext cx="1106393" cy="369332"/>
          </a:xfrm>
          <a:prstGeom prst="rect">
            <a:avLst/>
          </a:prstGeom>
          <a:noFill/>
        </p:spPr>
        <p:txBody>
          <a:bodyPr wrap="none" rtlCol="0">
            <a:spAutoFit/>
          </a:bodyPr>
          <a:lstStyle/>
          <a:p>
            <a:r>
              <a:rPr lang="es-PE" dirty="0"/>
              <a:t>RLCE: 137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8B067C6D-81B4-7A45-A61F-0E192DC102CD}"/>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A287EE91-3208-F343-A0C8-1FB0904CF4D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20842897-6ABF-7647-BAB8-AA0A17BAAD6F}"/>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5E72B0EB-95CE-EB41-9C87-F3FC7229975A}"/>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35A45F66-A523-1043-9772-91CEEB772129}"/>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47C5D1B6-87F7-2C4E-85FD-AB99852D4754}"/>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560705A3-DCD1-2345-BEE8-337AA86678FB}"/>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F2C011E7-938F-2240-83AA-C58810CFA25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01F54574-934C-4F44-9BDA-9DA785E9D93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17416C-638F-0849-9299-8C5E39956DB1}" type="slidenum">
              <a:rPr lang="es-PE" altLang="es-PE">
                <a:solidFill>
                  <a:srgbClr val="898989"/>
                </a:solidFill>
              </a:rPr>
              <a:pPr/>
              <a:t>22</a:t>
            </a:fld>
            <a:endParaRPr lang="es-PE" altLang="es-PE">
              <a:solidFill>
                <a:srgbClr val="898989"/>
              </a:solidFill>
            </a:endParaRPr>
          </a:p>
        </p:txBody>
      </p:sp>
      <p:sp>
        <p:nvSpPr>
          <p:cNvPr id="25611" name="Rectángulo 10">
            <a:extLst>
              <a:ext uri="{FF2B5EF4-FFF2-40B4-BE49-F238E27FC236}">
                <a16:creationId xmlns:a16="http://schemas.microsoft.com/office/drawing/2014/main" id="{DBA1E78C-1D77-244A-9720-AB06BAD4DE42}"/>
              </a:ext>
            </a:extLst>
          </p:cNvPr>
          <p:cNvSpPr>
            <a:spLocks noChangeArrowheads="1"/>
          </p:cNvSpPr>
          <p:nvPr/>
        </p:nvSpPr>
        <p:spPr bwMode="auto">
          <a:xfrm>
            <a:off x="1692275" y="547688"/>
            <a:ext cx="640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400" b="1" u="sng" dirty="0">
                <a:solidFill>
                  <a:srgbClr val="000000"/>
                </a:solidFill>
              </a:rPr>
              <a:t>REQUISITOS PARA PERFECCIONAR EL CONTRATO</a:t>
            </a:r>
          </a:p>
        </p:txBody>
      </p:sp>
      <p:sp>
        <p:nvSpPr>
          <p:cNvPr id="11" name="Rectángulo 10">
            <a:extLst>
              <a:ext uri="{FF2B5EF4-FFF2-40B4-BE49-F238E27FC236}">
                <a16:creationId xmlns:a16="http://schemas.microsoft.com/office/drawing/2014/main" id="{27EBE431-61E3-9745-A1FD-BE45F780EFF5}"/>
              </a:ext>
            </a:extLst>
          </p:cNvPr>
          <p:cNvSpPr/>
          <p:nvPr/>
        </p:nvSpPr>
        <p:spPr>
          <a:xfrm>
            <a:off x="467544" y="1558062"/>
            <a:ext cx="8569325" cy="4247317"/>
          </a:xfrm>
          <a:prstGeom prst="rect">
            <a:avLst/>
          </a:prstGeom>
        </p:spPr>
        <p:txBody>
          <a:bodyPr>
            <a:spAutoFit/>
          </a:bodyPr>
          <a:lstStyle/>
          <a:p>
            <a:pPr marL="285750" indent="-285750">
              <a:buFont typeface="Wingdings" panose="05000000000000000000" pitchFamily="2" charset="2"/>
              <a:buChar char="ü"/>
              <a:defRPr/>
            </a:pPr>
            <a:r>
              <a:rPr lang="es-PE" dirty="0"/>
              <a:t>Para perfeccionar el contrato, el postor ganador de la buena pro presenta, además de lo previsto en los documentos del procedimiento de selección, lo siguiente:</a:t>
            </a:r>
          </a:p>
          <a:p>
            <a:pPr marL="285750" indent="-285750">
              <a:buFont typeface="Wingdings" panose="05000000000000000000" pitchFamily="2" charset="2"/>
              <a:buChar char="ü"/>
              <a:defRPr/>
            </a:pPr>
            <a:endParaRPr lang="es-PE" dirty="0"/>
          </a:p>
          <a:p>
            <a:pPr marL="714375" indent="-357188">
              <a:buFont typeface="+mj-lt"/>
              <a:buAutoNum type="alphaLcParenR"/>
              <a:defRPr/>
            </a:pPr>
            <a:r>
              <a:rPr lang="es-PE" dirty="0"/>
              <a:t>Garantías, salvo casos de excepción. </a:t>
            </a:r>
          </a:p>
          <a:p>
            <a:pPr marL="714375" indent="-357188">
              <a:buFont typeface="+mj-lt"/>
              <a:buAutoNum type="alphaLcParenR"/>
              <a:defRPr/>
            </a:pPr>
            <a:r>
              <a:rPr lang="es-PE" dirty="0"/>
              <a:t>Contrato de consorcio, de ser el caso.</a:t>
            </a:r>
          </a:p>
          <a:p>
            <a:pPr marL="714375" indent="-357188">
              <a:buFont typeface="+mj-lt"/>
              <a:buAutoNum type="alphaLcParenR"/>
              <a:defRPr/>
            </a:pPr>
            <a:r>
              <a:rPr lang="es-PE" dirty="0"/>
              <a:t>Código de cuenta interbancaria (CCI) o, en el caso de proveedores no domiciliados, el número de su cuenta bancaria y la entidad bancaria en el exterior.</a:t>
            </a:r>
          </a:p>
          <a:p>
            <a:pPr marL="714375" indent="-357188">
              <a:buFont typeface="+mj-lt"/>
              <a:buAutoNum type="alphaLcParenR"/>
              <a:defRPr/>
            </a:pPr>
            <a:r>
              <a:rPr lang="es-PE" dirty="0"/>
              <a:t>Documento que acredite que cuenta con facultades para perfeccionar el contrato, cuando corresponda.</a:t>
            </a:r>
          </a:p>
          <a:p>
            <a:pPr marL="714375" indent="-357188">
              <a:buFont typeface="+mj-lt"/>
              <a:buAutoNum type="alphaLcParenR"/>
              <a:defRPr/>
            </a:pPr>
            <a:r>
              <a:rPr lang="es-PE" dirty="0"/>
              <a:t>Los documentos que acrediten el requisito de calificación referidos a la capacidad técnica y profesional en el caso de obras y consultoría de obras.</a:t>
            </a:r>
          </a:p>
          <a:p>
            <a:pPr marL="285750" indent="-285750">
              <a:buFont typeface="Wingdings" panose="05000000000000000000" pitchFamily="2" charset="2"/>
              <a:buChar char="ü"/>
              <a:defRPr/>
            </a:pPr>
            <a:endParaRPr lang="es-PE" dirty="0"/>
          </a:p>
          <a:p>
            <a:pPr marL="285750" indent="-285750">
              <a:buFont typeface="Wingdings" panose="05000000000000000000" pitchFamily="2" charset="2"/>
              <a:buChar char="ü"/>
              <a:defRPr/>
            </a:pPr>
            <a:r>
              <a:rPr lang="es-PE" dirty="0"/>
              <a:t>Estos requisitos no son exigibles cuando el contratista sea otra Entidad, cualquiera sea el procedimiento de selección, con excepción de las Empresas del Estado.</a:t>
            </a:r>
          </a:p>
          <a:p>
            <a:pPr marL="342900" indent="-342900">
              <a:buFontTx/>
              <a:buAutoNum type="alphaLcParenR"/>
              <a:defRPr/>
            </a:pPr>
            <a:endParaRPr lang="es-PE" dirty="0"/>
          </a:p>
        </p:txBody>
      </p:sp>
      <p:sp>
        <p:nvSpPr>
          <p:cNvPr id="12" name="CuadroTexto 11">
            <a:extLst>
              <a:ext uri="{FF2B5EF4-FFF2-40B4-BE49-F238E27FC236}">
                <a16:creationId xmlns:a16="http://schemas.microsoft.com/office/drawing/2014/main" id="{B560C957-7B76-1147-8AC2-5A53F6CFF958}"/>
              </a:ext>
            </a:extLst>
          </p:cNvPr>
          <p:cNvSpPr txBox="1"/>
          <p:nvPr/>
        </p:nvSpPr>
        <p:spPr>
          <a:xfrm>
            <a:off x="251520" y="6079743"/>
            <a:ext cx="803425" cy="276999"/>
          </a:xfrm>
          <a:prstGeom prst="rect">
            <a:avLst/>
          </a:prstGeom>
          <a:noFill/>
        </p:spPr>
        <p:txBody>
          <a:bodyPr wrap="none" rtlCol="0">
            <a:spAutoFit/>
          </a:bodyPr>
          <a:lstStyle/>
          <a:p>
            <a:r>
              <a:rPr lang="es-PE" sz="1200" b="1" dirty="0"/>
              <a:t>RLCE: 139</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690AF792-CE28-174C-97C1-7415489A2F60}"/>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E0D2D268-F6DA-0A45-9148-5A30C90DCF4E}"/>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BF6E8583-7E4D-8B49-A64B-517C3CBAACA4}"/>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F4BAA535-5E82-6741-BF98-27D3EFAA03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28596C5C-6C04-8946-9CD1-600D5A5BE907}"/>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2DD0333F-BBC8-F44F-90CD-664F76AA5324}"/>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648BF66F-075F-8B41-992B-8A7DD0C61373}"/>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474CAACE-CF44-BC4E-B63E-F549D794210C}"/>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6CE5EE8D-7534-034C-81DE-83FC4337BEA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6A5EB9-9767-4B41-8DD9-8D128FC9A850}" type="slidenum">
              <a:rPr lang="es-PE" altLang="es-PE">
                <a:solidFill>
                  <a:srgbClr val="898989"/>
                </a:solidFill>
              </a:rPr>
              <a:pPr/>
              <a:t>23</a:t>
            </a:fld>
            <a:endParaRPr lang="es-PE" altLang="es-PE">
              <a:solidFill>
                <a:srgbClr val="898989"/>
              </a:solidFill>
            </a:endParaRPr>
          </a:p>
        </p:txBody>
      </p:sp>
      <p:sp>
        <p:nvSpPr>
          <p:cNvPr id="26635" name="Rectángulo 10">
            <a:extLst>
              <a:ext uri="{FF2B5EF4-FFF2-40B4-BE49-F238E27FC236}">
                <a16:creationId xmlns:a16="http://schemas.microsoft.com/office/drawing/2014/main" id="{875AF0E8-25DF-E948-BE30-4D36895ACC0B}"/>
              </a:ext>
            </a:extLst>
          </p:cNvPr>
          <p:cNvSpPr>
            <a:spLocks noChangeArrowheads="1"/>
          </p:cNvSpPr>
          <p:nvPr/>
        </p:nvSpPr>
        <p:spPr bwMode="auto">
          <a:xfrm>
            <a:off x="827584" y="500063"/>
            <a:ext cx="720079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400" b="1" u="sng" dirty="0"/>
              <a:t>PLAZOS Y PROCEDIMIENTO PARA EL PERFECCIONAMIENTO DEL CONTRATO</a:t>
            </a:r>
          </a:p>
        </p:txBody>
      </p:sp>
      <p:sp>
        <p:nvSpPr>
          <p:cNvPr id="11" name="CuadroTexto 10">
            <a:extLst>
              <a:ext uri="{FF2B5EF4-FFF2-40B4-BE49-F238E27FC236}">
                <a16:creationId xmlns:a16="http://schemas.microsoft.com/office/drawing/2014/main" id="{235741A1-1C1E-A644-8FF0-B692BF320A06}"/>
              </a:ext>
            </a:extLst>
          </p:cNvPr>
          <p:cNvSpPr txBox="1"/>
          <p:nvPr/>
        </p:nvSpPr>
        <p:spPr>
          <a:xfrm>
            <a:off x="683601" y="1900574"/>
            <a:ext cx="1371236" cy="1015663"/>
          </a:xfrm>
          <a:prstGeom prst="rect">
            <a:avLst/>
          </a:prstGeom>
          <a:solidFill>
            <a:schemeClr val="bg1"/>
          </a:solidFill>
          <a:ln>
            <a:solidFill>
              <a:schemeClr val="accent1"/>
            </a:solidFill>
          </a:ln>
          <a:effectLst>
            <a:glow rad="241300">
              <a:schemeClr val="tx2">
                <a:lumMod val="20000"/>
                <a:lumOff val="80000"/>
              </a:schemeClr>
            </a:glow>
          </a:effectLst>
        </p:spPr>
        <p:txBody>
          <a:bodyPr wrap="square" rtlCol="0">
            <a:spAutoFit/>
          </a:bodyPr>
          <a:lstStyle/>
          <a:p>
            <a:r>
              <a:rPr lang="es-PE" altLang="es-PE" sz="1000" dirty="0"/>
              <a:t>Registro en el SEACE: Consentimiento de la Buena Pro o de que esta haya quedado administrativamente firme</a:t>
            </a:r>
            <a:endParaRPr lang="es-PE" sz="1000" dirty="0"/>
          </a:p>
        </p:txBody>
      </p:sp>
      <p:sp>
        <p:nvSpPr>
          <p:cNvPr id="14" name="CuadroTexto 13">
            <a:extLst>
              <a:ext uri="{FF2B5EF4-FFF2-40B4-BE49-F238E27FC236}">
                <a16:creationId xmlns:a16="http://schemas.microsoft.com/office/drawing/2014/main" id="{91D1F323-4F03-1E40-B4D6-5E87BF28F1BB}"/>
              </a:ext>
            </a:extLst>
          </p:cNvPr>
          <p:cNvSpPr txBox="1"/>
          <p:nvPr/>
        </p:nvSpPr>
        <p:spPr>
          <a:xfrm>
            <a:off x="3200764" y="1900574"/>
            <a:ext cx="1371236" cy="1015663"/>
          </a:xfrm>
          <a:prstGeom prst="rect">
            <a:avLst/>
          </a:prstGeom>
          <a:solidFill>
            <a:schemeClr val="bg1"/>
          </a:solidFill>
          <a:ln>
            <a:solidFill>
              <a:schemeClr val="accent1"/>
            </a:solidFill>
          </a:ln>
          <a:effectLst>
            <a:glow rad="241300">
              <a:schemeClr val="tx2">
                <a:lumMod val="20000"/>
                <a:lumOff val="80000"/>
              </a:schemeClr>
            </a:glow>
          </a:effectLst>
        </p:spPr>
        <p:txBody>
          <a:bodyPr wrap="square" rtlCol="0">
            <a:spAutoFit/>
          </a:bodyPr>
          <a:lstStyle/>
          <a:p>
            <a:pPr algn="ctr"/>
            <a:r>
              <a:rPr lang="es-PE" altLang="es-PE" sz="1000" dirty="0"/>
              <a:t>Postor ganador de la Buena Pro presenta los requisitos para perfeccionar el contrato</a:t>
            </a:r>
            <a:endParaRPr lang="es-PE" sz="1000" dirty="0"/>
          </a:p>
          <a:p>
            <a:endParaRPr lang="es-PE" sz="1000" dirty="0"/>
          </a:p>
        </p:txBody>
      </p:sp>
      <p:sp>
        <p:nvSpPr>
          <p:cNvPr id="15" name="CuadroTexto 14">
            <a:extLst>
              <a:ext uri="{FF2B5EF4-FFF2-40B4-BE49-F238E27FC236}">
                <a16:creationId xmlns:a16="http://schemas.microsoft.com/office/drawing/2014/main" id="{36FED21C-3E0C-5747-BE2F-664F5CA2D64D}"/>
              </a:ext>
            </a:extLst>
          </p:cNvPr>
          <p:cNvSpPr txBox="1"/>
          <p:nvPr/>
        </p:nvSpPr>
        <p:spPr>
          <a:xfrm>
            <a:off x="5225100" y="1900573"/>
            <a:ext cx="1371236" cy="1015663"/>
          </a:xfrm>
          <a:prstGeom prst="rect">
            <a:avLst/>
          </a:prstGeom>
          <a:solidFill>
            <a:schemeClr val="bg1"/>
          </a:solidFill>
          <a:ln>
            <a:solidFill>
              <a:schemeClr val="accent1"/>
            </a:solidFill>
          </a:ln>
          <a:effectLst>
            <a:glow rad="241300">
              <a:schemeClr val="tx2">
                <a:lumMod val="20000"/>
                <a:lumOff val="80000"/>
              </a:schemeClr>
            </a:glow>
          </a:effectLst>
        </p:spPr>
        <p:txBody>
          <a:bodyPr wrap="square" rtlCol="0">
            <a:spAutoFit/>
          </a:bodyPr>
          <a:lstStyle/>
          <a:p>
            <a:pPr algn="ctr"/>
            <a:r>
              <a:rPr lang="es-PE" altLang="es-PE" sz="1000" dirty="0"/>
              <a:t>Entidad suscribe el contrato o notifica la orden de compra o de servicio</a:t>
            </a:r>
          </a:p>
          <a:p>
            <a:endParaRPr lang="es-PE" sz="1000" dirty="0"/>
          </a:p>
          <a:p>
            <a:endParaRPr lang="es-PE" sz="1000" dirty="0"/>
          </a:p>
        </p:txBody>
      </p:sp>
      <p:cxnSp>
        <p:nvCxnSpPr>
          <p:cNvPr id="13" name="Conector recto de flecha 12">
            <a:extLst>
              <a:ext uri="{FF2B5EF4-FFF2-40B4-BE49-F238E27FC236}">
                <a16:creationId xmlns:a16="http://schemas.microsoft.com/office/drawing/2014/main" id="{227AC514-1AB0-434F-B0DB-42E73C351F42}"/>
              </a:ext>
            </a:extLst>
          </p:cNvPr>
          <p:cNvCxnSpPr>
            <a:stCxn id="11" idx="3"/>
            <a:endCxn id="14" idx="1"/>
          </p:cNvCxnSpPr>
          <p:nvPr/>
        </p:nvCxnSpPr>
        <p:spPr>
          <a:xfrm>
            <a:off x="2054837" y="2408406"/>
            <a:ext cx="114592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15620AC-9253-3D4B-95B7-3935BD78AE8B}"/>
              </a:ext>
            </a:extLst>
          </p:cNvPr>
          <p:cNvCxnSpPr>
            <a:stCxn id="14" idx="3"/>
          </p:cNvCxnSpPr>
          <p:nvPr/>
        </p:nvCxnSpPr>
        <p:spPr>
          <a:xfrm flipV="1">
            <a:off x="4572000" y="2408404"/>
            <a:ext cx="653100" cy="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55DC056F-5C25-7947-826C-EFED29BEB834}"/>
              </a:ext>
            </a:extLst>
          </p:cNvPr>
          <p:cNvSpPr txBox="1"/>
          <p:nvPr/>
        </p:nvSpPr>
        <p:spPr>
          <a:xfrm>
            <a:off x="4644008" y="2047814"/>
            <a:ext cx="429926" cy="276999"/>
          </a:xfrm>
          <a:prstGeom prst="rect">
            <a:avLst/>
          </a:prstGeom>
          <a:noFill/>
        </p:spPr>
        <p:txBody>
          <a:bodyPr wrap="none" rtlCol="0">
            <a:spAutoFit/>
          </a:bodyPr>
          <a:lstStyle/>
          <a:p>
            <a:r>
              <a:rPr lang="es-PE" sz="1200" b="1" dirty="0"/>
              <a:t>2dh</a:t>
            </a:r>
          </a:p>
        </p:txBody>
      </p:sp>
      <p:sp>
        <p:nvSpPr>
          <p:cNvPr id="21" name="CuadroTexto 20">
            <a:extLst>
              <a:ext uri="{FF2B5EF4-FFF2-40B4-BE49-F238E27FC236}">
                <a16:creationId xmlns:a16="http://schemas.microsoft.com/office/drawing/2014/main" id="{67FF3B61-96D6-A143-A3EE-F0D1696E13DD}"/>
              </a:ext>
            </a:extLst>
          </p:cNvPr>
          <p:cNvSpPr txBox="1"/>
          <p:nvPr/>
        </p:nvSpPr>
        <p:spPr>
          <a:xfrm>
            <a:off x="2379012" y="2059176"/>
            <a:ext cx="429926" cy="276999"/>
          </a:xfrm>
          <a:prstGeom prst="rect">
            <a:avLst/>
          </a:prstGeom>
          <a:noFill/>
        </p:spPr>
        <p:txBody>
          <a:bodyPr wrap="none" rtlCol="0">
            <a:spAutoFit/>
          </a:bodyPr>
          <a:lstStyle/>
          <a:p>
            <a:r>
              <a:rPr lang="es-PE" sz="1200" b="1" dirty="0"/>
              <a:t>8dh</a:t>
            </a:r>
          </a:p>
        </p:txBody>
      </p:sp>
      <p:sp>
        <p:nvSpPr>
          <p:cNvPr id="22" name="CuadroTexto 21">
            <a:extLst>
              <a:ext uri="{FF2B5EF4-FFF2-40B4-BE49-F238E27FC236}">
                <a16:creationId xmlns:a16="http://schemas.microsoft.com/office/drawing/2014/main" id="{F3AD1D4D-362D-8D4D-BA5A-ADD7750406E2}"/>
              </a:ext>
            </a:extLst>
          </p:cNvPr>
          <p:cNvSpPr txBox="1"/>
          <p:nvPr/>
        </p:nvSpPr>
        <p:spPr>
          <a:xfrm>
            <a:off x="675489" y="4501569"/>
            <a:ext cx="1371236" cy="1015663"/>
          </a:xfrm>
          <a:prstGeom prst="rect">
            <a:avLst/>
          </a:prstGeom>
          <a:solidFill>
            <a:schemeClr val="bg1"/>
          </a:solidFill>
          <a:ln>
            <a:solidFill>
              <a:schemeClr val="accent1"/>
            </a:solidFill>
          </a:ln>
          <a:effectLst>
            <a:glow rad="241300">
              <a:schemeClr val="tx2">
                <a:lumMod val="20000"/>
                <a:lumOff val="80000"/>
              </a:schemeClr>
            </a:glow>
          </a:effectLst>
        </p:spPr>
        <p:txBody>
          <a:bodyPr wrap="square" rtlCol="0">
            <a:spAutoFit/>
          </a:bodyPr>
          <a:lstStyle/>
          <a:p>
            <a:r>
              <a:rPr lang="es-PE" altLang="es-PE" sz="1000" dirty="0"/>
              <a:t>Registro en el SEACE: Consentimiento de la Buena Pro o de que esta haya quedado administrativamente firme</a:t>
            </a:r>
            <a:endParaRPr lang="es-PE" sz="1000" dirty="0"/>
          </a:p>
        </p:txBody>
      </p:sp>
      <p:sp>
        <p:nvSpPr>
          <p:cNvPr id="23" name="CuadroTexto 22">
            <a:extLst>
              <a:ext uri="{FF2B5EF4-FFF2-40B4-BE49-F238E27FC236}">
                <a16:creationId xmlns:a16="http://schemas.microsoft.com/office/drawing/2014/main" id="{7CCBDF6C-29E6-3541-8030-AA856B19959E}"/>
              </a:ext>
            </a:extLst>
          </p:cNvPr>
          <p:cNvSpPr txBox="1"/>
          <p:nvPr/>
        </p:nvSpPr>
        <p:spPr>
          <a:xfrm>
            <a:off x="3192652" y="4501569"/>
            <a:ext cx="1371236" cy="1015663"/>
          </a:xfrm>
          <a:prstGeom prst="rect">
            <a:avLst/>
          </a:prstGeom>
          <a:solidFill>
            <a:schemeClr val="bg1"/>
          </a:solidFill>
          <a:ln>
            <a:solidFill>
              <a:schemeClr val="accent1"/>
            </a:solidFill>
          </a:ln>
          <a:effectLst>
            <a:glow rad="241300">
              <a:schemeClr val="tx2">
                <a:lumMod val="20000"/>
                <a:lumOff val="80000"/>
              </a:schemeClr>
            </a:glow>
          </a:effectLst>
        </p:spPr>
        <p:txBody>
          <a:bodyPr wrap="square" rtlCol="0">
            <a:spAutoFit/>
          </a:bodyPr>
          <a:lstStyle/>
          <a:p>
            <a:pPr algn="ctr"/>
            <a:r>
              <a:rPr lang="es-PE" altLang="es-PE" sz="1000" dirty="0"/>
              <a:t>Postor ganador de la Buena Pro presenta los requisitos para perfeccionar el contrato</a:t>
            </a:r>
          </a:p>
          <a:p>
            <a:endParaRPr lang="es-PE" sz="1000" dirty="0"/>
          </a:p>
        </p:txBody>
      </p:sp>
      <p:sp>
        <p:nvSpPr>
          <p:cNvPr id="24" name="CuadroTexto 23">
            <a:extLst>
              <a:ext uri="{FF2B5EF4-FFF2-40B4-BE49-F238E27FC236}">
                <a16:creationId xmlns:a16="http://schemas.microsoft.com/office/drawing/2014/main" id="{9E63C2C7-9AE7-E748-97E3-F73833196CF8}"/>
              </a:ext>
            </a:extLst>
          </p:cNvPr>
          <p:cNvSpPr txBox="1"/>
          <p:nvPr/>
        </p:nvSpPr>
        <p:spPr>
          <a:xfrm>
            <a:off x="7368116" y="4504709"/>
            <a:ext cx="1371236" cy="1015663"/>
          </a:xfrm>
          <a:prstGeom prst="rect">
            <a:avLst/>
          </a:prstGeom>
          <a:solidFill>
            <a:schemeClr val="bg1"/>
          </a:solidFill>
          <a:ln>
            <a:solidFill>
              <a:schemeClr val="accent1"/>
            </a:solidFill>
          </a:ln>
          <a:effectLst>
            <a:glow rad="241300">
              <a:schemeClr val="tx2">
                <a:lumMod val="20000"/>
                <a:lumOff val="80000"/>
              </a:schemeClr>
            </a:glow>
          </a:effectLst>
        </p:spPr>
        <p:txBody>
          <a:bodyPr wrap="square" rtlCol="0">
            <a:spAutoFit/>
          </a:bodyPr>
          <a:lstStyle/>
          <a:p>
            <a:pPr algn="ctr"/>
            <a:r>
              <a:rPr lang="es-PE" altLang="es-PE" sz="1000" dirty="0"/>
              <a:t>Entidad suscribe el contrato o notifica la orden de compra o de servicio</a:t>
            </a:r>
          </a:p>
          <a:p>
            <a:endParaRPr lang="es-PE" sz="1000" dirty="0"/>
          </a:p>
          <a:p>
            <a:endParaRPr lang="es-PE" sz="1000" dirty="0"/>
          </a:p>
        </p:txBody>
      </p:sp>
      <p:cxnSp>
        <p:nvCxnSpPr>
          <p:cNvPr id="25" name="Conector recto de flecha 24">
            <a:extLst>
              <a:ext uri="{FF2B5EF4-FFF2-40B4-BE49-F238E27FC236}">
                <a16:creationId xmlns:a16="http://schemas.microsoft.com/office/drawing/2014/main" id="{82F8D758-651D-0B4F-AFCE-7BCEF55900EA}"/>
              </a:ext>
            </a:extLst>
          </p:cNvPr>
          <p:cNvCxnSpPr>
            <a:stCxn id="22" idx="3"/>
            <a:endCxn id="23" idx="1"/>
          </p:cNvCxnSpPr>
          <p:nvPr/>
        </p:nvCxnSpPr>
        <p:spPr>
          <a:xfrm>
            <a:off x="2046725" y="5009401"/>
            <a:ext cx="114592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D4F89194-99F0-B246-9EA0-B4A3AAEACEB7}"/>
              </a:ext>
            </a:extLst>
          </p:cNvPr>
          <p:cNvCxnSpPr>
            <a:cxnSpLocks/>
          </p:cNvCxnSpPr>
          <p:nvPr/>
        </p:nvCxnSpPr>
        <p:spPr>
          <a:xfrm>
            <a:off x="6859716" y="4977857"/>
            <a:ext cx="32655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356704D7-35D0-1146-B1BD-DF2AB61365C3}"/>
              </a:ext>
            </a:extLst>
          </p:cNvPr>
          <p:cNvSpPr txBox="1"/>
          <p:nvPr/>
        </p:nvSpPr>
        <p:spPr>
          <a:xfrm>
            <a:off x="6808028" y="4589740"/>
            <a:ext cx="429926" cy="276999"/>
          </a:xfrm>
          <a:prstGeom prst="rect">
            <a:avLst/>
          </a:prstGeom>
          <a:noFill/>
        </p:spPr>
        <p:txBody>
          <a:bodyPr wrap="none" rtlCol="0">
            <a:spAutoFit/>
          </a:bodyPr>
          <a:lstStyle/>
          <a:p>
            <a:r>
              <a:rPr lang="es-PE" sz="1200" b="1" dirty="0"/>
              <a:t>2dh</a:t>
            </a:r>
          </a:p>
        </p:txBody>
      </p:sp>
      <p:sp>
        <p:nvSpPr>
          <p:cNvPr id="28" name="CuadroTexto 27">
            <a:extLst>
              <a:ext uri="{FF2B5EF4-FFF2-40B4-BE49-F238E27FC236}">
                <a16:creationId xmlns:a16="http://schemas.microsoft.com/office/drawing/2014/main" id="{E188ADAB-7C22-8F4F-92EA-85D8FEA149BF}"/>
              </a:ext>
            </a:extLst>
          </p:cNvPr>
          <p:cNvSpPr txBox="1"/>
          <p:nvPr/>
        </p:nvSpPr>
        <p:spPr>
          <a:xfrm>
            <a:off x="2370900" y="4660171"/>
            <a:ext cx="429926" cy="276999"/>
          </a:xfrm>
          <a:prstGeom prst="rect">
            <a:avLst/>
          </a:prstGeom>
          <a:noFill/>
        </p:spPr>
        <p:txBody>
          <a:bodyPr wrap="none" rtlCol="0">
            <a:spAutoFit/>
          </a:bodyPr>
          <a:lstStyle/>
          <a:p>
            <a:r>
              <a:rPr lang="es-PE" sz="1200" b="1" dirty="0"/>
              <a:t>8dh</a:t>
            </a:r>
          </a:p>
        </p:txBody>
      </p:sp>
      <p:sp>
        <p:nvSpPr>
          <p:cNvPr id="29" name="CuadroTexto 28">
            <a:extLst>
              <a:ext uri="{FF2B5EF4-FFF2-40B4-BE49-F238E27FC236}">
                <a16:creationId xmlns:a16="http://schemas.microsoft.com/office/drawing/2014/main" id="{1C2A6E9B-71E4-C941-A5F9-2BCD6625DB20}"/>
              </a:ext>
            </a:extLst>
          </p:cNvPr>
          <p:cNvSpPr txBox="1"/>
          <p:nvPr/>
        </p:nvSpPr>
        <p:spPr>
          <a:xfrm>
            <a:off x="5345102" y="4456283"/>
            <a:ext cx="1371236" cy="1015663"/>
          </a:xfrm>
          <a:prstGeom prst="rect">
            <a:avLst/>
          </a:prstGeom>
          <a:solidFill>
            <a:schemeClr val="bg1"/>
          </a:solidFill>
          <a:ln>
            <a:solidFill>
              <a:schemeClr val="accent1"/>
            </a:solidFill>
          </a:ln>
          <a:effectLst>
            <a:glow rad="241300">
              <a:schemeClr val="tx2">
                <a:lumMod val="20000"/>
                <a:lumOff val="80000"/>
              </a:schemeClr>
            </a:glow>
          </a:effectLst>
        </p:spPr>
        <p:txBody>
          <a:bodyPr wrap="square" rtlCol="0">
            <a:spAutoFit/>
          </a:bodyPr>
          <a:lstStyle/>
          <a:p>
            <a:pPr algn="ctr"/>
            <a:endParaRPr lang="es-PE" altLang="es-PE" sz="1000" dirty="0"/>
          </a:p>
          <a:p>
            <a:pPr algn="ctr"/>
            <a:r>
              <a:rPr lang="es-PE" altLang="es-PE" sz="1000" dirty="0"/>
              <a:t>Plazo </a:t>
            </a:r>
          </a:p>
          <a:p>
            <a:pPr algn="ctr"/>
            <a:r>
              <a:rPr lang="es-PE" altLang="es-PE" sz="1000" dirty="0"/>
              <a:t>Para</a:t>
            </a:r>
          </a:p>
          <a:p>
            <a:pPr algn="ctr"/>
            <a:r>
              <a:rPr lang="es-PE" altLang="es-PE" sz="1000" dirty="0"/>
              <a:t>Subsanar </a:t>
            </a:r>
            <a:endParaRPr lang="es-PE" sz="1000" dirty="0"/>
          </a:p>
          <a:p>
            <a:endParaRPr lang="es-PE" sz="1000" dirty="0"/>
          </a:p>
          <a:p>
            <a:endParaRPr lang="es-PE" sz="1000" dirty="0"/>
          </a:p>
        </p:txBody>
      </p:sp>
      <p:cxnSp>
        <p:nvCxnSpPr>
          <p:cNvPr id="31" name="Conector recto de flecha 30">
            <a:extLst>
              <a:ext uri="{FF2B5EF4-FFF2-40B4-BE49-F238E27FC236}">
                <a16:creationId xmlns:a16="http://schemas.microsoft.com/office/drawing/2014/main" id="{C19BDB33-DB2F-B446-B2A7-AF53DF10DE48}"/>
              </a:ext>
            </a:extLst>
          </p:cNvPr>
          <p:cNvCxnSpPr>
            <a:cxnSpLocks/>
          </p:cNvCxnSpPr>
          <p:nvPr/>
        </p:nvCxnSpPr>
        <p:spPr>
          <a:xfrm>
            <a:off x="4572000" y="4937170"/>
            <a:ext cx="787926"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EE03EDAE-5F86-2242-8BDE-51BF0AE1083C}"/>
              </a:ext>
            </a:extLst>
          </p:cNvPr>
          <p:cNvSpPr txBox="1"/>
          <p:nvPr/>
        </p:nvSpPr>
        <p:spPr>
          <a:xfrm>
            <a:off x="4644344" y="4567321"/>
            <a:ext cx="429926" cy="276999"/>
          </a:xfrm>
          <a:prstGeom prst="rect">
            <a:avLst/>
          </a:prstGeom>
          <a:noFill/>
        </p:spPr>
        <p:txBody>
          <a:bodyPr wrap="none" rtlCol="0">
            <a:spAutoFit/>
          </a:bodyPr>
          <a:lstStyle/>
          <a:p>
            <a:r>
              <a:rPr lang="es-PE" sz="1200" b="1" dirty="0"/>
              <a:t>4dh</a:t>
            </a:r>
          </a:p>
        </p:txBody>
      </p:sp>
      <p:cxnSp>
        <p:nvCxnSpPr>
          <p:cNvPr id="32" name="Conector recto 31">
            <a:extLst>
              <a:ext uri="{FF2B5EF4-FFF2-40B4-BE49-F238E27FC236}">
                <a16:creationId xmlns:a16="http://schemas.microsoft.com/office/drawing/2014/main" id="{871DB174-EEC7-2B4C-B7FF-1FA38F5C8621}"/>
              </a:ext>
            </a:extLst>
          </p:cNvPr>
          <p:cNvCxnSpPr>
            <a:cxnSpLocks/>
          </p:cNvCxnSpPr>
          <p:nvPr/>
        </p:nvCxnSpPr>
        <p:spPr>
          <a:xfrm flipV="1">
            <a:off x="395536" y="3698386"/>
            <a:ext cx="8291264" cy="18646"/>
          </a:xfrm>
          <a:prstGeom prst="line">
            <a:avLst/>
          </a:prstGeom>
          <a:ln>
            <a:solidFill>
              <a:schemeClr val="accent1">
                <a:shade val="95000"/>
                <a:satMod val="105000"/>
                <a:alpha val="79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F367A624-AB30-DA4F-8339-44EA4C9C4A3A}"/>
              </a:ext>
            </a:extLst>
          </p:cNvPr>
          <p:cNvSpPr txBox="1"/>
          <p:nvPr/>
        </p:nvSpPr>
        <p:spPr>
          <a:xfrm>
            <a:off x="7482277" y="1582013"/>
            <a:ext cx="1257075" cy="369332"/>
          </a:xfrm>
          <a:prstGeom prst="rect">
            <a:avLst/>
          </a:prstGeom>
          <a:noFill/>
        </p:spPr>
        <p:txBody>
          <a:bodyPr wrap="none" rtlCol="0">
            <a:spAutoFit/>
          </a:bodyPr>
          <a:lstStyle/>
          <a:p>
            <a:r>
              <a:rPr lang="es-PE" b="1" u="sng" dirty="0"/>
              <a:t>Escenario 1</a:t>
            </a:r>
          </a:p>
        </p:txBody>
      </p:sp>
      <p:sp>
        <p:nvSpPr>
          <p:cNvPr id="38" name="CuadroTexto 37">
            <a:extLst>
              <a:ext uri="{FF2B5EF4-FFF2-40B4-BE49-F238E27FC236}">
                <a16:creationId xmlns:a16="http://schemas.microsoft.com/office/drawing/2014/main" id="{9EFD7380-CFCD-7C4A-8146-107A9233AC3D}"/>
              </a:ext>
            </a:extLst>
          </p:cNvPr>
          <p:cNvSpPr txBox="1"/>
          <p:nvPr/>
        </p:nvSpPr>
        <p:spPr>
          <a:xfrm>
            <a:off x="7482276" y="3829422"/>
            <a:ext cx="1268296" cy="369332"/>
          </a:xfrm>
          <a:prstGeom prst="rect">
            <a:avLst/>
          </a:prstGeom>
          <a:noFill/>
        </p:spPr>
        <p:txBody>
          <a:bodyPr wrap="none" rtlCol="0">
            <a:spAutoFit/>
          </a:bodyPr>
          <a:lstStyle/>
          <a:p>
            <a:r>
              <a:rPr lang="es-PE" b="1" u="sng" dirty="0"/>
              <a:t>Escenario 2</a:t>
            </a:r>
          </a:p>
        </p:txBody>
      </p:sp>
      <p:sp>
        <p:nvSpPr>
          <p:cNvPr id="12" name="CuadroTexto 11">
            <a:extLst>
              <a:ext uri="{FF2B5EF4-FFF2-40B4-BE49-F238E27FC236}">
                <a16:creationId xmlns:a16="http://schemas.microsoft.com/office/drawing/2014/main" id="{9274CC29-92CF-BE4E-B257-EF657156514F}"/>
              </a:ext>
            </a:extLst>
          </p:cNvPr>
          <p:cNvSpPr txBox="1"/>
          <p:nvPr/>
        </p:nvSpPr>
        <p:spPr>
          <a:xfrm>
            <a:off x="275411" y="6217850"/>
            <a:ext cx="800155" cy="276999"/>
          </a:xfrm>
          <a:prstGeom prst="rect">
            <a:avLst/>
          </a:prstGeom>
          <a:noFill/>
        </p:spPr>
        <p:txBody>
          <a:bodyPr wrap="none" rtlCol="0">
            <a:spAutoFit/>
          </a:bodyPr>
          <a:lstStyle/>
          <a:p>
            <a:r>
              <a:rPr lang="es-PE" sz="1200" dirty="0"/>
              <a:t>RLCE: 141</a:t>
            </a:r>
          </a:p>
        </p:txBody>
      </p:sp>
    </p:spTree>
    <p:extLst>
      <p:ext uri="{BB962C8B-B14F-4D97-AF65-F5344CB8AC3E}">
        <p14:creationId xmlns:p14="http://schemas.microsoft.com/office/powerpoint/2010/main" val="8790584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2E65A7B3-6B58-F147-909F-DF6363CE9579}"/>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A0E4B96B-8B49-454C-A009-839692ECF98F}"/>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6307809A-5B11-B843-B173-6B9B29888AA2}"/>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CAC3743B-2441-5544-81AA-009E5A149799}"/>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2808F490-379A-924F-BF75-C6AE2F22789A}"/>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D0EE2E5F-434E-AA45-B080-0450B8A37FCD}"/>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B2236F2A-E03F-3C42-8887-64A09E9303D9}"/>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66A6D278-F7C4-4344-87C7-0DF5DC695223}"/>
              </a:ext>
            </a:extLst>
          </p:cNvPr>
          <p:cNvSpPr>
            <a:spLocks noGrp="1"/>
          </p:cNvSpPr>
          <p:nvPr>
            <p:ph type="ftr" sz="quarter" idx="11"/>
          </p:nvPr>
        </p:nvSpPr>
        <p:spPr>
          <a:xfrm>
            <a:off x="3124200" y="6453188"/>
            <a:ext cx="2895600" cy="365125"/>
          </a:xfrm>
        </p:spPr>
        <p:txBody>
          <a:bodyPr/>
          <a:lstStyle/>
          <a:p>
            <a:pPr>
              <a:defRPr/>
            </a:pPr>
            <a:r>
              <a:rPr lang="es-PE" b="1" dirty="0">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F4DC5852-4C91-884A-96C9-EF44B8DB573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01CFCB-2AE6-7D4F-BE44-3351324C8DC8}" type="slidenum">
              <a:rPr lang="es-PE" altLang="es-PE">
                <a:solidFill>
                  <a:srgbClr val="898989"/>
                </a:solidFill>
              </a:rPr>
              <a:pPr/>
              <a:t>24</a:t>
            </a:fld>
            <a:endParaRPr lang="es-PE" altLang="es-PE">
              <a:solidFill>
                <a:srgbClr val="898989"/>
              </a:solidFill>
            </a:endParaRPr>
          </a:p>
        </p:txBody>
      </p:sp>
      <p:sp>
        <p:nvSpPr>
          <p:cNvPr id="27660" name="Rectángulo 11">
            <a:extLst>
              <a:ext uri="{FF2B5EF4-FFF2-40B4-BE49-F238E27FC236}">
                <a16:creationId xmlns:a16="http://schemas.microsoft.com/office/drawing/2014/main" id="{6E3D2368-6A3E-7A49-B670-28F73D2DD000}"/>
              </a:ext>
            </a:extLst>
          </p:cNvPr>
          <p:cNvSpPr>
            <a:spLocks noChangeArrowheads="1"/>
          </p:cNvSpPr>
          <p:nvPr/>
        </p:nvSpPr>
        <p:spPr bwMode="auto">
          <a:xfrm>
            <a:off x="539552" y="598215"/>
            <a:ext cx="8280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000" b="1" u="sng" dirty="0"/>
              <a:t>PLAZOS Y PROCEDIMIENTO PARA EL PERFECCIONAMIENTO DEL CONTRATO</a:t>
            </a:r>
          </a:p>
        </p:txBody>
      </p:sp>
      <p:sp>
        <p:nvSpPr>
          <p:cNvPr id="11" name="Hexágono 10">
            <a:extLst>
              <a:ext uri="{FF2B5EF4-FFF2-40B4-BE49-F238E27FC236}">
                <a16:creationId xmlns:a16="http://schemas.microsoft.com/office/drawing/2014/main" id="{354ED3DE-1A7B-4140-9DC7-0BA08BD039FE}"/>
              </a:ext>
            </a:extLst>
          </p:cNvPr>
          <p:cNvSpPr/>
          <p:nvPr/>
        </p:nvSpPr>
        <p:spPr>
          <a:xfrm>
            <a:off x="1290030" y="1815603"/>
            <a:ext cx="1586602" cy="1450644"/>
          </a:xfrm>
          <a:prstGeom prst="hexagon">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ltLang="es-PE" sz="1200" dirty="0"/>
              <a:t>Entidad no cumple con perfeccionar el contrato en los plazos</a:t>
            </a:r>
            <a:endParaRPr lang="es-PE" sz="1200" dirty="0"/>
          </a:p>
        </p:txBody>
      </p:sp>
      <p:sp>
        <p:nvSpPr>
          <p:cNvPr id="12" name="CuadroTexto 11">
            <a:extLst>
              <a:ext uri="{FF2B5EF4-FFF2-40B4-BE49-F238E27FC236}">
                <a16:creationId xmlns:a16="http://schemas.microsoft.com/office/drawing/2014/main" id="{947A7408-589F-2A4C-AE24-E860F7749CD1}"/>
              </a:ext>
            </a:extLst>
          </p:cNvPr>
          <p:cNvSpPr txBox="1"/>
          <p:nvPr/>
        </p:nvSpPr>
        <p:spPr>
          <a:xfrm>
            <a:off x="3740727" y="1815603"/>
            <a:ext cx="2934665" cy="1492716"/>
          </a:xfrm>
          <a:prstGeom prst="rect">
            <a:avLst/>
          </a:prstGeom>
          <a:noFill/>
          <a:ln>
            <a:solidFill>
              <a:schemeClr val="accent1">
                <a:shade val="50000"/>
              </a:schemeClr>
            </a:solidFill>
          </a:ln>
          <a:effectLst>
            <a:glow rad="127000">
              <a:schemeClr val="tx2">
                <a:lumMod val="20000"/>
                <a:lumOff val="80000"/>
              </a:schemeClr>
            </a:glow>
          </a:effectLst>
        </p:spPr>
        <p:txBody>
          <a:bodyPr wrap="square" rtlCol="0">
            <a:spAutoFit/>
          </a:bodyPr>
          <a:lstStyle/>
          <a:p>
            <a:pPr algn="just"/>
            <a:r>
              <a:rPr lang="es-PE" altLang="es-PE" sz="1300" b="1" u="sng" dirty="0"/>
              <a:t>El postor ganador </a:t>
            </a:r>
            <a:r>
              <a:rPr lang="es-PE" altLang="es-PE" sz="1300" dirty="0"/>
              <a:t>tiene la </a:t>
            </a:r>
            <a:r>
              <a:rPr lang="es-PE" altLang="es-PE" sz="1300" b="1" u="sng" dirty="0"/>
              <a:t>facultad de dejar sin efecto</a:t>
            </a:r>
            <a:r>
              <a:rPr lang="es-PE" altLang="es-PE" sz="1300" dirty="0"/>
              <a:t> el otorgamiento de la buena pro, con lo cual deja de estar obligado a la suscripción del mismo o a la recepción de la orden de compra o de servicio</a:t>
            </a:r>
          </a:p>
          <a:p>
            <a:pPr algn="just"/>
            <a:endParaRPr lang="es-PE" sz="1300" dirty="0"/>
          </a:p>
        </p:txBody>
      </p:sp>
      <p:sp>
        <p:nvSpPr>
          <p:cNvPr id="13" name="Flecha a la derecha con bandas 12">
            <a:extLst>
              <a:ext uri="{FF2B5EF4-FFF2-40B4-BE49-F238E27FC236}">
                <a16:creationId xmlns:a16="http://schemas.microsoft.com/office/drawing/2014/main" id="{4990CE4C-0376-2744-A862-4EC7A3480BB8}"/>
              </a:ext>
            </a:extLst>
          </p:cNvPr>
          <p:cNvSpPr/>
          <p:nvPr/>
        </p:nvSpPr>
        <p:spPr>
          <a:xfrm>
            <a:off x="2948640" y="2391667"/>
            <a:ext cx="648072" cy="2880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8D812703-6434-004A-9FB5-184EF37F70EC}"/>
              </a:ext>
            </a:extLst>
          </p:cNvPr>
          <p:cNvSpPr txBox="1"/>
          <p:nvPr/>
        </p:nvSpPr>
        <p:spPr>
          <a:xfrm>
            <a:off x="2300090" y="1233709"/>
            <a:ext cx="1806970" cy="461665"/>
          </a:xfrm>
          <a:prstGeom prst="rect">
            <a:avLst/>
          </a:prstGeom>
          <a:noFill/>
        </p:spPr>
        <p:txBody>
          <a:bodyPr wrap="none" rtlCol="0">
            <a:spAutoFit/>
          </a:bodyPr>
          <a:lstStyle/>
          <a:p>
            <a:pPr algn="ctr"/>
            <a:r>
              <a:rPr lang="es-PE" sz="1200" b="1" dirty="0"/>
              <a:t>5dh</a:t>
            </a:r>
          </a:p>
          <a:p>
            <a:pPr algn="ctr"/>
            <a:r>
              <a:rPr lang="es-PE" sz="1200" b="1" dirty="0"/>
              <a:t>Para requerir a la Entidad</a:t>
            </a:r>
          </a:p>
        </p:txBody>
      </p:sp>
      <p:sp>
        <p:nvSpPr>
          <p:cNvPr id="16" name="CuadroTexto 15">
            <a:extLst>
              <a:ext uri="{FF2B5EF4-FFF2-40B4-BE49-F238E27FC236}">
                <a16:creationId xmlns:a16="http://schemas.microsoft.com/office/drawing/2014/main" id="{E591A64B-8A58-B543-A148-0E2AD1BB2EDF}"/>
              </a:ext>
            </a:extLst>
          </p:cNvPr>
          <p:cNvSpPr txBox="1"/>
          <p:nvPr/>
        </p:nvSpPr>
        <p:spPr>
          <a:xfrm>
            <a:off x="860316" y="3669481"/>
            <a:ext cx="6159956" cy="276999"/>
          </a:xfrm>
          <a:prstGeom prst="rect">
            <a:avLst/>
          </a:prstGeom>
          <a:noFill/>
        </p:spPr>
        <p:txBody>
          <a:bodyPr wrap="none" rtlCol="0">
            <a:spAutoFit/>
          </a:bodyPr>
          <a:lstStyle/>
          <a:p>
            <a:pPr algn="just"/>
            <a:r>
              <a:rPr lang="es-PE" altLang="es-PE" sz="1200" dirty="0"/>
              <a:t>- La Entidad no puede convocar el mismo objeto contractual en el ejercicio, bajo responsabilidad</a:t>
            </a:r>
          </a:p>
        </p:txBody>
      </p:sp>
      <p:sp>
        <p:nvSpPr>
          <p:cNvPr id="19" name="Hexágono 18">
            <a:extLst>
              <a:ext uri="{FF2B5EF4-FFF2-40B4-BE49-F238E27FC236}">
                <a16:creationId xmlns:a16="http://schemas.microsoft.com/office/drawing/2014/main" id="{B5817BB3-86D4-2E4B-84CC-2A686900CA3D}"/>
              </a:ext>
            </a:extLst>
          </p:cNvPr>
          <p:cNvSpPr/>
          <p:nvPr/>
        </p:nvSpPr>
        <p:spPr>
          <a:xfrm>
            <a:off x="1245014" y="4349714"/>
            <a:ext cx="1586602" cy="1450644"/>
          </a:xfrm>
          <a:prstGeom prst="hexagon">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ltLang="es-PE" sz="1200" dirty="0"/>
              <a:t>Postor no cumple con perfeccionar el contrato</a:t>
            </a:r>
            <a:endParaRPr lang="es-PE" sz="1200" dirty="0"/>
          </a:p>
        </p:txBody>
      </p:sp>
      <p:sp>
        <p:nvSpPr>
          <p:cNvPr id="21" name="CuadroTexto 20">
            <a:extLst>
              <a:ext uri="{FF2B5EF4-FFF2-40B4-BE49-F238E27FC236}">
                <a16:creationId xmlns:a16="http://schemas.microsoft.com/office/drawing/2014/main" id="{9927B415-9D72-2A41-8B9F-EFC23A6D523B}"/>
              </a:ext>
            </a:extLst>
          </p:cNvPr>
          <p:cNvSpPr txBox="1"/>
          <p:nvPr/>
        </p:nvSpPr>
        <p:spPr>
          <a:xfrm>
            <a:off x="3650066" y="4813426"/>
            <a:ext cx="2934665" cy="523220"/>
          </a:xfrm>
          <a:prstGeom prst="rect">
            <a:avLst/>
          </a:prstGeom>
          <a:noFill/>
          <a:ln>
            <a:solidFill>
              <a:schemeClr val="accent1">
                <a:shade val="50000"/>
              </a:schemeClr>
            </a:solidFill>
          </a:ln>
          <a:effectLst>
            <a:glow rad="127000">
              <a:schemeClr val="tx2">
                <a:lumMod val="20000"/>
                <a:lumOff val="80000"/>
              </a:schemeClr>
            </a:glow>
          </a:effectLst>
        </p:spPr>
        <p:txBody>
          <a:bodyPr wrap="square" rtlCol="0">
            <a:spAutoFit/>
          </a:bodyPr>
          <a:lstStyle/>
          <a:p>
            <a:pPr algn="just"/>
            <a:r>
              <a:rPr lang="es-PE" altLang="es-PE" sz="1300" dirty="0"/>
              <a:t>El postor ganador </a:t>
            </a:r>
            <a:r>
              <a:rPr lang="es-PE" altLang="es-PE" sz="1400" b="1" u="sng" dirty="0"/>
              <a:t>pierde automáticamente</a:t>
            </a:r>
            <a:r>
              <a:rPr lang="es-PE" altLang="es-PE" sz="1400" dirty="0"/>
              <a:t> la buena pro</a:t>
            </a:r>
            <a:endParaRPr lang="es-PE" sz="1300" dirty="0"/>
          </a:p>
        </p:txBody>
      </p:sp>
      <p:sp>
        <p:nvSpPr>
          <p:cNvPr id="18" name="CuadroTexto 17">
            <a:extLst>
              <a:ext uri="{FF2B5EF4-FFF2-40B4-BE49-F238E27FC236}">
                <a16:creationId xmlns:a16="http://schemas.microsoft.com/office/drawing/2014/main" id="{BBEA5BD1-E614-5647-9678-2575355709C4}"/>
              </a:ext>
            </a:extLst>
          </p:cNvPr>
          <p:cNvSpPr txBox="1"/>
          <p:nvPr/>
        </p:nvSpPr>
        <p:spPr>
          <a:xfrm>
            <a:off x="2853122" y="5559974"/>
            <a:ext cx="5833678" cy="830997"/>
          </a:xfrm>
          <a:prstGeom prst="rect">
            <a:avLst/>
          </a:prstGeom>
          <a:noFill/>
        </p:spPr>
        <p:txBody>
          <a:bodyPr wrap="square" rtlCol="0">
            <a:spAutoFit/>
          </a:bodyPr>
          <a:lstStyle/>
          <a:p>
            <a:pPr algn="just"/>
            <a:r>
              <a:rPr lang="es-PE" altLang="es-PE" sz="1200" dirty="0"/>
              <a:t>El OEC, en un plazo máximo de tres (3) días hábiles, requiere al postor que ocupó el segundo lugar que presente los documentos para perfeccionar el contrato en el plazo previsto en el literal a). Si el postor no perfecciona el contrato, el órgano encargado de las contrataciones declara desierto el procedimiento de selección.</a:t>
            </a:r>
            <a:endParaRPr lang="es-PE" sz="1200" dirty="0"/>
          </a:p>
        </p:txBody>
      </p:sp>
      <p:sp>
        <p:nvSpPr>
          <p:cNvPr id="20" name="Flecha a la derecha con bandas 19">
            <a:extLst>
              <a:ext uri="{FF2B5EF4-FFF2-40B4-BE49-F238E27FC236}">
                <a16:creationId xmlns:a16="http://schemas.microsoft.com/office/drawing/2014/main" id="{3252471F-3441-8F45-8CAB-D20CFADA03A8}"/>
              </a:ext>
            </a:extLst>
          </p:cNvPr>
          <p:cNvSpPr/>
          <p:nvPr/>
        </p:nvSpPr>
        <p:spPr>
          <a:xfrm>
            <a:off x="2893467" y="4931020"/>
            <a:ext cx="648072" cy="2880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D120FB11-2D3A-A74E-B794-95EECD96BEDE}"/>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B3ECFD38-DD68-CC43-A873-ABEB19498584}"/>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12141378-A70B-8C4F-BC34-DE7EA3014AA9}"/>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1C28DEAA-2121-D249-944D-478B6FEB3BC2}"/>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E8829CE1-3BE3-E047-8A0E-10A040670153}"/>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EB1F2622-1CB4-054B-BF92-87C70DD1C90E}"/>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C6218E12-813A-F94A-9F29-D0DD1B0695AC}"/>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A15C3A18-C343-704C-ACB8-96102EDE3C4D}"/>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54B27CA1-5E38-104D-9FDF-4BEEB285D18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C6DAD1-B862-B840-9EE6-BCECA844C6CA}" type="slidenum">
              <a:rPr lang="es-PE" altLang="es-PE">
                <a:solidFill>
                  <a:srgbClr val="898989"/>
                </a:solidFill>
              </a:rPr>
              <a:pPr/>
              <a:t>25</a:t>
            </a:fld>
            <a:endParaRPr lang="es-PE" altLang="es-PE">
              <a:solidFill>
                <a:srgbClr val="898989"/>
              </a:solidFill>
            </a:endParaRPr>
          </a:p>
        </p:txBody>
      </p:sp>
      <p:sp>
        <p:nvSpPr>
          <p:cNvPr id="28683" name="Rectángulo 10">
            <a:extLst>
              <a:ext uri="{FF2B5EF4-FFF2-40B4-BE49-F238E27FC236}">
                <a16:creationId xmlns:a16="http://schemas.microsoft.com/office/drawing/2014/main" id="{3DAEC58F-6526-A342-8ED3-04B987C27242}"/>
              </a:ext>
            </a:extLst>
          </p:cNvPr>
          <p:cNvSpPr>
            <a:spLocks noChangeArrowheads="1"/>
          </p:cNvSpPr>
          <p:nvPr/>
        </p:nvSpPr>
        <p:spPr bwMode="auto">
          <a:xfrm>
            <a:off x="827583" y="1094390"/>
            <a:ext cx="785921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000" dirty="0">
                <a:solidFill>
                  <a:srgbClr val="000000"/>
                </a:solidFill>
              </a:rPr>
              <a:t>(…)</a:t>
            </a:r>
          </a:p>
          <a:p>
            <a:pPr>
              <a:spcBef>
                <a:spcPct val="0"/>
              </a:spcBef>
              <a:buFontTx/>
              <a:buNone/>
            </a:pPr>
            <a:endParaRPr lang="es-PE" altLang="es-PE" sz="2000" dirty="0">
              <a:solidFill>
                <a:srgbClr val="000000"/>
              </a:solidFill>
            </a:endParaRPr>
          </a:p>
          <a:p>
            <a:pPr>
              <a:spcBef>
                <a:spcPct val="0"/>
              </a:spcBef>
              <a:buFontTx/>
              <a:buNone/>
            </a:pPr>
            <a:r>
              <a:rPr lang="es-PE" altLang="es-PE" sz="2000" dirty="0">
                <a:solidFill>
                  <a:srgbClr val="000000"/>
                </a:solidFill>
              </a:rPr>
              <a:t>Es así que el numeral 1 del artículo 119 del Reglamento establece los plazos y el procedimiento que deben ser observados por ambas partes (Entidad y adjudicatario) para el perfeccionamiento del contrato, precisando lo siguiente: </a:t>
            </a:r>
            <a:r>
              <a:rPr lang="es-PE" altLang="es-PE" sz="2000" i="1" dirty="0">
                <a:solidFill>
                  <a:srgbClr val="000000"/>
                </a:solidFill>
              </a:rPr>
              <a:t>“</a:t>
            </a:r>
            <a:r>
              <a:rPr lang="es-PE" altLang="es-PE" sz="2000" i="1" u="sng" dirty="0">
                <a:solidFill>
                  <a:srgbClr val="000000"/>
                </a:solidFill>
              </a:rPr>
              <a:t>Dentro del plazo de ocho (8) días hábiles siguientes al registro en el SEACE del consentimiento de la buena pro o de que esta haya quedado </a:t>
            </a:r>
            <a:r>
              <a:rPr lang="es-PE" altLang="es-PE" sz="2000" b="1" i="1" u="sng" dirty="0">
                <a:solidFill>
                  <a:srgbClr val="000000"/>
                </a:solidFill>
              </a:rPr>
              <a:t>administrativamente firme</a:t>
            </a:r>
            <a:r>
              <a:rPr lang="es-PE" altLang="es-PE" sz="2000" i="1" u="sng" dirty="0">
                <a:solidFill>
                  <a:srgbClr val="000000"/>
                </a:solidFill>
              </a:rPr>
              <a:t>, el postor ganador de la buena pro debe presentar la totalidad de los requisitos para perfeccionar el contrato</a:t>
            </a:r>
            <a:r>
              <a:rPr lang="es-PE" altLang="es-PE" sz="2000" i="1" dirty="0">
                <a:solidFill>
                  <a:srgbClr val="000000"/>
                </a:solidFill>
              </a:rPr>
              <a:t>. En un plazo que no puede exceder de los tres (3) días hábiles siguientes de presentados los documentos la Entidad debe suscribir el contrato o notificar la orden de compra o de servicio, según corresponda, u otorgar un plazo adicional para subsanar los requisitos, el que no puede exceder de cinco (5) días hábiles contados desde el día siguiente de la notificación de la Entidad. Al día siguiente de subsanadas las observaciones, las partes suscriben el contrato</a:t>
            </a:r>
            <a:r>
              <a:rPr lang="es-PE" altLang="es-PE" sz="2000" dirty="0">
                <a:solidFill>
                  <a:srgbClr val="000000"/>
                </a:solidFill>
              </a:rPr>
              <a:t>.”</a:t>
            </a:r>
          </a:p>
          <a:p>
            <a:pPr>
              <a:spcBef>
                <a:spcPct val="0"/>
              </a:spcBef>
              <a:buFontTx/>
              <a:buNone/>
            </a:pPr>
            <a:endParaRPr lang="es-PE" altLang="es-PE" sz="2000" dirty="0">
              <a:solidFill>
                <a:srgbClr val="000000"/>
              </a:solidFill>
            </a:endParaRPr>
          </a:p>
          <a:p>
            <a:pPr>
              <a:spcBef>
                <a:spcPct val="0"/>
              </a:spcBef>
              <a:buFontTx/>
              <a:buNone/>
            </a:pPr>
            <a:r>
              <a:rPr lang="es-PE" altLang="es-PE" sz="2000" dirty="0">
                <a:solidFill>
                  <a:srgbClr val="000000"/>
                </a:solidFill>
              </a:rPr>
              <a:t>(…)</a:t>
            </a:r>
          </a:p>
        </p:txBody>
      </p:sp>
      <p:sp>
        <p:nvSpPr>
          <p:cNvPr id="28684" name="Rectángulo 11">
            <a:extLst>
              <a:ext uri="{FF2B5EF4-FFF2-40B4-BE49-F238E27FC236}">
                <a16:creationId xmlns:a16="http://schemas.microsoft.com/office/drawing/2014/main" id="{137A5C3D-0A99-9B47-8F52-09F1D9D91D80}"/>
              </a:ext>
            </a:extLst>
          </p:cNvPr>
          <p:cNvSpPr>
            <a:spLocks noChangeArrowheads="1"/>
          </p:cNvSpPr>
          <p:nvPr/>
        </p:nvSpPr>
        <p:spPr bwMode="auto">
          <a:xfrm>
            <a:off x="2763710" y="516045"/>
            <a:ext cx="366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solidFill>
                  <a:srgbClr val="000000"/>
                </a:solidFill>
              </a:rPr>
              <a:t>OPINIÓN Nº 107-2018/DTN</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B8F3C4E4-F440-464D-AECB-FCA65E64C923}"/>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13ED543A-8FC5-924C-9550-074A6048CBCF}"/>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F8DEE9FD-2E76-5C4A-8CFC-680EE7D012BE}"/>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F16B7F-FEF5-F442-A364-046AA5ED4A48}"/>
              </a:ext>
            </a:extLst>
          </p:cNvPr>
          <p:cNvSpPr/>
          <p:nvPr/>
        </p:nvSpPr>
        <p:spPr>
          <a:xfrm>
            <a:off x="2987675" y="6463642"/>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70E77583-663C-3A4C-B989-FA55FAABA879}"/>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7C47A3C3-5143-3D43-BD86-4864A080144B}"/>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652E76E7-9A49-A745-8A54-9D61EDC6FE1D}"/>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0070B4A0-4C9B-604E-BC88-011FF9D43B70}"/>
              </a:ext>
            </a:extLst>
          </p:cNvPr>
          <p:cNvSpPr>
            <a:spLocks noGrp="1"/>
          </p:cNvSpPr>
          <p:nvPr>
            <p:ph type="ftr" sz="quarter" idx="11"/>
          </p:nvPr>
        </p:nvSpPr>
        <p:spPr>
          <a:xfrm>
            <a:off x="3139177" y="6463642"/>
            <a:ext cx="2895600" cy="365125"/>
          </a:xfrm>
        </p:spPr>
        <p:txBody>
          <a:bodyPr/>
          <a:lstStyle/>
          <a:p>
            <a:pPr>
              <a:defRPr/>
            </a:pPr>
            <a:r>
              <a:rPr lang="es-PE" b="1" dirty="0">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C500EE92-FF7C-5444-9FFE-A4013DF2AFB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5368AE8-AF74-F449-99A7-0FC76C02A859}" type="slidenum">
              <a:rPr lang="es-PE" altLang="es-PE">
                <a:solidFill>
                  <a:srgbClr val="898989"/>
                </a:solidFill>
              </a:rPr>
              <a:pPr/>
              <a:t>26</a:t>
            </a:fld>
            <a:endParaRPr lang="es-PE" altLang="es-PE">
              <a:solidFill>
                <a:srgbClr val="898989"/>
              </a:solidFill>
            </a:endParaRPr>
          </a:p>
        </p:txBody>
      </p:sp>
      <p:sp>
        <p:nvSpPr>
          <p:cNvPr id="29707" name="Rectángulo 10">
            <a:extLst>
              <a:ext uri="{FF2B5EF4-FFF2-40B4-BE49-F238E27FC236}">
                <a16:creationId xmlns:a16="http://schemas.microsoft.com/office/drawing/2014/main" id="{D3B314E5-0121-044E-BBB5-4CA0B3A66B03}"/>
              </a:ext>
            </a:extLst>
          </p:cNvPr>
          <p:cNvSpPr>
            <a:spLocks noChangeArrowheads="1"/>
          </p:cNvSpPr>
          <p:nvPr/>
        </p:nvSpPr>
        <p:spPr bwMode="auto">
          <a:xfrm>
            <a:off x="2771775" y="511324"/>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VIGENCIA DEL CONTRATO</a:t>
            </a:r>
          </a:p>
        </p:txBody>
      </p:sp>
      <p:graphicFrame>
        <p:nvGraphicFramePr>
          <p:cNvPr id="11" name="Tabla 12">
            <a:extLst>
              <a:ext uri="{FF2B5EF4-FFF2-40B4-BE49-F238E27FC236}">
                <a16:creationId xmlns:a16="http://schemas.microsoft.com/office/drawing/2014/main" id="{0C7C1B22-6654-4344-A205-C702F8E65156}"/>
              </a:ext>
            </a:extLst>
          </p:cNvPr>
          <p:cNvGraphicFramePr>
            <a:graphicFrameLocks noGrp="1"/>
          </p:cNvGraphicFramePr>
          <p:nvPr>
            <p:extLst>
              <p:ext uri="{D42A27DB-BD31-4B8C-83A1-F6EECF244321}">
                <p14:modId xmlns:p14="http://schemas.microsoft.com/office/powerpoint/2010/main" val="1768735117"/>
              </p:ext>
            </p:extLst>
          </p:nvPr>
        </p:nvGraphicFramePr>
        <p:xfrm>
          <a:off x="755576" y="1397000"/>
          <a:ext cx="7416824" cy="1559560"/>
        </p:xfrm>
        <a:graphic>
          <a:graphicData uri="http://schemas.openxmlformats.org/drawingml/2006/table">
            <a:tbl>
              <a:tblPr firstRow="1" bandRow="1">
                <a:tableStyleId>{5C22544A-7EE6-4342-B048-85BDC9FD1C3A}</a:tableStyleId>
              </a:tblPr>
              <a:tblGrid>
                <a:gridCol w="1868601">
                  <a:extLst>
                    <a:ext uri="{9D8B030D-6E8A-4147-A177-3AD203B41FA5}">
                      <a16:colId xmlns:a16="http://schemas.microsoft.com/office/drawing/2014/main" val="2889084869"/>
                    </a:ext>
                  </a:extLst>
                </a:gridCol>
                <a:gridCol w="5548223">
                  <a:extLst>
                    <a:ext uri="{9D8B030D-6E8A-4147-A177-3AD203B41FA5}">
                      <a16:colId xmlns:a16="http://schemas.microsoft.com/office/drawing/2014/main" val="3499450134"/>
                    </a:ext>
                  </a:extLst>
                </a:gridCol>
              </a:tblGrid>
              <a:tr h="370840">
                <a:tc>
                  <a:txBody>
                    <a:bodyPr/>
                    <a:lstStyle/>
                    <a:p>
                      <a:endParaRPr lang="es-PE"/>
                    </a:p>
                  </a:txBody>
                  <a:tcPr/>
                </a:tc>
                <a:tc>
                  <a:txBody>
                    <a:bodyPr/>
                    <a:lstStyle/>
                    <a:p>
                      <a:pPr algn="ctr"/>
                      <a:r>
                        <a:rPr lang="es-PE" dirty="0"/>
                        <a:t>VIGENCIA</a:t>
                      </a:r>
                    </a:p>
                  </a:txBody>
                  <a:tcPr/>
                </a:tc>
                <a:extLst>
                  <a:ext uri="{0D108BD9-81ED-4DB2-BD59-A6C34878D82A}">
                    <a16:rowId xmlns:a16="http://schemas.microsoft.com/office/drawing/2014/main" val="810265075"/>
                  </a:ext>
                </a:extLst>
              </a:tr>
              <a:tr h="370840">
                <a:tc>
                  <a:txBody>
                    <a:bodyPr/>
                    <a:lstStyle/>
                    <a:p>
                      <a:r>
                        <a:rPr lang="es-PE" dirty="0"/>
                        <a:t>CONTRATO</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dirty="0"/>
                        <a:t>Desde el día siguiente de la suscripción del documento que lo contiene o, en su caso, desde la recepción de la orden de compra o de servicio.</a:t>
                      </a:r>
                    </a:p>
                    <a:p>
                      <a:endParaRPr lang="es-PE" dirty="0"/>
                    </a:p>
                  </a:txBody>
                  <a:tcPr/>
                </a:tc>
                <a:extLst>
                  <a:ext uri="{0D108BD9-81ED-4DB2-BD59-A6C34878D82A}">
                    <a16:rowId xmlns:a16="http://schemas.microsoft.com/office/drawing/2014/main" val="4094952836"/>
                  </a:ext>
                </a:extLst>
              </a:tr>
            </a:tbl>
          </a:graphicData>
        </a:graphic>
      </p:graphicFrame>
      <p:graphicFrame>
        <p:nvGraphicFramePr>
          <p:cNvPr id="13" name="Tabla 13">
            <a:extLst>
              <a:ext uri="{FF2B5EF4-FFF2-40B4-BE49-F238E27FC236}">
                <a16:creationId xmlns:a16="http://schemas.microsoft.com/office/drawing/2014/main" id="{DCC9F7A5-0EE8-834F-8185-C724945EA521}"/>
              </a:ext>
            </a:extLst>
          </p:cNvPr>
          <p:cNvGraphicFramePr>
            <a:graphicFrameLocks noGrp="1"/>
          </p:cNvGraphicFramePr>
          <p:nvPr>
            <p:extLst>
              <p:ext uri="{D42A27DB-BD31-4B8C-83A1-F6EECF244321}">
                <p14:modId xmlns:p14="http://schemas.microsoft.com/office/powerpoint/2010/main" val="718775476"/>
              </p:ext>
            </p:extLst>
          </p:nvPr>
        </p:nvGraphicFramePr>
        <p:xfrm>
          <a:off x="755576" y="3366159"/>
          <a:ext cx="7416824" cy="283464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165290050"/>
                    </a:ext>
                  </a:extLst>
                </a:gridCol>
                <a:gridCol w="4236479">
                  <a:extLst>
                    <a:ext uri="{9D8B030D-6E8A-4147-A177-3AD203B41FA5}">
                      <a16:colId xmlns:a16="http://schemas.microsoft.com/office/drawing/2014/main" val="3990735084"/>
                    </a:ext>
                  </a:extLst>
                </a:gridCol>
                <a:gridCol w="2172233">
                  <a:extLst>
                    <a:ext uri="{9D8B030D-6E8A-4147-A177-3AD203B41FA5}">
                      <a16:colId xmlns:a16="http://schemas.microsoft.com/office/drawing/2014/main" val="1451392917"/>
                    </a:ext>
                  </a:extLst>
                </a:gridCol>
              </a:tblGrid>
              <a:tr h="811938">
                <a:tc>
                  <a:txBody>
                    <a:bodyPr/>
                    <a:lstStyle/>
                    <a:p>
                      <a:endParaRPr lang="es-P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t>BIENES Y SERVICIOS </a:t>
                      </a:r>
                    </a:p>
                    <a:p>
                      <a:pPr algn="ctr"/>
                      <a:endParaRPr lang="es-PE" dirty="0"/>
                    </a:p>
                  </a:txBody>
                  <a:tcPr/>
                </a:tc>
                <a:tc>
                  <a:txBody>
                    <a:bodyPr/>
                    <a:lstStyle/>
                    <a:p>
                      <a:r>
                        <a:rPr lang="es-PE" dirty="0"/>
                        <a:t>EJECUCIÓN Y CONSULTORIA DE OBRAS</a:t>
                      </a:r>
                    </a:p>
                  </a:txBody>
                  <a:tcPr/>
                </a:tc>
                <a:extLst>
                  <a:ext uri="{0D108BD9-81ED-4DB2-BD59-A6C34878D82A}">
                    <a16:rowId xmlns:a16="http://schemas.microsoft.com/office/drawing/2014/main" val="869311721"/>
                  </a:ext>
                </a:extLst>
              </a:tr>
              <a:tr h="1843191">
                <a:tc>
                  <a:txBody>
                    <a:bodyPr/>
                    <a:lstStyle/>
                    <a:p>
                      <a:r>
                        <a:rPr lang="es-PE" dirty="0"/>
                        <a:t>RIGE</a:t>
                      </a:r>
                    </a:p>
                  </a:txBody>
                  <a:tcPr/>
                </a:tc>
                <a:tc>
                  <a:txBody>
                    <a:bodyPr/>
                    <a:lstStyle/>
                    <a:p>
                      <a:pPr marL="228600" indent="-228600" algn="just">
                        <a:buFont typeface="+mj-lt"/>
                        <a:buAutoNum type="arabicPeriod"/>
                      </a:pPr>
                      <a:r>
                        <a:rPr lang="es-PE" sz="1200" dirty="0"/>
                        <a:t>Hasta que el funcionario competente da la conformidad de la recepción de la prestación a cargo del contratista y se efectúe el pago, salvo que este sea condición para la entrega de los bienes o la prestación de los servicios, en cuyo caso el contrato se encuentra vigente hasta la conformidad respectiva.</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s-PE" sz="1200" dirty="0"/>
                        <a:t>Hasta que se ejecuta la última prestación a cargo del contratista, cuando existan prestaciones que corresponden ser ejecutadas con posterioridad al pago</a:t>
                      </a:r>
                    </a:p>
                    <a:p>
                      <a:endParaRPr lang="es-P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En el caso de ejecución y consultoría de obras, el contrato rige hasta el consentimiento de la liquidación y se efectúe el pago correspondiente.</a:t>
                      </a:r>
                    </a:p>
                    <a:p>
                      <a:endParaRPr lang="es-PE" sz="1200" dirty="0"/>
                    </a:p>
                  </a:txBody>
                  <a:tcPr/>
                </a:tc>
                <a:extLst>
                  <a:ext uri="{0D108BD9-81ED-4DB2-BD59-A6C34878D82A}">
                    <a16:rowId xmlns:a16="http://schemas.microsoft.com/office/drawing/2014/main" val="1418484527"/>
                  </a:ext>
                </a:extLst>
              </a:tr>
            </a:tbl>
          </a:graphicData>
        </a:graphic>
      </p:graphicFrame>
      <p:sp>
        <p:nvSpPr>
          <p:cNvPr id="12" name="CuadroTexto 11">
            <a:extLst>
              <a:ext uri="{FF2B5EF4-FFF2-40B4-BE49-F238E27FC236}">
                <a16:creationId xmlns:a16="http://schemas.microsoft.com/office/drawing/2014/main" id="{DD2D1CDA-9F62-DA47-A59B-9FA36E6541BA}"/>
              </a:ext>
            </a:extLst>
          </p:cNvPr>
          <p:cNvSpPr txBox="1"/>
          <p:nvPr/>
        </p:nvSpPr>
        <p:spPr>
          <a:xfrm>
            <a:off x="107504" y="6260725"/>
            <a:ext cx="800219" cy="276999"/>
          </a:xfrm>
          <a:prstGeom prst="rect">
            <a:avLst/>
          </a:prstGeom>
          <a:noFill/>
        </p:spPr>
        <p:txBody>
          <a:bodyPr wrap="none" rtlCol="0">
            <a:spAutoFit/>
          </a:bodyPr>
          <a:lstStyle/>
          <a:p>
            <a:r>
              <a:rPr lang="es-PE" sz="1200" dirty="0"/>
              <a:t>RLCE: 144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D0F50550-2EF5-B44E-879A-428F7AE2AC02}"/>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D4A5715F-BB66-B44B-96E6-CFB3DA3C2F4F}"/>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75830F3C-7881-2248-9619-56314A32C2DA}"/>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BB0AE494-2762-4C43-A024-1050287497EE}"/>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870C3BD0-C070-5F43-84CB-C957C4BAA6D3}"/>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20586F67-D9CB-A641-B8DE-E84F343A021F}"/>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E2F4E13C-295C-6B4A-9DA5-B6EE7101C3C6}"/>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E22F3522-9EE0-CE4D-BD96-B16E12651C0B}"/>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683B3D5D-0E67-6F40-AB3E-A7383744392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5C66F3-A8C3-B244-9428-83A2360753AF}" type="slidenum">
              <a:rPr lang="es-PE" altLang="es-PE">
                <a:solidFill>
                  <a:srgbClr val="898989"/>
                </a:solidFill>
              </a:rPr>
              <a:pPr/>
              <a:t>27</a:t>
            </a:fld>
            <a:endParaRPr lang="es-PE" altLang="es-PE">
              <a:solidFill>
                <a:srgbClr val="898989"/>
              </a:solidFill>
            </a:endParaRPr>
          </a:p>
        </p:txBody>
      </p:sp>
      <p:sp>
        <p:nvSpPr>
          <p:cNvPr id="30731" name="Rectángulo 10">
            <a:extLst>
              <a:ext uri="{FF2B5EF4-FFF2-40B4-BE49-F238E27FC236}">
                <a16:creationId xmlns:a16="http://schemas.microsoft.com/office/drawing/2014/main" id="{775A0E45-020A-3F41-BB30-5CBFF4259C4F}"/>
              </a:ext>
            </a:extLst>
          </p:cNvPr>
          <p:cNvSpPr>
            <a:spLocks noChangeArrowheads="1"/>
          </p:cNvSpPr>
          <p:nvPr/>
        </p:nvSpPr>
        <p:spPr bwMode="auto">
          <a:xfrm>
            <a:off x="2267744" y="1524000"/>
            <a:ext cx="6414294"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000" dirty="0"/>
              <a:t>(…)</a:t>
            </a:r>
          </a:p>
          <a:p>
            <a:pPr>
              <a:spcBef>
                <a:spcPct val="0"/>
              </a:spcBef>
              <a:buFontTx/>
              <a:buNone/>
            </a:pPr>
            <a:endParaRPr lang="es-PE" altLang="es-PE" sz="2000" dirty="0"/>
          </a:p>
          <a:p>
            <a:pPr algn="just">
              <a:spcBef>
                <a:spcPct val="0"/>
              </a:spcBef>
              <a:buFontTx/>
              <a:buNone/>
            </a:pPr>
            <a:r>
              <a:rPr lang="es-PE" altLang="es-PE" sz="2000" dirty="0"/>
              <a:t>“Como se aprecia, el </a:t>
            </a:r>
            <a:r>
              <a:rPr lang="es-PE" altLang="es-PE" sz="2000" b="1" u="sng" dirty="0"/>
              <a:t>plazo de vigencia del contrato</a:t>
            </a:r>
            <a:r>
              <a:rPr lang="es-PE" altLang="es-PE" sz="2000" u="sng" dirty="0"/>
              <a:t> </a:t>
            </a:r>
            <a:r>
              <a:rPr lang="es-PE" altLang="es-PE" sz="2000" dirty="0"/>
              <a:t>rige </a:t>
            </a:r>
            <a:r>
              <a:rPr lang="es-PE" altLang="es-PE" sz="2000" b="1" dirty="0"/>
              <a:t>desde el día siguiente de la suscripción del documento </a:t>
            </a:r>
            <a:r>
              <a:rPr lang="es-PE" altLang="es-PE" sz="2000" dirty="0"/>
              <a:t>que lo contiene o, de ser el caso, desde la recepción de la orden de compra o de servicio; esta vigencia se mantiene </a:t>
            </a:r>
            <a:r>
              <a:rPr lang="es-PE" altLang="es-PE" sz="2000" b="1" u="sng" dirty="0"/>
              <a:t>hasta que el funcionario competente otorgue la conformidad de la recepción de la prestación a cargo del contratista y se efectúe el pago</a:t>
            </a:r>
            <a:r>
              <a:rPr lang="es-PE" altLang="es-PE" sz="2000" dirty="0"/>
              <a:t>, o </a:t>
            </a:r>
            <a:r>
              <a:rPr lang="es-PE" altLang="es-PE" sz="2000" b="1" u="sng" dirty="0"/>
              <a:t>hasta que se ejecute la última prestación a cargo del contratista</a:t>
            </a:r>
            <a:r>
              <a:rPr lang="es-PE" altLang="es-PE" sz="2000" dirty="0"/>
              <a:t>, en el caso que existan prestaciones a cargo del contratista que correspondan ser ejecutadas con posterioridad al pago.”</a:t>
            </a:r>
          </a:p>
          <a:p>
            <a:pPr>
              <a:spcBef>
                <a:spcPct val="0"/>
              </a:spcBef>
              <a:buFontTx/>
              <a:buNone/>
            </a:pPr>
            <a:endParaRPr lang="es-PE" altLang="es-PE" sz="2000" dirty="0"/>
          </a:p>
          <a:p>
            <a:pPr>
              <a:spcBef>
                <a:spcPct val="0"/>
              </a:spcBef>
              <a:buFontTx/>
              <a:buNone/>
            </a:pPr>
            <a:r>
              <a:rPr lang="es-PE" altLang="es-PE" sz="2000" dirty="0"/>
              <a:t>(…)</a:t>
            </a:r>
          </a:p>
        </p:txBody>
      </p:sp>
      <p:sp>
        <p:nvSpPr>
          <p:cNvPr id="30732" name="Rectángulo 11">
            <a:extLst>
              <a:ext uri="{FF2B5EF4-FFF2-40B4-BE49-F238E27FC236}">
                <a16:creationId xmlns:a16="http://schemas.microsoft.com/office/drawing/2014/main" id="{279D1EA1-C9AE-D745-8812-09D9F5E47FD8}"/>
              </a:ext>
            </a:extLst>
          </p:cNvPr>
          <p:cNvSpPr>
            <a:spLocks noChangeArrowheads="1"/>
          </p:cNvSpPr>
          <p:nvPr/>
        </p:nvSpPr>
        <p:spPr bwMode="auto">
          <a:xfrm>
            <a:off x="2771775" y="699294"/>
            <a:ext cx="366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OPINIÓN Nº 021-2020/DTN</a:t>
            </a:r>
          </a:p>
        </p:txBody>
      </p:sp>
      <p:pic>
        <p:nvPicPr>
          <p:cNvPr id="30733" name="Imagen 12">
            <a:extLst>
              <a:ext uri="{FF2B5EF4-FFF2-40B4-BE49-F238E27FC236}">
                <a16:creationId xmlns:a16="http://schemas.microsoft.com/office/drawing/2014/main" id="{0F700A56-52A1-E444-91EA-35D8AAF2F0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92375"/>
            <a:ext cx="156686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ECE8AA4E-8D9F-8B45-A723-D66F42C7FFF6}"/>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770BC545-01D5-D64A-ADD1-5B3399098647}"/>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2E425776-F4FB-074D-ACAB-9DB44E57DE17}"/>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9CDD39A3-D652-884C-B45F-E3AC1442C58B}"/>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36BCC337-F915-3548-82E0-64D964EADE1C}"/>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9B908B59-5F0C-EA47-8457-A6959FC925EA}"/>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B0B615BE-A858-FD4A-B611-9B475BE9E11E}"/>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E28BB277-15C2-B747-A80E-BE14CBCC008A}"/>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C92CF8CE-DBE4-E846-9ED0-19C600FA4F5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2C90DF-E0B2-464C-8C90-1E5E7AC07C78}" type="slidenum">
              <a:rPr lang="es-PE" altLang="es-PE">
                <a:solidFill>
                  <a:srgbClr val="898989"/>
                </a:solidFill>
              </a:rPr>
              <a:pPr/>
              <a:t>28</a:t>
            </a:fld>
            <a:endParaRPr lang="es-PE" altLang="es-PE">
              <a:solidFill>
                <a:srgbClr val="898989"/>
              </a:solidFill>
            </a:endParaRPr>
          </a:p>
        </p:txBody>
      </p:sp>
      <p:sp>
        <p:nvSpPr>
          <p:cNvPr id="31755" name="Rectángulo 10">
            <a:extLst>
              <a:ext uri="{FF2B5EF4-FFF2-40B4-BE49-F238E27FC236}">
                <a16:creationId xmlns:a16="http://schemas.microsoft.com/office/drawing/2014/main" id="{0B60C2D5-A9F0-E546-9718-EDB91492B2AA}"/>
              </a:ext>
            </a:extLst>
          </p:cNvPr>
          <p:cNvSpPr>
            <a:spLocks noChangeArrowheads="1"/>
          </p:cNvSpPr>
          <p:nvPr/>
        </p:nvSpPr>
        <p:spPr bwMode="auto">
          <a:xfrm>
            <a:off x="395126" y="2172149"/>
            <a:ext cx="8353747" cy="438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ü"/>
            </a:pPr>
            <a:r>
              <a:rPr lang="es-PE" altLang="es-PE" sz="1800" b="1" dirty="0"/>
              <a:t>Se formaliza mediante documento privado </a:t>
            </a:r>
            <a:r>
              <a:rPr lang="es-PE" altLang="es-PE" sz="1800" dirty="0"/>
              <a:t>con </a:t>
            </a:r>
            <a:r>
              <a:rPr lang="es-PE" altLang="es-PE" sz="1800" b="1" dirty="0"/>
              <a:t>firmas legalizadas </a:t>
            </a:r>
            <a:r>
              <a:rPr lang="es-PE" altLang="es-PE" sz="1800" dirty="0"/>
              <a:t>de cada uno de los integrantes </a:t>
            </a:r>
            <a:r>
              <a:rPr lang="es-PE" altLang="es-PE" sz="1800" b="1" dirty="0"/>
              <a:t>ante Notario</a:t>
            </a:r>
            <a:r>
              <a:rPr lang="es-PE" altLang="es-PE" sz="1800" dirty="0"/>
              <a:t>, designándose en dicho documento al representante común. No tienen eficacia legal frente a la Entidad contratante los actos realizados por personas distintas al representante común.</a:t>
            </a:r>
          </a:p>
          <a:p>
            <a:pPr marL="0" indent="0" algn="just">
              <a:spcBef>
                <a:spcPct val="0"/>
              </a:spcBef>
              <a:buNone/>
            </a:pPr>
            <a:endParaRPr lang="es-PE" altLang="es-PE" sz="1800" dirty="0"/>
          </a:p>
          <a:p>
            <a:pPr algn="just">
              <a:spcBef>
                <a:spcPct val="0"/>
              </a:spcBef>
              <a:buFont typeface="Wingdings" pitchFamily="2" charset="2"/>
              <a:buChar char="ü"/>
            </a:pPr>
            <a:r>
              <a:rPr lang="es-PE" sz="1800" b="1" dirty="0"/>
              <a:t>Las infracciones </a:t>
            </a:r>
            <a:r>
              <a:rPr lang="es-PE" sz="1800" dirty="0"/>
              <a:t>cometidas por un Consorcio </a:t>
            </a:r>
            <a:r>
              <a:rPr lang="es-PE" sz="1800" b="1" dirty="0"/>
              <a:t>durante el procedimiento de selección y la ejecución del contrato</a:t>
            </a:r>
            <a:r>
              <a:rPr lang="es-PE" sz="1800" dirty="0"/>
              <a:t>, se imputan </a:t>
            </a:r>
            <a:r>
              <a:rPr lang="es-PE" sz="1800" b="1" dirty="0"/>
              <a:t>a todos los integrantes </a:t>
            </a:r>
            <a:r>
              <a:rPr lang="es-PE" sz="1800" dirty="0"/>
              <a:t>del mismo, aplicándose a cada uno de ellos la sanción que le corresponda, salvo que, por la naturaleza de la infracción, la promesa formal, contrato de consorcio, o el contrato suscrito por la Entidad, pueda individualizarse la responsabilidad. </a:t>
            </a:r>
            <a:r>
              <a:rPr lang="es-PE" sz="1800" b="1" dirty="0"/>
              <a:t>La carga de la prueba de la individualización corresponde al presunto infractor</a:t>
            </a:r>
            <a:r>
              <a:rPr lang="es-PE" sz="1800" dirty="0"/>
              <a:t>. </a:t>
            </a:r>
          </a:p>
          <a:p>
            <a:pPr marL="0" indent="0" algn="just">
              <a:buNone/>
            </a:pPr>
            <a:endParaRPr lang="es-PE" sz="1800" b="1" dirty="0">
              <a:latin typeface="+mn-lt"/>
            </a:endParaRPr>
          </a:p>
          <a:p>
            <a:pPr marL="0" indent="0" algn="just">
              <a:buNone/>
            </a:pPr>
            <a:r>
              <a:rPr lang="es-PE" sz="1800" b="1" dirty="0">
                <a:latin typeface="+mn-lt"/>
              </a:rPr>
              <a:t>DIRECTIVA N° 005-2019-OSCE/CD.  PARTICIPACIÓN DE PROVEEDORES EN CONSORCIO EN LAS CONTRATACIONES DEL ESTADO </a:t>
            </a:r>
          </a:p>
          <a:p>
            <a:pPr algn="just">
              <a:spcBef>
                <a:spcPct val="0"/>
              </a:spcBef>
              <a:buFont typeface="Wingdings" pitchFamily="2" charset="2"/>
              <a:buChar char="ü"/>
            </a:pPr>
            <a:endParaRPr lang="es-PE" altLang="es-PE" sz="2000" dirty="0"/>
          </a:p>
        </p:txBody>
      </p:sp>
      <p:sp>
        <p:nvSpPr>
          <p:cNvPr id="31756" name="Rectángulo 11">
            <a:extLst>
              <a:ext uri="{FF2B5EF4-FFF2-40B4-BE49-F238E27FC236}">
                <a16:creationId xmlns:a16="http://schemas.microsoft.com/office/drawing/2014/main" id="{34F13001-7F94-124C-86FB-04FE7BC692D1}"/>
              </a:ext>
            </a:extLst>
          </p:cNvPr>
          <p:cNvSpPr>
            <a:spLocks noChangeArrowheads="1"/>
          </p:cNvSpPr>
          <p:nvPr/>
        </p:nvSpPr>
        <p:spPr bwMode="auto">
          <a:xfrm>
            <a:off x="1383936" y="859996"/>
            <a:ext cx="47796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b="1" u="sng" dirty="0"/>
              <a:t>CONTRATO DE CONSORCIO</a:t>
            </a:r>
          </a:p>
        </p:txBody>
      </p:sp>
      <p:pic>
        <p:nvPicPr>
          <p:cNvPr id="31757" name="Imagen 10">
            <a:extLst>
              <a:ext uri="{FF2B5EF4-FFF2-40B4-BE49-F238E27FC236}">
                <a16:creationId xmlns:a16="http://schemas.microsoft.com/office/drawing/2014/main" id="{DB20F15D-1978-2D47-8B52-4A9CAF940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104909"/>
            <a:ext cx="21082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CC985B43-2459-904E-8A94-75E4A359A943}"/>
              </a:ext>
            </a:extLst>
          </p:cNvPr>
          <p:cNvSpPr txBox="1"/>
          <p:nvPr/>
        </p:nvSpPr>
        <p:spPr>
          <a:xfrm>
            <a:off x="179512" y="6277302"/>
            <a:ext cx="1075936" cy="261610"/>
          </a:xfrm>
          <a:prstGeom prst="rect">
            <a:avLst/>
          </a:prstGeom>
          <a:noFill/>
        </p:spPr>
        <p:txBody>
          <a:bodyPr wrap="none" rtlCol="0">
            <a:spAutoFit/>
          </a:bodyPr>
          <a:lstStyle/>
          <a:p>
            <a:r>
              <a:rPr lang="es-PE" sz="1100" dirty="0"/>
              <a:t>RLCE: 140 - 258</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02F7B03C-33DA-764B-BE76-8673B6AE48F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1E8AC31D-8889-994F-B034-71EA18F9311A}"/>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7951C906-E88D-434B-9A9F-FC29CFC44E40}"/>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72EE21EF-D0D8-0A45-A4F4-21F5F32EB735}"/>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1617DDC-B9C1-FE43-8356-2057D053375D}"/>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438DEEFA-DA34-3D42-A246-E614FEF95B9D}"/>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39135BB3-575E-0044-B455-06CF88E3075B}"/>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24FF9EA6-111A-8F41-9C0B-7D2A45641567}"/>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54EF567-AC8E-314C-80AF-A3E710C2D64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0D04F5-6183-5442-AA12-1F4878BA4CAB}" type="slidenum">
              <a:rPr lang="es-PE" altLang="es-PE">
                <a:solidFill>
                  <a:srgbClr val="898989"/>
                </a:solidFill>
              </a:rPr>
              <a:pPr/>
              <a:t>29</a:t>
            </a:fld>
            <a:endParaRPr lang="es-PE" altLang="es-PE">
              <a:solidFill>
                <a:srgbClr val="898989"/>
              </a:solidFill>
            </a:endParaRPr>
          </a:p>
        </p:txBody>
      </p:sp>
      <p:sp>
        <p:nvSpPr>
          <p:cNvPr id="11" name="Rectángulo 10">
            <a:extLst>
              <a:ext uri="{FF2B5EF4-FFF2-40B4-BE49-F238E27FC236}">
                <a16:creationId xmlns:a16="http://schemas.microsoft.com/office/drawing/2014/main" id="{50B71B23-D804-9448-9EE7-F94590C86E28}"/>
              </a:ext>
            </a:extLst>
          </p:cNvPr>
          <p:cNvSpPr/>
          <p:nvPr/>
        </p:nvSpPr>
        <p:spPr>
          <a:xfrm>
            <a:off x="684213" y="1484313"/>
            <a:ext cx="7775575" cy="4524375"/>
          </a:xfrm>
          <a:prstGeom prst="rect">
            <a:avLst/>
          </a:prstGeom>
        </p:spPr>
        <p:txBody>
          <a:bodyPr>
            <a:spAutoFit/>
          </a:bodyPr>
          <a:lstStyle/>
          <a:p>
            <a:pPr>
              <a:defRPr/>
            </a:pPr>
            <a:r>
              <a:rPr lang="es-PE" dirty="0"/>
              <a:t>(…)</a:t>
            </a:r>
          </a:p>
          <a:p>
            <a:pPr>
              <a:defRPr/>
            </a:pPr>
            <a:endParaRPr lang="es-PE" dirty="0"/>
          </a:p>
          <a:p>
            <a:pPr marL="714375" indent="-714375" algn="just">
              <a:defRPr/>
            </a:pPr>
            <a:r>
              <a:rPr lang="es-PE" dirty="0"/>
              <a:t>2.1.1.	En principio, debe señalarse que el artículo 13 de la Ley permite que en los procedimientos de selección puedan participar </a:t>
            </a:r>
            <a:r>
              <a:rPr lang="es-PE" b="1" u="sng" dirty="0"/>
              <a:t>varios proveedores </a:t>
            </a:r>
            <a:r>
              <a:rPr lang="es-PE" b="1" dirty="0"/>
              <a:t>agrupados en consorcio</a:t>
            </a:r>
            <a:r>
              <a:rPr lang="es-PE" dirty="0"/>
              <a:t> con la finalidad de </a:t>
            </a:r>
            <a:r>
              <a:rPr lang="es-PE" b="1" u="sng" dirty="0"/>
              <a:t>complementar sus calificaciones y ejecutar conjuntamente el contrato</a:t>
            </a:r>
            <a:r>
              <a:rPr lang="es-PE" dirty="0"/>
              <a:t>; situación que en ningún caso implica la obligación de crear una persona jurídica diferente.</a:t>
            </a:r>
          </a:p>
          <a:p>
            <a:pPr marL="714375" indent="-714375" algn="just">
              <a:defRPr/>
            </a:pPr>
            <a:endParaRPr lang="es-PE" dirty="0"/>
          </a:p>
          <a:p>
            <a:pPr marL="714375" algn="just">
              <a:defRPr/>
            </a:pPr>
            <a:r>
              <a:rPr lang="es-PE" dirty="0"/>
              <a:t>(…)</a:t>
            </a:r>
          </a:p>
          <a:p>
            <a:pPr marL="714375" indent="-714375" algn="just">
              <a:defRPr/>
            </a:pPr>
            <a:endParaRPr lang="es-PE" dirty="0"/>
          </a:p>
          <a:p>
            <a:pPr marL="714375" algn="just">
              <a:defRPr/>
            </a:pPr>
            <a:r>
              <a:rPr lang="es-PE" dirty="0"/>
              <a:t>En ese mismo sentido, el numeral 13.2 del artículo 13 de la Ley precisa que </a:t>
            </a:r>
            <a:r>
              <a:rPr lang="es-PE" b="1" u="sng" dirty="0"/>
              <a:t>los integrantes del consorcio son responsables solidariamente ante la Entidad</a:t>
            </a:r>
            <a:r>
              <a:rPr lang="es-PE" dirty="0"/>
              <a:t> por las consecuencias derivadas de su participación durante la ejecución del contrato.</a:t>
            </a:r>
          </a:p>
          <a:p>
            <a:pPr>
              <a:defRPr/>
            </a:pPr>
            <a:endParaRPr lang="es-PE" dirty="0"/>
          </a:p>
          <a:p>
            <a:pPr>
              <a:defRPr/>
            </a:pPr>
            <a:r>
              <a:rPr lang="es-PE" dirty="0"/>
              <a:t>(…)</a:t>
            </a:r>
          </a:p>
        </p:txBody>
      </p:sp>
      <p:sp>
        <p:nvSpPr>
          <p:cNvPr id="32780" name="Rectángulo 11">
            <a:extLst>
              <a:ext uri="{FF2B5EF4-FFF2-40B4-BE49-F238E27FC236}">
                <a16:creationId xmlns:a16="http://schemas.microsoft.com/office/drawing/2014/main" id="{4AF5851C-9B2A-3D44-A472-8EB8658B4C43}"/>
              </a:ext>
            </a:extLst>
          </p:cNvPr>
          <p:cNvSpPr>
            <a:spLocks noChangeArrowheads="1"/>
          </p:cNvSpPr>
          <p:nvPr/>
        </p:nvSpPr>
        <p:spPr bwMode="auto">
          <a:xfrm>
            <a:off x="2593975" y="787262"/>
            <a:ext cx="4262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800" b="1" u="sng" dirty="0"/>
              <a:t>OPINIÓN Nº 149-2019/DTN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1248AFBC-3837-394E-B68E-6B96A2B73528}"/>
              </a:ext>
            </a:extLst>
          </p:cNvPr>
          <p:cNvSpPr/>
          <p:nvPr/>
        </p:nvSpPr>
        <p:spPr>
          <a:xfrm>
            <a:off x="6364288" y="4365625"/>
            <a:ext cx="2771775" cy="143986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lumMod val="65000"/>
                </a:prstClr>
              </a:solidFill>
            </a:endParaRPr>
          </a:p>
        </p:txBody>
      </p:sp>
      <p:sp>
        <p:nvSpPr>
          <p:cNvPr id="7" name="6 Extracto">
            <a:extLst>
              <a:ext uri="{FF2B5EF4-FFF2-40B4-BE49-F238E27FC236}">
                <a16:creationId xmlns:a16="http://schemas.microsoft.com/office/drawing/2014/main" id="{2CA701FA-4166-764A-94DC-9F40DD6960E4}"/>
              </a:ext>
            </a:extLst>
          </p:cNvPr>
          <p:cNvSpPr/>
          <p:nvPr/>
        </p:nvSpPr>
        <p:spPr>
          <a:xfrm rot="10800000">
            <a:off x="2124075" y="1125538"/>
            <a:ext cx="1295400" cy="143986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AE6B688C-3CFC-F242-B9D1-3D5505682F58}"/>
              </a:ext>
            </a:extLst>
          </p:cNvPr>
          <p:cNvSpPr/>
          <p:nvPr/>
        </p:nvSpPr>
        <p:spPr>
          <a:xfrm>
            <a:off x="0" y="1125538"/>
            <a:ext cx="2771775" cy="143986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87AA8AAD-9C03-B549-8079-9BBB542BF1E3}"/>
              </a:ext>
            </a:extLst>
          </p:cNvPr>
          <p:cNvSpPr/>
          <p:nvPr/>
        </p:nvSpPr>
        <p:spPr>
          <a:xfrm>
            <a:off x="5715000" y="4365625"/>
            <a:ext cx="1296988" cy="143986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5BDA751-0FA9-394C-80F5-752493F59DDB}"/>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608F02F8-8874-DD48-8DDC-C959FB20E7E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D45349-8E58-0243-8A20-E1136E822AB6}" type="slidenum">
              <a:rPr lang="es-PE" altLang="es-PE">
                <a:solidFill>
                  <a:srgbClr val="898989"/>
                </a:solidFill>
              </a:rPr>
              <a:pPr/>
              <a:t>3</a:t>
            </a:fld>
            <a:endParaRPr lang="es-PE" altLang="es-PE">
              <a:solidFill>
                <a:srgbClr val="898989"/>
              </a:solidFill>
            </a:endParaRPr>
          </a:p>
        </p:txBody>
      </p:sp>
      <p:sp>
        <p:nvSpPr>
          <p:cNvPr id="4" name="Subtítulo 3">
            <a:extLst>
              <a:ext uri="{FF2B5EF4-FFF2-40B4-BE49-F238E27FC236}">
                <a16:creationId xmlns:a16="http://schemas.microsoft.com/office/drawing/2014/main" id="{866CDDB9-8041-2944-94C3-E0A35CC49B7C}"/>
              </a:ext>
            </a:extLst>
          </p:cNvPr>
          <p:cNvSpPr>
            <a:spLocks noGrp="1"/>
          </p:cNvSpPr>
          <p:nvPr>
            <p:ph type="subTitle" idx="1"/>
          </p:nvPr>
        </p:nvSpPr>
        <p:spPr/>
        <p:txBody>
          <a:bodyPr/>
          <a:lstStyle/>
          <a:p>
            <a:pPr>
              <a:defRPr/>
            </a:pPr>
            <a:endParaRPr lang="es-PE"/>
          </a:p>
        </p:txBody>
      </p:sp>
      <p:sp>
        <p:nvSpPr>
          <p:cNvPr id="6153" name="Rectángulo 5">
            <a:extLst>
              <a:ext uri="{FF2B5EF4-FFF2-40B4-BE49-F238E27FC236}">
                <a16:creationId xmlns:a16="http://schemas.microsoft.com/office/drawing/2014/main" id="{8CBEFA5F-7ECB-E942-9B5A-CC1F5358EF20}"/>
              </a:ext>
            </a:extLst>
          </p:cNvPr>
          <p:cNvSpPr>
            <a:spLocks noChangeArrowheads="1"/>
          </p:cNvSpPr>
          <p:nvPr/>
        </p:nvSpPr>
        <p:spPr bwMode="auto">
          <a:xfrm>
            <a:off x="2771775" y="280828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b="1" dirty="0"/>
              <a:t>Aspectos preliminares: </a:t>
            </a:r>
          </a:p>
          <a:p>
            <a:pPr algn="ctr">
              <a:spcBef>
                <a:spcPct val="0"/>
              </a:spcBef>
              <a:buFontTx/>
              <a:buNone/>
            </a:pPr>
            <a:r>
              <a:rPr lang="es-PE" altLang="es-PE" b="1" dirty="0"/>
              <a:t>El  contrato en general</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C6602298-3C7B-D44B-A317-FBCD0E7BA52B}"/>
              </a:ext>
            </a:extLst>
          </p:cNvPr>
          <p:cNvSpPr/>
          <p:nvPr/>
        </p:nvSpPr>
        <p:spPr>
          <a:xfrm>
            <a:off x="6364288" y="4365625"/>
            <a:ext cx="2771775" cy="143986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lumMod val="65000"/>
                </a:prstClr>
              </a:solidFill>
            </a:endParaRPr>
          </a:p>
        </p:txBody>
      </p:sp>
      <p:sp>
        <p:nvSpPr>
          <p:cNvPr id="7" name="6 Extracto">
            <a:extLst>
              <a:ext uri="{FF2B5EF4-FFF2-40B4-BE49-F238E27FC236}">
                <a16:creationId xmlns:a16="http://schemas.microsoft.com/office/drawing/2014/main" id="{A5F2A4C7-4968-8B41-9063-B1FB2A8F7D7D}"/>
              </a:ext>
            </a:extLst>
          </p:cNvPr>
          <p:cNvSpPr/>
          <p:nvPr/>
        </p:nvSpPr>
        <p:spPr>
          <a:xfrm rot="10800000">
            <a:off x="2124075" y="1125538"/>
            <a:ext cx="1295400" cy="143986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A5525F9A-DC2B-244A-8F27-DEF094F6F391}"/>
              </a:ext>
            </a:extLst>
          </p:cNvPr>
          <p:cNvSpPr/>
          <p:nvPr/>
        </p:nvSpPr>
        <p:spPr>
          <a:xfrm>
            <a:off x="0" y="1125538"/>
            <a:ext cx="2771775" cy="143986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8BB9346C-3391-0943-9BF9-EA24011FA3A4}"/>
              </a:ext>
            </a:extLst>
          </p:cNvPr>
          <p:cNvSpPr/>
          <p:nvPr/>
        </p:nvSpPr>
        <p:spPr>
          <a:xfrm>
            <a:off x="5715000" y="4365625"/>
            <a:ext cx="1296988" cy="143986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B87BB906-7E61-AC41-9EEA-2D1E4E51165B}"/>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32FBC881-B3E8-CA49-B598-599C9CD5551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7B75CE9-FB33-B04B-B436-DA1832153F03}" type="slidenum">
              <a:rPr lang="es-PE" altLang="es-PE">
                <a:solidFill>
                  <a:srgbClr val="898989"/>
                </a:solidFill>
              </a:rPr>
              <a:pPr/>
              <a:t>30</a:t>
            </a:fld>
            <a:endParaRPr lang="es-PE" altLang="es-PE">
              <a:solidFill>
                <a:srgbClr val="898989"/>
              </a:solidFill>
            </a:endParaRPr>
          </a:p>
        </p:txBody>
      </p:sp>
      <p:sp>
        <p:nvSpPr>
          <p:cNvPr id="4" name="Subtítulo 3">
            <a:extLst>
              <a:ext uri="{FF2B5EF4-FFF2-40B4-BE49-F238E27FC236}">
                <a16:creationId xmlns:a16="http://schemas.microsoft.com/office/drawing/2014/main" id="{42821C68-48BB-0145-BAC7-FD4E3C710D29}"/>
              </a:ext>
            </a:extLst>
          </p:cNvPr>
          <p:cNvSpPr>
            <a:spLocks noGrp="1"/>
          </p:cNvSpPr>
          <p:nvPr>
            <p:ph type="subTitle" idx="1"/>
          </p:nvPr>
        </p:nvSpPr>
        <p:spPr/>
        <p:txBody>
          <a:bodyPr/>
          <a:lstStyle/>
          <a:p>
            <a:pPr>
              <a:defRPr/>
            </a:pPr>
            <a:endParaRPr lang="es-PE"/>
          </a:p>
        </p:txBody>
      </p:sp>
      <p:sp>
        <p:nvSpPr>
          <p:cNvPr id="33801" name="Rectángulo 5">
            <a:extLst>
              <a:ext uri="{FF2B5EF4-FFF2-40B4-BE49-F238E27FC236}">
                <a16:creationId xmlns:a16="http://schemas.microsoft.com/office/drawing/2014/main" id="{8000D1FC-9D35-714D-A990-357B95CFE797}"/>
              </a:ext>
            </a:extLst>
          </p:cNvPr>
          <p:cNvSpPr>
            <a:spLocks noChangeArrowheads="1"/>
          </p:cNvSpPr>
          <p:nvPr/>
        </p:nvSpPr>
        <p:spPr bwMode="auto">
          <a:xfrm>
            <a:off x="1458912" y="2930525"/>
            <a:ext cx="6226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b="1" dirty="0">
                <a:solidFill>
                  <a:srgbClr val="000000"/>
                </a:solidFill>
              </a:rPr>
              <a:t>Ejecución contractual en relación con los protocolos COVID 19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31</a:t>
            </a:fld>
            <a:endParaRPr lang="es-PE" altLang="es-PE">
              <a:solidFill>
                <a:srgbClr val="898989"/>
              </a:solidFill>
            </a:endParaRPr>
          </a:p>
        </p:txBody>
      </p:sp>
      <p:sp>
        <p:nvSpPr>
          <p:cNvPr id="11" name="CuadroTexto 10">
            <a:extLst>
              <a:ext uri="{FF2B5EF4-FFF2-40B4-BE49-F238E27FC236}">
                <a16:creationId xmlns:a16="http://schemas.microsoft.com/office/drawing/2014/main" id="{41815FB8-9596-0546-91AB-99D7BF13F72C}"/>
              </a:ext>
            </a:extLst>
          </p:cNvPr>
          <p:cNvSpPr txBox="1"/>
          <p:nvPr/>
        </p:nvSpPr>
        <p:spPr>
          <a:xfrm>
            <a:off x="539552" y="1086324"/>
            <a:ext cx="7776864" cy="5632311"/>
          </a:xfrm>
          <a:prstGeom prst="rect">
            <a:avLst/>
          </a:prstGeom>
          <a:noFill/>
        </p:spPr>
        <p:txBody>
          <a:bodyPr wrap="square" rtlCol="0">
            <a:spAutoFit/>
          </a:bodyPr>
          <a:lstStyle/>
          <a:p>
            <a:pPr marL="342900" indent="-342900" algn="just">
              <a:buFont typeface="+mj-lt"/>
              <a:buAutoNum type="arabicPeriod"/>
            </a:pPr>
            <a:r>
              <a:rPr lang="es-PE" b="1" dirty="0"/>
              <a:t>Decreto Legislativo N° 1486</a:t>
            </a:r>
            <a:r>
              <a:rPr lang="es-PE" dirty="0"/>
              <a:t>, Decreto Legislativo que establece disposiciones para mejorar y optimizar la ejecución de las inversiones públicas.</a:t>
            </a:r>
          </a:p>
          <a:p>
            <a:pPr marL="342900" indent="-342900" algn="just">
              <a:buFont typeface="+mj-lt"/>
              <a:buAutoNum type="arabicPeriod"/>
            </a:pPr>
            <a:r>
              <a:rPr lang="es-PE" b="1" dirty="0"/>
              <a:t>Decreto Supremo N° 044-2020-PCM</a:t>
            </a:r>
            <a:r>
              <a:rPr lang="es-PE" dirty="0"/>
              <a:t>, Decreto Supremo que declara el Estado de Emergencia Nacional, y modificatorias. </a:t>
            </a:r>
          </a:p>
          <a:p>
            <a:pPr marL="342900" indent="-342900" algn="just">
              <a:buFont typeface="+mj-lt"/>
              <a:buAutoNum type="arabicPeriod"/>
            </a:pPr>
            <a:r>
              <a:rPr lang="es-PE" b="1" dirty="0"/>
              <a:t>Decreto Supremo N° 080-2020-PCM</a:t>
            </a:r>
            <a:r>
              <a:rPr lang="es-PE" dirty="0"/>
              <a:t>, que aprueba la reanudación de actividades económicas en forma gradual y progresiva dentro del marco de la declaratoria de Emergencia Sanitaria Nacional por las graves circunstancias que afectan la vida de la Nación a consecuencia del COVID-19. </a:t>
            </a:r>
          </a:p>
          <a:p>
            <a:pPr marL="342900" indent="-342900">
              <a:buFont typeface="+mj-lt"/>
              <a:buAutoNum type="arabicPeriod"/>
            </a:pPr>
            <a:r>
              <a:rPr lang="es-PE" b="1" dirty="0"/>
              <a:t>Decreto Supremo N° 168-2020-EF (Pub. 30 de Junio de 2020). </a:t>
            </a:r>
            <a:r>
              <a:rPr lang="es-PE" dirty="0"/>
              <a:t>Establecen disposiciones en materia de contrataciones públicas para facilitar la reactivación de contratos de bienes y servicios y modifican el Reglamento  la Ley de Contrataciones del Estado</a:t>
            </a:r>
          </a:p>
          <a:p>
            <a:pPr marL="342900" indent="-342900">
              <a:buFont typeface="+mj-lt"/>
              <a:buAutoNum type="arabicPeriod"/>
            </a:pPr>
            <a:r>
              <a:rPr lang="es-PE" b="1" dirty="0"/>
              <a:t>Directiva N° 005-2020-OSCE/CD. </a:t>
            </a:r>
            <a:r>
              <a:rPr lang="es-PE" dirty="0"/>
              <a:t>Alcances y disposiciones para la Reactivación de Obras Públicas y contratos de Supervisión, en el marco de la Segunda Disposición Complementaria Transitoria del Decreto Legislativo N° 1486 </a:t>
            </a:r>
            <a:endParaRPr lang="es-PE" b="1" dirty="0"/>
          </a:p>
          <a:p>
            <a:pPr marL="342900" indent="-342900">
              <a:buFont typeface="+mj-lt"/>
              <a:buAutoNum type="arabicPeriod"/>
            </a:pPr>
            <a:r>
              <a:rPr lang="es-PE" b="1" dirty="0"/>
              <a:t>Comunicado No 005-2020: </a:t>
            </a:r>
            <a:r>
              <a:rPr lang="es-PE" dirty="0"/>
              <a:t>Sobre la ejecución de contratos, en el marco de las normas que establecen medidas excepcionales para contener la propagación del COVID-19 </a:t>
            </a:r>
            <a:r>
              <a:rPr lang="es-PE" b="1" dirty="0"/>
              <a:t>(25.03.2020)</a:t>
            </a:r>
            <a:endParaRPr lang="es-PE" dirty="0"/>
          </a:p>
          <a:p>
            <a:pPr marL="342900" indent="-342900">
              <a:buFont typeface="+mj-lt"/>
              <a:buAutoNum type="arabicPeriod"/>
            </a:pPr>
            <a:r>
              <a:rPr lang="es-PE" b="1" dirty="0"/>
              <a:t>Comunicado Nº 011-2020-OSCE (26.04.2020)</a:t>
            </a:r>
            <a:endParaRPr lang="es-PE" dirty="0"/>
          </a:p>
          <a:p>
            <a:pPr algn="just"/>
            <a:endParaRPr lang="es-PE" dirty="0"/>
          </a:p>
        </p:txBody>
      </p:sp>
      <p:sp>
        <p:nvSpPr>
          <p:cNvPr id="12" name="CuadroTexto 11">
            <a:extLst>
              <a:ext uri="{FF2B5EF4-FFF2-40B4-BE49-F238E27FC236}">
                <a16:creationId xmlns:a16="http://schemas.microsoft.com/office/drawing/2014/main" id="{E706C221-3876-BC46-9F18-D00D386433EA}"/>
              </a:ext>
            </a:extLst>
          </p:cNvPr>
          <p:cNvSpPr txBox="1"/>
          <p:nvPr/>
        </p:nvSpPr>
        <p:spPr>
          <a:xfrm>
            <a:off x="777775" y="505847"/>
            <a:ext cx="2209900" cy="461665"/>
          </a:xfrm>
          <a:prstGeom prst="rect">
            <a:avLst/>
          </a:prstGeom>
          <a:noFill/>
        </p:spPr>
        <p:txBody>
          <a:bodyPr wrap="none" rtlCol="0">
            <a:spAutoFit/>
          </a:bodyPr>
          <a:lstStyle/>
          <a:p>
            <a:r>
              <a:rPr lang="es-PE" sz="2400" b="1" u="sng" dirty="0"/>
              <a:t>Base Normativa</a:t>
            </a:r>
          </a:p>
        </p:txBody>
      </p:sp>
    </p:spTree>
    <p:extLst>
      <p:ext uri="{BB962C8B-B14F-4D97-AF65-F5344CB8AC3E}">
        <p14:creationId xmlns:p14="http://schemas.microsoft.com/office/powerpoint/2010/main" val="1749723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32</a:t>
            </a:fld>
            <a:endParaRPr lang="es-PE" altLang="es-PE">
              <a:solidFill>
                <a:srgbClr val="898989"/>
              </a:solidFill>
            </a:endParaRPr>
          </a:p>
        </p:txBody>
      </p:sp>
      <p:sp>
        <p:nvSpPr>
          <p:cNvPr id="11" name="Google Shape;56;p12">
            <a:extLst>
              <a:ext uri="{FF2B5EF4-FFF2-40B4-BE49-F238E27FC236}">
                <a16:creationId xmlns:a16="http://schemas.microsoft.com/office/drawing/2014/main" id="{4137DE32-52F2-834A-99ED-9D7A61B8912C}"/>
              </a:ext>
            </a:extLst>
          </p:cNvPr>
          <p:cNvSpPr txBox="1">
            <a:spLocks noChangeArrowheads="1"/>
          </p:cNvSpPr>
          <p:nvPr/>
        </p:nvSpPr>
        <p:spPr bwMode="auto">
          <a:xfrm>
            <a:off x="755576" y="2574925"/>
            <a:ext cx="738082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buClr>
                <a:srgbClr val="25212A"/>
              </a:buClr>
              <a:buFont typeface="Oswald" pitchFamily="2" charset="0"/>
              <a:buNone/>
            </a:pPr>
            <a:r>
              <a:rPr lang="es-PE" altLang="es-PE" sz="2800" b="1" dirty="0">
                <a:solidFill>
                  <a:srgbClr val="25212A"/>
                </a:solidFill>
                <a:latin typeface="Oswald" pitchFamily="2" charset="0"/>
                <a:cs typeface="Arial" panose="020B0604020202020204" pitchFamily="34" charset="0"/>
                <a:sym typeface="Oswald" pitchFamily="2" charset="0"/>
              </a:rPr>
              <a:t>Alcances y Disposiciones para la Reactivación de Obras Públicas – 2da Disposición Complementaria Transitoria del D.Leg Nº 1486</a:t>
            </a:r>
            <a:br>
              <a:rPr lang="es-PE" altLang="es-PE" sz="2800" b="1" dirty="0">
                <a:solidFill>
                  <a:srgbClr val="25212A"/>
                </a:solidFill>
                <a:latin typeface="Oswald" pitchFamily="2" charset="0"/>
                <a:cs typeface="Arial" panose="020B0604020202020204" pitchFamily="34" charset="0"/>
                <a:sym typeface="Oswald" pitchFamily="2" charset="0"/>
              </a:rPr>
            </a:br>
            <a:br>
              <a:rPr lang="es-PE" altLang="es-PE" sz="2800" b="1" dirty="0">
                <a:solidFill>
                  <a:srgbClr val="25212A"/>
                </a:solidFill>
                <a:latin typeface="Oswald" pitchFamily="2" charset="0"/>
                <a:cs typeface="Arial" panose="020B0604020202020204" pitchFamily="34" charset="0"/>
                <a:sym typeface="Oswald" pitchFamily="2" charset="0"/>
              </a:rPr>
            </a:br>
            <a:r>
              <a:rPr lang="es-PE" altLang="es-PE" sz="2800" b="1" dirty="0">
                <a:solidFill>
                  <a:srgbClr val="25212A"/>
                </a:solidFill>
                <a:latin typeface="Oswald" pitchFamily="2" charset="0"/>
                <a:cs typeface="Arial" panose="020B0604020202020204" pitchFamily="34" charset="0"/>
                <a:sym typeface="Oswald" pitchFamily="2" charset="0"/>
              </a:rPr>
              <a:t>Directiva Nº 005-2020-OSCE/CD </a:t>
            </a:r>
          </a:p>
        </p:txBody>
      </p:sp>
    </p:spTree>
    <p:extLst>
      <p:ext uri="{BB962C8B-B14F-4D97-AF65-F5344CB8AC3E}">
        <p14:creationId xmlns:p14="http://schemas.microsoft.com/office/powerpoint/2010/main" val="136443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33</a:t>
            </a:fld>
            <a:endParaRPr lang="es-PE" altLang="es-PE">
              <a:solidFill>
                <a:srgbClr val="898989"/>
              </a:solidFill>
            </a:endParaRPr>
          </a:p>
        </p:txBody>
      </p:sp>
      <p:sp>
        <p:nvSpPr>
          <p:cNvPr id="11" name="Google Shape;196;p28">
            <a:extLst>
              <a:ext uri="{FF2B5EF4-FFF2-40B4-BE49-F238E27FC236}">
                <a16:creationId xmlns:a16="http://schemas.microsoft.com/office/drawing/2014/main" id="{081B4833-80D1-7E4E-9381-E7CC48C2EB01}"/>
              </a:ext>
            </a:extLst>
          </p:cNvPr>
          <p:cNvSpPr txBox="1">
            <a:spLocks noGrp="1" noChangeArrowheads="1"/>
          </p:cNvSpPr>
          <p:nvPr/>
        </p:nvSpPr>
        <p:spPr bwMode="auto">
          <a:xfrm>
            <a:off x="899592" y="2256954"/>
            <a:ext cx="6616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2400"/>
              <a:buFont typeface="Arial" panose="020B0604020202020204" pitchFamily="34" charset="0"/>
              <a:buNone/>
              <a:defRPr sz="1400">
                <a:solidFill>
                  <a:srgbClr val="000000"/>
                </a:solidFill>
                <a:latin typeface="Arial"/>
                <a:ea typeface="Arial"/>
                <a:cs typeface="Arial"/>
                <a:sym typeface="Arial" panose="020B0604020202020204" pitchFamily="34" charset="0"/>
              </a:defRPr>
            </a:lvl1pPr>
            <a:lvl2pPr lvl="1" algn="l" rtl="0" eaLnBrk="0" fontAlgn="base" hangingPunct="0">
              <a:spcBef>
                <a:spcPts val="0"/>
              </a:spcBef>
              <a:spcAft>
                <a:spcPts val="0"/>
              </a:spcAft>
              <a:buClr>
                <a:srgbClr val="000000"/>
              </a:buClr>
              <a:buSzPts val="24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rgbClr val="000000"/>
              </a:buClr>
              <a:buSzPts val="24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rgbClr val="000000"/>
              </a:buClr>
              <a:buSzPts val="24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rgbClr val="000000"/>
              </a:buClr>
              <a:buSzPts val="24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pPr eaLnBrk="1" hangingPunct="1">
              <a:spcBef>
                <a:spcPct val="0"/>
              </a:spcBef>
              <a:spcAft>
                <a:spcPct val="0"/>
              </a:spcAft>
              <a:buClr>
                <a:srgbClr val="25212A"/>
              </a:buClr>
              <a:buFont typeface="Oswald" pitchFamily="2" charset="0"/>
              <a:buNone/>
            </a:pPr>
            <a:r>
              <a:rPr lang="es-PE" altLang="es-PE" sz="2000" b="1" dirty="0">
                <a:solidFill>
                  <a:srgbClr val="25212A"/>
                </a:solidFill>
                <a:latin typeface="Oswald" pitchFamily="2" charset="0"/>
                <a:cs typeface="Arial" panose="020B0604020202020204" pitchFamily="34" charset="0"/>
                <a:sym typeface="Oswald" pitchFamily="2" charset="0"/>
              </a:rPr>
              <a:t>OBJETO: Implementar Medidas – Generales y Específicas para la reactivación de los Contratos de obra vigentes y sus respectivos Contratos de Supervisión</a:t>
            </a:r>
          </a:p>
        </p:txBody>
      </p:sp>
      <p:sp>
        <p:nvSpPr>
          <p:cNvPr id="12" name="Google Shape;197;p28">
            <a:extLst>
              <a:ext uri="{FF2B5EF4-FFF2-40B4-BE49-F238E27FC236}">
                <a16:creationId xmlns:a16="http://schemas.microsoft.com/office/drawing/2014/main" id="{17CB34BC-43AE-4D44-9FA7-A0CA6D8E87D0}"/>
              </a:ext>
            </a:extLst>
          </p:cNvPr>
          <p:cNvSpPr>
            <a:spLocks noChangeArrowheads="1"/>
          </p:cNvSpPr>
          <p:nvPr/>
        </p:nvSpPr>
        <p:spPr bwMode="auto">
          <a:xfrm>
            <a:off x="899592" y="3534891"/>
            <a:ext cx="1968500" cy="1838325"/>
          </a:xfrm>
          <a:prstGeom prst="homePlate">
            <a:avLst>
              <a:gd name="adj" fmla="val 3014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rgbClr val="B7B7B7"/>
            </a:solidFill>
            <a:prstDash val="dash"/>
            <a:round/>
            <a:headEnd type="none" w="sm" len="sm"/>
            <a:tailEnd type="none" w="sm" len="sm"/>
          </a:ln>
        </p:spPr>
        <p:txBody>
          <a:bodyPr lIns="91425" tIns="91425" rIns="91425" bIns="91425" anchor="ctr"/>
          <a:lstStyle>
            <a:defPPr>
              <a:defRPr lang="es-PE"/>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r>
              <a:rPr lang="es-PE" altLang="es-PE" b="1" dirty="0"/>
              <a:t>Procedimiento excepcional de ampliación de plazo.</a:t>
            </a:r>
            <a:endParaRPr lang="es-PE" altLang="es-PE" sz="1800" b="1" dirty="0"/>
          </a:p>
        </p:txBody>
      </p:sp>
      <p:sp>
        <p:nvSpPr>
          <p:cNvPr id="13" name="Google Shape;198;p28">
            <a:extLst>
              <a:ext uri="{FF2B5EF4-FFF2-40B4-BE49-F238E27FC236}">
                <a16:creationId xmlns:a16="http://schemas.microsoft.com/office/drawing/2014/main" id="{05EFBEDF-5E0A-C243-A5C8-54E018B1D801}"/>
              </a:ext>
            </a:extLst>
          </p:cNvPr>
          <p:cNvSpPr>
            <a:spLocks noChangeArrowheads="1"/>
          </p:cNvSpPr>
          <p:nvPr/>
        </p:nvSpPr>
        <p:spPr bwMode="auto">
          <a:xfrm>
            <a:off x="2595836" y="3534891"/>
            <a:ext cx="2544762" cy="1838325"/>
          </a:xfrm>
          <a:prstGeom prst="chevron">
            <a:avLst>
              <a:gd name="adj" fmla="val 2985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lumMod val="20000"/>
                <a:lumOff val="80000"/>
              </a:schemeClr>
            </a:solidFill>
            <a:prstDash val="dash"/>
            <a:round/>
            <a:headEnd type="none" w="sm" len="sm"/>
            <a:tailEnd type="none" w="sm" len="sm"/>
          </a:ln>
        </p:spPr>
        <p:txBody>
          <a:bodyPr lIns="91425" tIns="91425" rIns="91425" bIns="91425" anchor="ctr"/>
          <a:lstStyle>
            <a:defPPr>
              <a:defRPr lang="es-PE"/>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endParaRPr lang="es-PE" altLang="es-PE" dirty="0"/>
          </a:p>
          <a:p>
            <a:pPr eaLnBrk="1" hangingPunct="1"/>
            <a:r>
              <a:rPr lang="es-PE" altLang="es-PE" b="1" dirty="0"/>
              <a:t>Procedimiento para la solicitud y entrega de adelantos </a:t>
            </a:r>
            <a:endParaRPr lang="es-PE" altLang="es-PE" sz="1800" b="1" dirty="0"/>
          </a:p>
        </p:txBody>
      </p:sp>
      <p:sp>
        <p:nvSpPr>
          <p:cNvPr id="14" name="Google Shape;199;p28">
            <a:extLst>
              <a:ext uri="{FF2B5EF4-FFF2-40B4-BE49-F238E27FC236}">
                <a16:creationId xmlns:a16="http://schemas.microsoft.com/office/drawing/2014/main" id="{B143C015-16C8-5740-840B-997E452CA9FD}"/>
              </a:ext>
            </a:extLst>
          </p:cNvPr>
          <p:cNvSpPr>
            <a:spLocks noChangeArrowheads="1"/>
          </p:cNvSpPr>
          <p:nvPr/>
        </p:nvSpPr>
        <p:spPr bwMode="auto">
          <a:xfrm>
            <a:off x="4867548" y="3534891"/>
            <a:ext cx="2876550" cy="1838325"/>
          </a:xfrm>
          <a:prstGeom prst="chevron">
            <a:avLst>
              <a:gd name="adj" fmla="val 2986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lumMod val="40000"/>
                <a:lumOff val="60000"/>
              </a:schemeClr>
            </a:solidFill>
            <a:prstDash val="dash"/>
            <a:round/>
            <a:headEnd type="none" w="sm" len="sm"/>
            <a:tailEnd type="none" w="sm" len="sm"/>
          </a:ln>
        </p:spPr>
        <p:txBody>
          <a:bodyPr lIns="91425" tIns="91425" rIns="91425" bIns="91425" anchor="ctr"/>
          <a:lstStyle>
            <a:defPPr>
              <a:defRPr lang="es-PE"/>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r>
              <a:rPr lang="es-PE" altLang="es-PE" sz="1200" b="1" dirty="0"/>
              <a:t>Procedimiento para la implementación de las medidas sectoriales dispuestas con </a:t>
            </a:r>
          </a:p>
          <a:p>
            <a:pPr eaLnBrk="1" hangingPunct="1"/>
            <a:r>
              <a:rPr lang="es-PE" altLang="es-PE" sz="1200" b="1" dirty="0"/>
              <a:t>posterioridad a la aprobación de la ampliación excepcional de plazo. </a:t>
            </a:r>
          </a:p>
        </p:txBody>
      </p:sp>
      <p:sp>
        <p:nvSpPr>
          <p:cNvPr id="15" name="CuadroTexto 1">
            <a:extLst>
              <a:ext uri="{FF2B5EF4-FFF2-40B4-BE49-F238E27FC236}">
                <a16:creationId xmlns:a16="http://schemas.microsoft.com/office/drawing/2014/main" id="{CFE0962C-5DA4-604C-8218-C40CF2E71FE3}"/>
              </a:ext>
            </a:extLst>
          </p:cNvPr>
          <p:cNvSpPr txBox="1">
            <a:spLocks noChangeArrowheads="1"/>
          </p:cNvSpPr>
          <p:nvPr/>
        </p:nvSpPr>
        <p:spPr bwMode="auto">
          <a:xfrm>
            <a:off x="1462647" y="3091978"/>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PE"/>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r>
              <a:rPr lang="es-PE" altLang="es-PE" b="1" u="sng" dirty="0"/>
              <a:t>1</a:t>
            </a:r>
          </a:p>
        </p:txBody>
      </p:sp>
      <p:sp>
        <p:nvSpPr>
          <p:cNvPr id="16" name="CuadroTexto 7">
            <a:extLst>
              <a:ext uri="{FF2B5EF4-FFF2-40B4-BE49-F238E27FC236}">
                <a16:creationId xmlns:a16="http://schemas.microsoft.com/office/drawing/2014/main" id="{AA6B28A8-DC4E-E548-8159-33A68B91B97F}"/>
              </a:ext>
            </a:extLst>
          </p:cNvPr>
          <p:cNvSpPr txBox="1">
            <a:spLocks noChangeArrowheads="1"/>
          </p:cNvSpPr>
          <p:nvPr/>
        </p:nvSpPr>
        <p:spPr bwMode="auto">
          <a:xfrm>
            <a:off x="3584055" y="3072897"/>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PE"/>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r>
              <a:rPr lang="es-PE" altLang="es-PE" b="1" u="sng" dirty="0"/>
              <a:t>2</a:t>
            </a:r>
          </a:p>
        </p:txBody>
      </p:sp>
      <p:sp>
        <p:nvSpPr>
          <p:cNvPr id="17" name="CuadroTexto 8">
            <a:extLst>
              <a:ext uri="{FF2B5EF4-FFF2-40B4-BE49-F238E27FC236}">
                <a16:creationId xmlns:a16="http://schemas.microsoft.com/office/drawing/2014/main" id="{930ED861-11B3-0D48-8613-855996FD10F9}"/>
              </a:ext>
            </a:extLst>
          </p:cNvPr>
          <p:cNvSpPr txBox="1">
            <a:spLocks noChangeArrowheads="1"/>
          </p:cNvSpPr>
          <p:nvPr/>
        </p:nvSpPr>
        <p:spPr bwMode="auto">
          <a:xfrm>
            <a:off x="6163741" y="3072896"/>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PE"/>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r>
              <a:rPr lang="es-PE" altLang="es-PE" b="1" u="sng" dirty="0"/>
              <a:t>3</a:t>
            </a:r>
          </a:p>
        </p:txBody>
      </p:sp>
      <p:sp>
        <p:nvSpPr>
          <p:cNvPr id="18" name="CuadroTexto 17">
            <a:extLst>
              <a:ext uri="{FF2B5EF4-FFF2-40B4-BE49-F238E27FC236}">
                <a16:creationId xmlns:a16="http://schemas.microsoft.com/office/drawing/2014/main" id="{BB9E3012-4B58-CA42-8E51-094D3ED42F15}"/>
              </a:ext>
            </a:extLst>
          </p:cNvPr>
          <p:cNvSpPr txBox="1"/>
          <p:nvPr/>
        </p:nvSpPr>
        <p:spPr>
          <a:xfrm>
            <a:off x="1835696" y="836712"/>
            <a:ext cx="5033568" cy="523220"/>
          </a:xfrm>
          <a:prstGeom prst="rect">
            <a:avLst/>
          </a:prstGeom>
          <a:noFill/>
        </p:spPr>
        <p:txBody>
          <a:bodyPr wrap="square" rtlCol="0">
            <a:spAutoFit/>
          </a:bodyPr>
          <a:lstStyle/>
          <a:p>
            <a:r>
              <a:rPr lang="es-PE" altLang="es-PE" sz="2800" b="1" u="sng" dirty="0">
                <a:solidFill>
                  <a:srgbClr val="25212A"/>
                </a:solidFill>
                <a:latin typeface="Oswald" pitchFamily="2" charset="0"/>
                <a:cs typeface="Arial" panose="020B0604020202020204" pitchFamily="34" charset="0"/>
                <a:sym typeface="Oswald" pitchFamily="2" charset="0"/>
              </a:rPr>
              <a:t>Directiva Nº 005-2020-OSCE/CD</a:t>
            </a:r>
            <a:endParaRPr lang="es-PE" sz="2800" u="sng" dirty="0"/>
          </a:p>
        </p:txBody>
      </p:sp>
    </p:spTree>
    <p:extLst>
      <p:ext uri="{BB962C8B-B14F-4D97-AF65-F5344CB8AC3E}">
        <p14:creationId xmlns:p14="http://schemas.microsoft.com/office/powerpoint/2010/main" val="362628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34</a:t>
            </a:fld>
            <a:endParaRPr lang="es-PE" altLang="es-PE">
              <a:solidFill>
                <a:srgbClr val="898989"/>
              </a:solidFill>
            </a:endParaRPr>
          </a:p>
        </p:txBody>
      </p:sp>
      <p:sp>
        <p:nvSpPr>
          <p:cNvPr id="19" name="Google Shape;79;p15">
            <a:extLst>
              <a:ext uri="{FF2B5EF4-FFF2-40B4-BE49-F238E27FC236}">
                <a16:creationId xmlns:a16="http://schemas.microsoft.com/office/drawing/2014/main" id="{4CDDD25B-04E4-E04D-97B9-8D7837A5A024}"/>
              </a:ext>
            </a:extLst>
          </p:cNvPr>
          <p:cNvSpPr txBox="1">
            <a:spLocks noChangeArrowheads="1"/>
          </p:cNvSpPr>
          <p:nvPr/>
        </p:nvSpPr>
        <p:spPr bwMode="auto">
          <a:xfrm>
            <a:off x="1294161" y="2492896"/>
            <a:ext cx="61166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buClr>
                <a:srgbClr val="25212A"/>
              </a:buClr>
              <a:buFont typeface="Oswald" pitchFamily="2" charset="0"/>
              <a:buNone/>
            </a:pPr>
            <a:br>
              <a:rPr lang="es-PE" altLang="es-PE" b="1" dirty="0">
                <a:solidFill>
                  <a:srgbClr val="25212A"/>
                </a:solidFill>
                <a:latin typeface="Oswald" pitchFamily="2" charset="0"/>
                <a:cs typeface="Arial" panose="020B0604020202020204" pitchFamily="34" charset="0"/>
                <a:sym typeface="Oswald" pitchFamily="2" charset="0"/>
              </a:rPr>
            </a:br>
            <a:r>
              <a:rPr lang="es-PE" altLang="es-PE" sz="4000" b="1" dirty="0">
                <a:solidFill>
                  <a:srgbClr val="25212A"/>
                </a:solidFill>
                <a:latin typeface="Oswald" pitchFamily="2" charset="0"/>
                <a:cs typeface="Arial" panose="020B0604020202020204" pitchFamily="34" charset="0"/>
                <a:sym typeface="Oswald" pitchFamily="2" charset="0"/>
              </a:rPr>
              <a:t>DISPOSICIONES GENERALES</a:t>
            </a:r>
          </a:p>
        </p:txBody>
      </p:sp>
    </p:spTree>
    <p:extLst>
      <p:ext uri="{BB962C8B-B14F-4D97-AF65-F5344CB8AC3E}">
        <p14:creationId xmlns:p14="http://schemas.microsoft.com/office/powerpoint/2010/main" val="166758073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35</a:t>
            </a:fld>
            <a:endParaRPr lang="es-PE" altLang="es-PE">
              <a:solidFill>
                <a:srgbClr val="898989"/>
              </a:solidFill>
            </a:endParaRPr>
          </a:p>
        </p:txBody>
      </p:sp>
      <p:sp>
        <p:nvSpPr>
          <p:cNvPr id="12" name="Google Shape;93;p17">
            <a:extLst>
              <a:ext uri="{FF2B5EF4-FFF2-40B4-BE49-F238E27FC236}">
                <a16:creationId xmlns:a16="http://schemas.microsoft.com/office/drawing/2014/main" id="{C7061E1B-5E49-334B-996E-7B95EF849AC4}"/>
              </a:ext>
            </a:extLst>
          </p:cNvPr>
          <p:cNvSpPr txBox="1">
            <a:spLocks noChangeArrowheads="1"/>
          </p:cNvSpPr>
          <p:nvPr/>
        </p:nvSpPr>
        <p:spPr bwMode="auto">
          <a:xfrm>
            <a:off x="657406" y="1831773"/>
            <a:ext cx="7101071"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PE" sz="1800" dirty="0"/>
              <a:t>La </a:t>
            </a:r>
            <a:r>
              <a:rPr lang="es-PE" sz="1800" b="1" dirty="0"/>
              <a:t>SEAP</a:t>
            </a:r>
            <a:r>
              <a:rPr lang="es-PE" sz="1800" dirty="0"/>
              <a:t> podrá considerar, en lo que respecta al plazo: </a:t>
            </a:r>
          </a:p>
          <a:p>
            <a:pPr marL="63500" indent="0" algn="just">
              <a:buFont typeface="Arial" panose="020B0604020202020204" pitchFamily="34" charset="0"/>
              <a:buNone/>
              <a:defRPr/>
            </a:pPr>
            <a:endParaRPr lang="es-PE" sz="1800" dirty="0"/>
          </a:p>
          <a:p>
            <a:pPr marL="63500" indent="0" algn="just">
              <a:buFont typeface="Arial" panose="020B0604020202020204" pitchFamily="34" charset="0"/>
              <a:buNone/>
              <a:defRPr/>
            </a:pPr>
            <a:r>
              <a:rPr lang="es-PE" sz="1800" dirty="0"/>
              <a:t>(i) </a:t>
            </a:r>
            <a:r>
              <a:rPr lang="es-PE" sz="1800" b="1" dirty="0"/>
              <a:t>El impacto en el plazo de ejecución </a:t>
            </a:r>
            <a:r>
              <a:rPr lang="es-PE" sz="1800" dirty="0"/>
              <a:t>producido por la paralización de obra que se hubiese generado a partir de la Declaratoria del EE Nacional; </a:t>
            </a:r>
          </a:p>
          <a:p>
            <a:pPr marL="63500" indent="0" algn="just">
              <a:buFont typeface="Arial" panose="020B0604020202020204" pitchFamily="34" charset="0"/>
              <a:buNone/>
              <a:defRPr/>
            </a:pPr>
            <a:r>
              <a:rPr lang="es-PE" sz="1800" dirty="0"/>
              <a:t>(ii) </a:t>
            </a:r>
            <a:r>
              <a:rPr lang="es-PE" sz="1800" b="1" dirty="0"/>
              <a:t>El impacto en plazo que podría significar la re-movilización de personal y equipos</a:t>
            </a:r>
            <a:r>
              <a:rPr lang="es-PE" sz="1800" dirty="0"/>
              <a:t>, así como por las adecuaciones y adaptaciones de los ambientes de trabajo, en caso sean necesarias; </a:t>
            </a:r>
          </a:p>
          <a:p>
            <a:pPr marL="63500" indent="0" algn="just">
              <a:buFont typeface="Arial" panose="020B0604020202020204" pitchFamily="34" charset="0"/>
              <a:buNone/>
              <a:defRPr/>
            </a:pPr>
            <a:r>
              <a:rPr lang="es-PE" sz="1800" dirty="0"/>
              <a:t>(iii) </a:t>
            </a:r>
            <a:r>
              <a:rPr lang="es-PE" sz="1800" b="1" dirty="0"/>
              <a:t>El impacto en plazo por la ejecución de la obra bajo las medidas para la prevención y control frente a la propagación del COVID-19 </a:t>
            </a:r>
            <a:r>
              <a:rPr lang="es-PE" sz="1800" dirty="0"/>
              <a:t>dispuestas por los sectores competentes, y toda otra medida que resulte necesaria para la reactivación de la obra y su ejecución, que derive directamente del EE Nacional. </a:t>
            </a:r>
          </a:p>
        </p:txBody>
      </p:sp>
      <p:sp>
        <p:nvSpPr>
          <p:cNvPr id="13" name="Google Shape;92;p17">
            <a:extLst>
              <a:ext uri="{FF2B5EF4-FFF2-40B4-BE49-F238E27FC236}">
                <a16:creationId xmlns:a16="http://schemas.microsoft.com/office/drawing/2014/main" id="{0E26EEE6-6C1F-5E43-913A-8375B5838F85}"/>
              </a:ext>
            </a:extLst>
          </p:cNvPr>
          <p:cNvSpPr txBox="1">
            <a:spLocks noGrp="1" noChangeArrowheads="1"/>
          </p:cNvSpPr>
          <p:nvPr>
            <p:ph type="title"/>
          </p:nvPr>
        </p:nvSpPr>
        <p:spPr>
          <a:xfrm>
            <a:off x="899591" y="740266"/>
            <a:ext cx="6616700" cy="700087"/>
          </a:xfrm>
        </p:spPr>
        <p:txBody>
          <a:bodyPr/>
          <a:lstStyle/>
          <a:p>
            <a:pPr eaLnBrk="1" hangingPunct="1">
              <a:spcBef>
                <a:spcPct val="0"/>
              </a:spcBef>
              <a:spcAft>
                <a:spcPct val="0"/>
              </a:spcAft>
              <a:buClr>
                <a:srgbClr val="25212A"/>
              </a:buClr>
              <a:buFont typeface="Oswald" pitchFamily="2" charset="0"/>
              <a:buNone/>
            </a:pPr>
            <a:r>
              <a:rPr lang="es-PE" altLang="es-PE" sz="2400" b="1" u="sng" dirty="0">
                <a:solidFill>
                  <a:srgbClr val="25212A"/>
                </a:solidFill>
                <a:latin typeface="Oswald" pitchFamily="2" charset="0"/>
                <a:cs typeface="Arial" panose="020B0604020202020204" pitchFamily="34" charset="0"/>
                <a:sym typeface="Oswald" pitchFamily="2" charset="0"/>
              </a:rPr>
              <a:t>SOLICITUD - AMPLIACIÓN EXCEPCIONAL DE PLAZO</a:t>
            </a:r>
          </a:p>
        </p:txBody>
      </p:sp>
    </p:spTree>
    <p:extLst>
      <p:ext uri="{BB962C8B-B14F-4D97-AF65-F5344CB8AC3E}">
        <p14:creationId xmlns:p14="http://schemas.microsoft.com/office/powerpoint/2010/main" val="1618468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36</a:t>
            </a:fld>
            <a:endParaRPr lang="es-PE" altLang="es-PE">
              <a:solidFill>
                <a:srgbClr val="898989"/>
              </a:solidFill>
            </a:endParaRPr>
          </a:p>
        </p:txBody>
      </p:sp>
      <p:sp>
        <p:nvSpPr>
          <p:cNvPr id="11" name="Google Shape;93;p17">
            <a:extLst>
              <a:ext uri="{FF2B5EF4-FFF2-40B4-BE49-F238E27FC236}">
                <a16:creationId xmlns:a16="http://schemas.microsoft.com/office/drawing/2014/main" id="{ED430364-33A4-9842-922A-85D786E9B875}"/>
              </a:ext>
            </a:extLst>
          </p:cNvPr>
          <p:cNvSpPr txBox="1">
            <a:spLocks noChangeArrowheads="1"/>
          </p:cNvSpPr>
          <p:nvPr/>
        </p:nvSpPr>
        <p:spPr bwMode="auto">
          <a:xfrm>
            <a:off x="683568" y="1835945"/>
            <a:ext cx="6984776" cy="358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63500" indent="0" algn="just">
              <a:buFont typeface="Arial" panose="020B0604020202020204" pitchFamily="34" charset="0"/>
              <a:buNone/>
            </a:pPr>
            <a:endParaRPr lang="es-PE" altLang="es-PE" sz="1400" dirty="0">
              <a:latin typeface="Arial" panose="020B0604020202020204" pitchFamily="34" charset="0"/>
              <a:cs typeface="Arial" panose="020B0604020202020204" pitchFamily="34" charset="0"/>
            </a:endParaRPr>
          </a:p>
          <a:p>
            <a:pPr marL="63500" indent="0" algn="just">
              <a:buFont typeface="Arial" panose="020B0604020202020204" pitchFamily="34" charset="0"/>
              <a:buNone/>
            </a:pPr>
            <a:r>
              <a:rPr lang="es-PE" altLang="es-PE" sz="1800" dirty="0">
                <a:latin typeface="Arial" panose="020B0604020202020204" pitchFamily="34" charset="0"/>
                <a:cs typeface="Arial" panose="020B0604020202020204" pitchFamily="34" charset="0"/>
              </a:rPr>
              <a:t>El contratista </a:t>
            </a:r>
            <a:r>
              <a:rPr lang="es-PE" altLang="es-PE" sz="1800" b="1" u="sng" dirty="0">
                <a:latin typeface="Arial" panose="020B0604020202020204" pitchFamily="34" charset="0"/>
                <a:cs typeface="Arial" panose="020B0604020202020204" pitchFamily="34" charset="0"/>
              </a:rPr>
              <a:t>tiene derecho </a:t>
            </a:r>
            <a:r>
              <a:rPr lang="es-PE" altLang="es-PE" sz="1800" dirty="0">
                <a:latin typeface="Arial" panose="020B0604020202020204" pitchFamily="34" charset="0"/>
                <a:cs typeface="Arial" panose="020B0604020202020204" pitchFamily="34" charset="0"/>
              </a:rPr>
              <a:t>a SEAP en las obras cuya ejecución se ha visto paralizada por el Estado de Emergencia Nacional generado por el COVID-19. </a:t>
            </a:r>
          </a:p>
          <a:p>
            <a:pPr marL="63500" indent="0" algn="just">
              <a:buFont typeface="Arial" panose="020B0604020202020204" pitchFamily="34" charset="0"/>
              <a:buNone/>
            </a:pPr>
            <a:endParaRPr lang="es-PE" altLang="es-PE" sz="1800" dirty="0">
              <a:latin typeface="Arial" panose="020B0604020202020204" pitchFamily="34" charset="0"/>
              <a:cs typeface="Arial" panose="020B0604020202020204" pitchFamily="34" charset="0"/>
            </a:endParaRPr>
          </a:p>
          <a:p>
            <a:pPr marL="63500" indent="0" algn="just">
              <a:buFont typeface="Arial" panose="020B0604020202020204" pitchFamily="34" charset="0"/>
              <a:buNone/>
            </a:pPr>
            <a:r>
              <a:rPr lang="es-PE" altLang="es-PE" sz="1800" dirty="0">
                <a:latin typeface="Arial" panose="020B0604020202020204" pitchFamily="34" charset="0"/>
                <a:cs typeface="Arial" panose="020B0604020202020204" pitchFamily="34" charset="0"/>
              </a:rPr>
              <a:t>Aplica incluso en aquellos casos en que </a:t>
            </a:r>
            <a:r>
              <a:rPr lang="es-PE" altLang="es-PE" sz="1800" b="1" dirty="0">
                <a:latin typeface="Arial" panose="020B0604020202020204" pitchFamily="34" charset="0"/>
                <a:cs typeface="Arial" panose="020B0604020202020204" pitchFamily="34" charset="0"/>
              </a:rPr>
              <a:t>la obra tenía programada su culminación antes de la declaratoria de Estado de Emergencia Nacional</a:t>
            </a:r>
            <a:r>
              <a:rPr lang="es-PE" altLang="es-PE" sz="1800" dirty="0">
                <a:latin typeface="Arial" panose="020B0604020202020204" pitchFamily="34" charset="0"/>
                <a:cs typeface="Arial" panose="020B0604020202020204" pitchFamily="34" charset="0"/>
              </a:rPr>
              <a:t>, o cuando </a:t>
            </a:r>
            <a:r>
              <a:rPr lang="es-PE" altLang="es-PE" sz="1800" b="1" dirty="0">
                <a:latin typeface="Arial" panose="020B0604020202020204" pitchFamily="34" charset="0"/>
                <a:cs typeface="Arial" panose="020B0604020202020204" pitchFamily="34" charset="0"/>
              </a:rPr>
              <a:t>se haya encontrado con atraso</a:t>
            </a:r>
            <a:r>
              <a:rPr lang="es-PE" altLang="es-PE" sz="1800" dirty="0">
                <a:latin typeface="Arial" panose="020B0604020202020204" pitchFamily="34" charset="0"/>
                <a:cs typeface="Arial" panose="020B0604020202020204" pitchFamily="34" charset="0"/>
              </a:rPr>
              <a:t>, sin perjuicio de la aplicación de penalidades o los procedimientos de solución de controversias, que sean aplicables por tales atrasos o paralizaciones previas. </a:t>
            </a:r>
          </a:p>
          <a:p>
            <a:pPr marL="63500" indent="0">
              <a:buFont typeface="Arial" panose="020B0604020202020204" pitchFamily="34" charset="0"/>
              <a:buNone/>
            </a:pPr>
            <a:endParaRPr lang="es-PE" altLang="es-PE" sz="1400" dirty="0">
              <a:latin typeface="Arial" panose="020B0604020202020204" pitchFamily="34" charset="0"/>
              <a:cs typeface="Arial" panose="020B0604020202020204" pitchFamily="34" charset="0"/>
            </a:endParaRPr>
          </a:p>
        </p:txBody>
      </p:sp>
      <p:sp>
        <p:nvSpPr>
          <p:cNvPr id="12" name="Google Shape;92;p17">
            <a:extLst>
              <a:ext uri="{FF2B5EF4-FFF2-40B4-BE49-F238E27FC236}">
                <a16:creationId xmlns:a16="http://schemas.microsoft.com/office/drawing/2014/main" id="{DE8F4F4A-CCEF-274E-93FB-35EFA82234D7}"/>
              </a:ext>
            </a:extLst>
          </p:cNvPr>
          <p:cNvSpPr txBox="1">
            <a:spLocks noGrp="1" noChangeArrowheads="1"/>
          </p:cNvSpPr>
          <p:nvPr>
            <p:ph type="title"/>
          </p:nvPr>
        </p:nvSpPr>
        <p:spPr>
          <a:xfrm>
            <a:off x="899591" y="740266"/>
            <a:ext cx="6616700" cy="700087"/>
          </a:xfrm>
        </p:spPr>
        <p:txBody>
          <a:bodyPr/>
          <a:lstStyle/>
          <a:p>
            <a:pPr eaLnBrk="1" hangingPunct="1">
              <a:spcBef>
                <a:spcPct val="0"/>
              </a:spcBef>
              <a:spcAft>
                <a:spcPct val="0"/>
              </a:spcAft>
              <a:buClr>
                <a:srgbClr val="25212A"/>
              </a:buClr>
              <a:buFont typeface="Oswald" pitchFamily="2" charset="0"/>
              <a:buNone/>
            </a:pPr>
            <a:r>
              <a:rPr lang="es-PE" altLang="es-PE" sz="2400" b="1" u="sng" dirty="0">
                <a:solidFill>
                  <a:srgbClr val="25212A"/>
                </a:solidFill>
                <a:latin typeface="Oswald" pitchFamily="2" charset="0"/>
                <a:cs typeface="Arial" panose="020B0604020202020204" pitchFamily="34" charset="0"/>
                <a:sym typeface="Oswald" pitchFamily="2" charset="0"/>
              </a:rPr>
              <a:t>SOLICITUD - AMPLIACIÓN EXCEPCIONAL DE PLAZO</a:t>
            </a:r>
          </a:p>
        </p:txBody>
      </p:sp>
    </p:spTree>
    <p:extLst>
      <p:ext uri="{BB962C8B-B14F-4D97-AF65-F5344CB8AC3E}">
        <p14:creationId xmlns:p14="http://schemas.microsoft.com/office/powerpoint/2010/main" val="1014687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37</a:t>
            </a:fld>
            <a:endParaRPr lang="es-PE" altLang="es-PE">
              <a:solidFill>
                <a:srgbClr val="898989"/>
              </a:solidFill>
            </a:endParaRPr>
          </a:p>
        </p:txBody>
      </p:sp>
      <p:sp>
        <p:nvSpPr>
          <p:cNvPr id="12" name="Google Shape;93;p17">
            <a:extLst>
              <a:ext uri="{FF2B5EF4-FFF2-40B4-BE49-F238E27FC236}">
                <a16:creationId xmlns:a16="http://schemas.microsoft.com/office/drawing/2014/main" id="{173630F2-F490-DC45-A639-3E13F40F2700}"/>
              </a:ext>
            </a:extLst>
          </p:cNvPr>
          <p:cNvSpPr txBox="1">
            <a:spLocks noChangeArrowheads="1"/>
          </p:cNvSpPr>
          <p:nvPr/>
        </p:nvSpPr>
        <p:spPr bwMode="auto">
          <a:xfrm>
            <a:off x="827584" y="1818482"/>
            <a:ext cx="66167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endParaRPr lang="es-PE" altLang="es-PE" sz="2400" dirty="0">
              <a:latin typeface="Arial" panose="020B0604020202020204" pitchFamily="34" charset="0"/>
              <a:cs typeface="Arial" panose="020B0604020202020204" pitchFamily="34" charset="0"/>
            </a:endParaRPr>
          </a:p>
          <a:p>
            <a:pPr algn="just"/>
            <a:r>
              <a:rPr lang="es-PE" altLang="es-PE" sz="2000" dirty="0">
                <a:latin typeface="Arial" panose="020B0604020202020204" pitchFamily="34" charset="0"/>
                <a:cs typeface="Arial" panose="020B0604020202020204" pitchFamily="34" charset="0"/>
              </a:rPr>
              <a:t>La entrega de adelantos que prevé el DLEG tiene por finalidad </a:t>
            </a:r>
            <a:r>
              <a:rPr lang="es-PE" altLang="es-PE" sz="2000" b="1" dirty="0">
                <a:latin typeface="Arial" panose="020B0604020202020204" pitchFamily="34" charset="0"/>
                <a:cs typeface="Arial" panose="020B0604020202020204" pitchFamily="34" charset="0"/>
              </a:rPr>
              <a:t>facilitar al contratista los recursos para que pueda ejecutar las obras</a:t>
            </a:r>
            <a:r>
              <a:rPr lang="es-PE" altLang="es-PE" sz="2000" dirty="0">
                <a:latin typeface="Arial" panose="020B0604020202020204" pitchFamily="34" charset="0"/>
                <a:cs typeface="Arial" panose="020B0604020202020204" pitchFamily="34" charset="0"/>
              </a:rPr>
              <a:t>, considerando las medidas frente a la propagación del COVID-19, dispuestas por los sectores competentes. </a:t>
            </a:r>
          </a:p>
        </p:txBody>
      </p:sp>
      <p:sp>
        <p:nvSpPr>
          <p:cNvPr id="13" name="Google Shape;92;p17">
            <a:extLst>
              <a:ext uri="{FF2B5EF4-FFF2-40B4-BE49-F238E27FC236}">
                <a16:creationId xmlns:a16="http://schemas.microsoft.com/office/drawing/2014/main" id="{C2C10F8D-1EAB-B741-8973-AF859DA20381}"/>
              </a:ext>
            </a:extLst>
          </p:cNvPr>
          <p:cNvSpPr txBox="1">
            <a:spLocks noGrp="1" noChangeArrowheads="1"/>
          </p:cNvSpPr>
          <p:nvPr>
            <p:ph type="title"/>
          </p:nvPr>
        </p:nvSpPr>
        <p:spPr>
          <a:xfrm>
            <a:off x="827584" y="849709"/>
            <a:ext cx="6616700" cy="700087"/>
          </a:xfrm>
        </p:spPr>
        <p:txBody>
          <a:bodyPr/>
          <a:lstStyle/>
          <a:p>
            <a:pPr eaLnBrk="1" hangingPunct="1">
              <a:spcBef>
                <a:spcPct val="0"/>
              </a:spcBef>
              <a:spcAft>
                <a:spcPct val="0"/>
              </a:spcAft>
              <a:buClr>
                <a:srgbClr val="25212A"/>
              </a:buClr>
              <a:buFont typeface="Oswald" pitchFamily="2" charset="0"/>
              <a:buNone/>
            </a:pPr>
            <a:r>
              <a:rPr lang="es-PE" altLang="es-PE" sz="2800" b="1" u="sng" dirty="0">
                <a:solidFill>
                  <a:srgbClr val="25212A"/>
                </a:solidFill>
                <a:latin typeface="Oswald" pitchFamily="2" charset="0"/>
                <a:cs typeface="Arial" panose="020B0604020202020204" pitchFamily="34" charset="0"/>
                <a:sym typeface="Oswald" pitchFamily="2" charset="0"/>
              </a:rPr>
              <a:t>SOLICITUD Y ENTREGA DE ADELANTOS</a:t>
            </a:r>
          </a:p>
        </p:txBody>
      </p:sp>
    </p:spTree>
    <p:extLst>
      <p:ext uri="{BB962C8B-B14F-4D97-AF65-F5344CB8AC3E}">
        <p14:creationId xmlns:p14="http://schemas.microsoft.com/office/powerpoint/2010/main" val="37315109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38</a:t>
            </a:fld>
            <a:endParaRPr lang="es-PE" altLang="es-PE">
              <a:solidFill>
                <a:srgbClr val="898989"/>
              </a:solidFill>
            </a:endParaRPr>
          </a:p>
        </p:txBody>
      </p:sp>
      <p:sp>
        <p:nvSpPr>
          <p:cNvPr id="11" name="Google Shape;93;p17">
            <a:extLst>
              <a:ext uri="{FF2B5EF4-FFF2-40B4-BE49-F238E27FC236}">
                <a16:creationId xmlns:a16="http://schemas.microsoft.com/office/drawing/2014/main" id="{0D47D5FC-8CCB-784C-9857-AB5934C4A90E}"/>
              </a:ext>
            </a:extLst>
          </p:cNvPr>
          <p:cNvSpPr txBox="1">
            <a:spLocks noChangeArrowheads="1"/>
          </p:cNvSpPr>
          <p:nvPr/>
        </p:nvSpPr>
        <p:spPr bwMode="auto">
          <a:xfrm>
            <a:off x="1011223" y="1966639"/>
            <a:ext cx="66167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PE" sz="2000" b="1" dirty="0"/>
              <a:t>En caso los sectores competentes dicten medidas de carácter sanitario o de otra índole</a:t>
            </a:r>
            <a:r>
              <a:rPr lang="es-PE" sz="2000" dirty="0"/>
              <a:t> para prevenir y controlar la propagación del COVID-19, </a:t>
            </a:r>
            <a:r>
              <a:rPr lang="es-PE" sz="2000" b="1" u="sng" dirty="0"/>
              <a:t>las partes deberán implementarlas </a:t>
            </a:r>
            <a:r>
              <a:rPr lang="es-PE" sz="2000" dirty="0"/>
              <a:t>modificando el contrato conforme a lo dispuesto en el literal c) de la Segunda Disposición Complementaria Final del DLEG. </a:t>
            </a:r>
          </a:p>
          <a:p>
            <a:pPr marL="63500" indent="0" algn="just">
              <a:buFont typeface="Arial" panose="020B0604020202020204" pitchFamily="34" charset="0"/>
              <a:buNone/>
              <a:defRPr/>
            </a:pPr>
            <a:endParaRPr lang="es-PE" sz="2000" dirty="0"/>
          </a:p>
          <a:p>
            <a:pPr algn="just">
              <a:defRPr/>
            </a:pPr>
            <a:r>
              <a:rPr lang="es-PE" sz="2000" dirty="0"/>
              <a:t>Periódicamente, </a:t>
            </a:r>
            <a:r>
              <a:rPr lang="es-PE" sz="2000" b="1" u="sng" dirty="0"/>
              <a:t>las partes podrán revisar el impacto </a:t>
            </a:r>
            <a:r>
              <a:rPr lang="es-PE" sz="2000" dirty="0"/>
              <a:t>en plazo, los conceptos económicos, costos y mecanismos de compensación que acordaron para reactivar la obra, y </a:t>
            </a:r>
            <a:r>
              <a:rPr lang="es-PE" sz="2000" b="1" dirty="0"/>
              <a:t>modificar el contrato cuando corresponda. </a:t>
            </a:r>
          </a:p>
          <a:p>
            <a:pPr algn="just">
              <a:defRPr/>
            </a:pPr>
            <a:endParaRPr lang="es-PE" sz="2000" dirty="0"/>
          </a:p>
        </p:txBody>
      </p:sp>
      <p:sp>
        <p:nvSpPr>
          <p:cNvPr id="12" name="Google Shape;92;p17">
            <a:extLst>
              <a:ext uri="{FF2B5EF4-FFF2-40B4-BE49-F238E27FC236}">
                <a16:creationId xmlns:a16="http://schemas.microsoft.com/office/drawing/2014/main" id="{C1F5BAF7-570C-704D-9F24-0C3150E060D6}"/>
              </a:ext>
            </a:extLst>
          </p:cNvPr>
          <p:cNvSpPr txBox="1">
            <a:spLocks noGrp="1" noChangeArrowheads="1"/>
          </p:cNvSpPr>
          <p:nvPr>
            <p:ph type="title"/>
          </p:nvPr>
        </p:nvSpPr>
        <p:spPr>
          <a:xfrm>
            <a:off x="827584" y="844278"/>
            <a:ext cx="7120071" cy="700087"/>
          </a:xfrm>
        </p:spPr>
        <p:txBody>
          <a:bodyPr/>
          <a:lstStyle/>
          <a:p>
            <a:pPr eaLnBrk="1" hangingPunct="1">
              <a:spcBef>
                <a:spcPct val="0"/>
              </a:spcBef>
              <a:spcAft>
                <a:spcPct val="0"/>
              </a:spcAft>
              <a:buClr>
                <a:srgbClr val="25212A"/>
              </a:buClr>
              <a:buFont typeface="Oswald" pitchFamily="2" charset="0"/>
              <a:buNone/>
            </a:pPr>
            <a:r>
              <a:rPr lang="es-PE" altLang="es-PE" sz="2400" b="1" u="sng" dirty="0">
                <a:solidFill>
                  <a:srgbClr val="25212A"/>
                </a:solidFill>
                <a:latin typeface="Oswald" pitchFamily="2" charset="0"/>
                <a:cs typeface="Arial" panose="020B0604020202020204" pitchFamily="34" charset="0"/>
                <a:sym typeface="Oswald" pitchFamily="2" charset="0"/>
              </a:rPr>
              <a:t>Sobre la Implementación de las medidas sectoriales dispuestas con posterioridad a la aprobación de la AEP</a:t>
            </a:r>
          </a:p>
        </p:txBody>
      </p:sp>
    </p:spTree>
    <p:extLst>
      <p:ext uri="{BB962C8B-B14F-4D97-AF65-F5344CB8AC3E}">
        <p14:creationId xmlns:p14="http://schemas.microsoft.com/office/powerpoint/2010/main" val="385365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39</a:t>
            </a:fld>
            <a:endParaRPr lang="es-PE" altLang="es-PE">
              <a:solidFill>
                <a:srgbClr val="898989"/>
              </a:solidFill>
            </a:endParaRPr>
          </a:p>
        </p:txBody>
      </p:sp>
      <p:sp>
        <p:nvSpPr>
          <p:cNvPr id="11" name="Google Shape;93;p17">
            <a:extLst>
              <a:ext uri="{FF2B5EF4-FFF2-40B4-BE49-F238E27FC236}">
                <a16:creationId xmlns:a16="http://schemas.microsoft.com/office/drawing/2014/main" id="{A1B128E7-91F4-E94B-9B07-2656FFE67F77}"/>
              </a:ext>
            </a:extLst>
          </p:cNvPr>
          <p:cNvSpPr txBox="1">
            <a:spLocks noChangeArrowheads="1"/>
          </p:cNvSpPr>
          <p:nvPr/>
        </p:nvSpPr>
        <p:spPr bwMode="auto">
          <a:xfrm>
            <a:off x="827584" y="1881188"/>
            <a:ext cx="7128792"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s-PE" altLang="es-PE" sz="1800" dirty="0">
                <a:latin typeface="Arial" panose="020B0604020202020204" pitchFamily="34" charset="0"/>
                <a:cs typeface="Arial" panose="020B0604020202020204" pitchFamily="34" charset="0"/>
              </a:rPr>
              <a:t>El reconocimiento de </a:t>
            </a:r>
            <a:r>
              <a:rPr lang="es-PE" altLang="es-PE" sz="1800" b="1" dirty="0">
                <a:latin typeface="Arial" panose="020B0604020202020204" pitchFamily="34" charset="0"/>
                <a:cs typeface="Arial" panose="020B0604020202020204" pitchFamily="34" charset="0"/>
              </a:rPr>
              <a:t>gastos generales y/o costos directos </a:t>
            </a:r>
            <a:r>
              <a:rPr lang="es-PE" altLang="es-PE" sz="1800" dirty="0">
                <a:latin typeface="Arial" panose="020B0604020202020204" pitchFamily="34" charset="0"/>
                <a:cs typeface="Arial" panose="020B0604020202020204" pitchFamily="34" charset="0"/>
              </a:rPr>
              <a:t>relacionados con la SEAP, así como el reconocimiento de los costos por la incorporación en los contratos de las medidas para la prevención y control frente a la propagación del COVID-19, dispuestas por los sectores competentes, y los adelantos, deben sujetarse a los </a:t>
            </a:r>
            <a:r>
              <a:rPr lang="es-PE" altLang="es-PE" sz="1800" b="1" dirty="0">
                <a:latin typeface="Arial" panose="020B0604020202020204" pitchFamily="34" charset="0"/>
                <a:cs typeface="Arial" panose="020B0604020202020204" pitchFamily="34" charset="0"/>
              </a:rPr>
              <a:t>principios de eficacia y eficiencia, equidad e integridad</a:t>
            </a:r>
            <a:r>
              <a:rPr lang="es-PE" altLang="es-PE" sz="1800" dirty="0">
                <a:latin typeface="Arial" panose="020B0604020202020204" pitchFamily="34" charset="0"/>
                <a:cs typeface="Arial" panose="020B0604020202020204" pitchFamily="34" charset="0"/>
              </a:rPr>
              <a:t>. </a:t>
            </a:r>
          </a:p>
          <a:p>
            <a:pPr algn="just"/>
            <a:r>
              <a:rPr lang="es-PE" altLang="es-PE" sz="1800" dirty="0">
                <a:latin typeface="Arial" panose="020B0604020202020204" pitchFamily="34" charset="0"/>
                <a:cs typeface="Arial" panose="020B0604020202020204" pitchFamily="34" charset="0"/>
              </a:rPr>
              <a:t>Todos los </a:t>
            </a:r>
            <a:r>
              <a:rPr lang="es-PE" altLang="es-PE" sz="1800" b="1" dirty="0">
                <a:latin typeface="Arial" panose="020B0604020202020204" pitchFamily="34" charset="0"/>
                <a:cs typeface="Arial" panose="020B0604020202020204" pitchFamily="34" charset="0"/>
              </a:rPr>
              <a:t>plazos</a:t>
            </a:r>
            <a:r>
              <a:rPr lang="es-PE" altLang="es-PE" sz="1800" dirty="0">
                <a:latin typeface="Arial" panose="020B0604020202020204" pitchFamily="34" charset="0"/>
                <a:cs typeface="Arial" panose="020B0604020202020204" pitchFamily="34" charset="0"/>
              </a:rPr>
              <a:t> se computan en </a:t>
            </a:r>
            <a:r>
              <a:rPr lang="es-PE" altLang="es-PE" sz="1800" b="1" dirty="0">
                <a:latin typeface="Arial" panose="020B0604020202020204" pitchFamily="34" charset="0"/>
                <a:cs typeface="Arial" panose="020B0604020202020204" pitchFamily="34" charset="0"/>
              </a:rPr>
              <a:t>días calendario</a:t>
            </a:r>
            <a:r>
              <a:rPr lang="es-PE" altLang="es-PE" sz="1800" dirty="0">
                <a:latin typeface="Arial" panose="020B0604020202020204" pitchFamily="34" charset="0"/>
                <a:cs typeface="Arial" panose="020B0604020202020204" pitchFamily="34" charset="0"/>
              </a:rPr>
              <a:t>.  La presentación y </a:t>
            </a:r>
            <a:r>
              <a:rPr lang="es-PE" altLang="es-PE" sz="1800" b="1" dirty="0">
                <a:latin typeface="Arial" panose="020B0604020202020204" pitchFamily="34" charset="0"/>
                <a:cs typeface="Arial" panose="020B0604020202020204" pitchFamily="34" charset="0"/>
              </a:rPr>
              <a:t>notificación de documentos </a:t>
            </a:r>
            <a:r>
              <a:rPr lang="es-PE" altLang="es-PE" sz="1800" dirty="0">
                <a:latin typeface="Arial" panose="020B0604020202020204" pitchFamily="34" charset="0"/>
                <a:cs typeface="Arial" panose="020B0604020202020204" pitchFamily="34" charset="0"/>
              </a:rPr>
              <a:t>se podrá realizar de </a:t>
            </a:r>
            <a:r>
              <a:rPr lang="es-PE" altLang="es-PE" sz="1800" b="1" dirty="0">
                <a:latin typeface="Arial" panose="020B0604020202020204" pitchFamily="34" charset="0"/>
                <a:cs typeface="Arial" panose="020B0604020202020204" pitchFamily="34" charset="0"/>
              </a:rPr>
              <a:t>forma física o virtual</a:t>
            </a:r>
            <a:r>
              <a:rPr lang="es-PE" altLang="es-PE" sz="1800" dirty="0">
                <a:latin typeface="Arial" panose="020B0604020202020204" pitchFamily="34" charset="0"/>
                <a:cs typeface="Arial" panose="020B0604020202020204" pitchFamily="34" charset="0"/>
              </a:rPr>
              <a:t>, a elección de las partes. </a:t>
            </a:r>
          </a:p>
          <a:p>
            <a:pPr algn="just"/>
            <a:r>
              <a:rPr lang="es-PE" altLang="es-PE" sz="1800" dirty="0">
                <a:latin typeface="Arial" panose="020B0604020202020204" pitchFamily="34" charset="0"/>
                <a:cs typeface="Arial" panose="020B0604020202020204" pitchFamily="34" charset="0"/>
              </a:rPr>
              <a:t>Las controversias que surjan entre las partes podrán ser sometidas a los mecanismos de solución de controversias previstos en el respectivo contrato. </a:t>
            </a:r>
          </a:p>
        </p:txBody>
      </p:sp>
      <p:sp>
        <p:nvSpPr>
          <p:cNvPr id="12" name="Google Shape;92;p17">
            <a:extLst>
              <a:ext uri="{FF2B5EF4-FFF2-40B4-BE49-F238E27FC236}">
                <a16:creationId xmlns:a16="http://schemas.microsoft.com/office/drawing/2014/main" id="{E73D247D-24C6-F145-9598-D249007EDD54}"/>
              </a:ext>
            </a:extLst>
          </p:cNvPr>
          <p:cNvSpPr txBox="1">
            <a:spLocks noGrp="1" noChangeArrowheads="1"/>
          </p:cNvSpPr>
          <p:nvPr>
            <p:ph type="title"/>
          </p:nvPr>
        </p:nvSpPr>
        <p:spPr>
          <a:xfrm>
            <a:off x="1235968" y="816133"/>
            <a:ext cx="6616700" cy="698500"/>
          </a:xfrm>
        </p:spPr>
        <p:txBody>
          <a:bodyPr/>
          <a:lstStyle/>
          <a:p>
            <a:pPr algn="just" eaLnBrk="1" hangingPunct="1">
              <a:spcBef>
                <a:spcPct val="0"/>
              </a:spcBef>
              <a:spcAft>
                <a:spcPct val="0"/>
              </a:spcAft>
              <a:buClr>
                <a:srgbClr val="25212A"/>
              </a:buClr>
              <a:buFont typeface="Oswald" pitchFamily="2" charset="0"/>
              <a:buNone/>
            </a:pPr>
            <a:r>
              <a:rPr lang="es-PE" altLang="es-PE" sz="2400" b="1" u="sng" dirty="0">
                <a:solidFill>
                  <a:srgbClr val="25212A"/>
                </a:solidFill>
                <a:latin typeface="Oswald" pitchFamily="2" charset="0"/>
                <a:cs typeface="Arial" panose="020B0604020202020204" pitchFamily="34" charset="0"/>
                <a:sym typeface="Oswald" pitchFamily="2" charset="0"/>
              </a:rPr>
              <a:t>OTROS ASPECTOS</a:t>
            </a:r>
          </a:p>
        </p:txBody>
      </p:sp>
    </p:spTree>
    <p:extLst>
      <p:ext uri="{BB962C8B-B14F-4D97-AF65-F5344CB8AC3E}">
        <p14:creationId xmlns:p14="http://schemas.microsoft.com/office/powerpoint/2010/main" val="1528850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A72045D3-BDC6-8542-9235-574121851883}"/>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5" name="4 Extracto">
            <a:extLst>
              <a:ext uri="{FF2B5EF4-FFF2-40B4-BE49-F238E27FC236}">
                <a16:creationId xmlns:a16="http://schemas.microsoft.com/office/drawing/2014/main" id="{2D450DC2-A671-4442-9BB6-F00234681E90}"/>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6" name="5 Extracto">
            <a:extLst>
              <a:ext uri="{FF2B5EF4-FFF2-40B4-BE49-F238E27FC236}">
                <a16:creationId xmlns:a16="http://schemas.microsoft.com/office/drawing/2014/main" id="{6C575DE8-638E-5241-8B8B-65614BFA1FEF}"/>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7" name="6 Rectángulo">
            <a:extLst>
              <a:ext uri="{FF2B5EF4-FFF2-40B4-BE49-F238E27FC236}">
                <a16:creationId xmlns:a16="http://schemas.microsoft.com/office/drawing/2014/main" id="{2B86E138-BFD2-AF40-B739-72D20D26A5C8}"/>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8" name="7 Rectángulo">
            <a:extLst>
              <a:ext uri="{FF2B5EF4-FFF2-40B4-BE49-F238E27FC236}">
                <a16:creationId xmlns:a16="http://schemas.microsoft.com/office/drawing/2014/main" id="{3E63E5A0-B213-9C4A-8BE5-447C54AAF592}"/>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9" name="8 Extracto">
            <a:extLst>
              <a:ext uri="{FF2B5EF4-FFF2-40B4-BE49-F238E27FC236}">
                <a16:creationId xmlns:a16="http://schemas.microsoft.com/office/drawing/2014/main" id="{78F1FB08-77CB-A64D-BA48-C6E7247B26F8}"/>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10" name="9 Extracto">
            <a:extLst>
              <a:ext uri="{FF2B5EF4-FFF2-40B4-BE49-F238E27FC236}">
                <a16:creationId xmlns:a16="http://schemas.microsoft.com/office/drawing/2014/main" id="{C1CC36B2-41A2-6C40-ADB9-BD4935579281}"/>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8201" name="Imagen 1">
            <a:extLst>
              <a:ext uri="{FF2B5EF4-FFF2-40B4-BE49-F238E27FC236}">
                <a16:creationId xmlns:a16="http://schemas.microsoft.com/office/drawing/2014/main" id="{77ED5EE7-CAD9-6E4D-8D39-659DBE3560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8038" y="1981200"/>
            <a:ext cx="12255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a:extLst>
              <a:ext uri="{FF2B5EF4-FFF2-40B4-BE49-F238E27FC236}">
                <a16:creationId xmlns:a16="http://schemas.microsoft.com/office/drawing/2014/main" id="{B3E5BFEE-9251-0F4E-8645-B3D44A39B19E}"/>
              </a:ext>
            </a:extLst>
          </p:cNvPr>
          <p:cNvSpPr>
            <a:spLocks noGrp="1"/>
          </p:cNvSpPr>
          <p:nvPr>
            <p:ph type="ftr" sz="quarter" idx="11"/>
          </p:nvPr>
        </p:nvSpPr>
        <p:spPr/>
        <p:txBody>
          <a:bodyPr/>
          <a:lstStyle/>
          <a:p>
            <a:pPr>
              <a:defRPr/>
            </a:pPr>
            <a:r>
              <a:rPr lang="es-PE"/>
              <a:t>MBA José Zegarra Pinto</a:t>
            </a:r>
          </a:p>
        </p:txBody>
      </p:sp>
      <p:sp>
        <p:nvSpPr>
          <p:cNvPr id="3" name="Marcador de número de diapositiva 2">
            <a:extLst>
              <a:ext uri="{FF2B5EF4-FFF2-40B4-BE49-F238E27FC236}">
                <a16:creationId xmlns:a16="http://schemas.microsoft.com/office/drawing/2014/main" id="{B86B1658-6A0C-D249-9D77-8B607C10DC6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6889F6-26F7-C04C-BFCF-20B27DCA7801}" type="slidenum">
              <a:rPr lang="es-PE" altLang="es-PE">
                <a:solidFill>
                  <a:srgbClr val="898989"/>
                </a:solidFill>
              </a:rPr>
              <a:pPr/>
              <a:t>4</a:t>
            </a:fld>
            <a:endParaRPr lang="es-PE" altLang="es-PE">
              <a:solidFill>
                <a:srgbClr val="898989"/>
              </a:solidFill>
            </a:endParaRPr>
          </a:p>
        </p:txBody>
      </p:sp>
      <p:sp>
        <p:nvSpPr>
          <p:cNvPr id="13" name="Rectángulo 12">
            <a:extLst>
              <a:ext uri="{FF2B5EF4-FFF2-40B4-BE49-F238E27FC236}">
                <a16:creationId xmlns:a16="http://schemas.microsoft.com/office/drawing/2014/main" id="{21F3D701-6B53-9A43-AC76-D4F7D747B6EE}"/>
              </a:ext>
            </a:extLst>
          </p:cNvPr>
          <p:cNvSpPr/>
          <p:nvPr/>
        </p:nvSpPr>
        <p:spPr>
          <a:xfrm>
            <a:off x="601663" y="2011343"/>
            <a:ext cx="6175375" cy="3416320"/>
          </a:xfrm>
          <a:prstGeom prst="rect">
            <a:avLst/>
          </a:prstGeom>
        </p:spPr>
        <p:txBody>
          <a:bodyPr>
            <a:spAutoFit/>
          </a:bodyPr>
          <a:lstStyle/>
          <a:p>
            <a:pPr marL="342900" indent="-342900">
              <a:buFont typeface="Wingdings" panose="05000000000000000000" pitchFamily="2" charset="2"/>
              <a:buChar char="ü"/>
              <a:defRPr/>
            </a:pPr>
            <a:r>
              <a:rPr lang="es-PE" sz="2400" dirty="0"/>
              <a:t>Acuerdo entre dos o más partes para crear, regular, modificar o extinguir relaciones jurídicas de naturaleza patrimonial.</a:t>
            </a:r>
          </a:p>
          <a:p>
            <a:pPr>
              <a:defRPr/>
            </a:pPr>
            <a:endParaRPr lang="es-PE" sz="2400" dirty="0"/>
          </a:p>
          <a:p>
            <a:pPr marL="342900" indent="-342900">
              <a:buFont typeface="Wingdings" panose="05000000000000000000" pitchFamily="2" charset="2"/>
              <a:buChar char="ü"/>
              <a:defRPr/>
            </a:pPr>
            <a:r>
              <a:rPr lang="es-PE" sz="2400" b="1" dirty="0"/>
              <a:t>Elementos:</a:t>
            </a:r>
          </a:p>
          <a:p>
            <a:pPr>
              <a:defRPr/>
            </a:pPr>
            <a:endParaRPr lang="es-PE" sz="2400" dirty="0"/>
          </a:p>
          <a:p>
            <a:pPr marL="714375" indent="-357188">
              <a:buFont typeface="Wingdings" panose="05000000000000000000" pitchFamily="2" charset="2"/>
              <a:buChar char="v"/>
              <a:defRPr/>
            </a:pPr>
            <a:r>
              <a:rPr lang="es-PE" sz="2400" dirty="0"/>
              <a:t>Pluralidad de personas.</a:t>
            </a:r>
          </a:p>
          <a:p>
            <a:pPr marL="714375" indent="-357188">
              <a:buFont typeface="Wingdings" panose="05000000000000000000" pitchFamily="2" charset="2"/>
              <a:buChar char="v"/>
              <a:defRPr/>
            </a:pPr>
            <a:r>
              <a:rPr lang="es-PE" sz="2400" dirty="0"/>
              <a:t>Acuerdo de voluntades.</a:t>
            </a:r>
          </a:p>
          <a:p>
            <a:pPr marL="714375" indent="-357188">
              <a:buFont typeface="Wingdings" panose="05000000000000000000" pitchFamily="2" charset="2"/>
              <a:buChar char="v"/>
              <a:defRPr/>
            </a:pPr>
            <a:r>
              <a:rPr lang="es-PE" sz="2400" dirty="0"/>
              <a:t>Relaciones o consecuencias patrimoniales.</a:t>
            </a:r>
          </a:p>
        </p:txBody>
      </p:sp>
      <p:sp>
        <p:nvSpPr>
          <p:cNvPr id="8205" name="Rectángulo 14">
            <a:extLst>
              <a:ext uri="{FF2B5EF4-FFF2-40B4-BE49-F238E27FC236}">
                <a16:creationId xmlns:a16="http://schemas.microsoft.com/office/drawing/2014/main" id="{38714043-B0EC-2242-9186-569C381523AF}"/>
              </a:ext>
            </a:extLst>
          </p:cNvPr>
          <p:cNvSpPr>
            <a:spLocks noChangeArrowheads="1"/>
          </p:cNvSpPr>
          <p:nvPr/>
        </p:nvSpPr>
        <p:spPr bwMode="auto">
          <a:xfrm>
            <a:off x="2411760" y="1076698"/>
            <a:ext cx="2239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800" b="1" u="sng" dirty="0"/>
              <a:t>EL CONTRATO</a:t>
            </a:r>
          </a:p>
        </p:txBody>
      </p:sp>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40</a:t>
            </a:fld>
            <a:endParaRPr lang="es-PE" altLang="es-PE">
              <a:solidFill>
                <a:srgbClr val="898989"/>
              </a:solidFill>
            </a:endParaRPr>
          </a:p>
        </p:txBody>
      </p:sp>
      <p:sp>
        <p:nvSpPr>
          <p:cNvPr id="13" name="Google Shape;79;p15">
            <a:extLst>
              <a:ext uri="{FF2B5EF4-FFF2-40B4-BE49-F238E27FC236}">
                <a16:creationId xmlns:a16="http://schemas.microsoft.com/office/drawing/2014/main" id="{DBA20ADC-372D-BB4E-AB12-FF04C150F032}"/>
              </a:ext>
            </a:extLst>
          </p:cNvPr>
          <p:cNvSpPr txBox="1">
            <a:spLocks noChangeArrowheads="1"/>
          </p:cNvSpPr>
          <p:nvPr/>
        </p:nvSpPr>
        <p:spPr bwMode="auto">
          <a:xfrm>
            <a:off x="1313894" y="2492896"/>
            <a:ext cx="62817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buClr>
                <a:srgbClr val="25212A"/>
              </a:buClr>
              <a:buFont typeface="Oswald" pitchFamily="2" charset="0"/>
              <a:buNone/>
            </a:pPr>
            <a:br>
              <a:rPr lang="es-PE" altLang="es-PE" b="1" dirty="0">
                <a:solidFill>
                  <a:srgbClr val="25212A"/>
                </a:solidFill>
                <a:latin typeface="Oswald" pitchFamily="2" charset="0"/>
                <a:cs typeface="Arial" panose="020B0604020202020204" pitchFamily="34" charset="0"/>
                <a:sym typeface="Oswald" pitchFamily="2" charset="0"/>
              </a:rPr>
            </a:br>
            <a:r>
              <a:rPr lang="es-PE" altLang="es-PE" sz="4000" b="1" dirty="0">
                <a:solidFill>
                  <a:srgbClr val="25212A"/>
                </a:solidFill>
                <a:latin typeface="Oswald" pitchFamily="2" charset="0"/>
                <a:cs typeface="Arial" panose="020B0604020202020204" pitchFamily="34" charset="0"/>
                <a:sym typeface="Oswald" pitchFamily="2" charset="0"/>
              </a:rPr>
              <a:t>DISPOSICIONES ESPECÍFICAS</a:t>
            </a:r>
          </a:p>
        </p:txBody>
      </p:sp>
      <p:sp>
        <p:nvSpPr>
          <p:cNvPr id="14" name="Título 13">
            <a:extLst>
              <a:ext uri="{FF2B5EF4-FFF2-40B4-BE49-F238E27FC236}">
                <a16:creationId xmlns:a16="http://schemas.microsoft.com/office/drawing/2014/main" id="{2F841087-1734-1344-BD7D-2773731B403C}"/>
              </a:ext>
            </a:extLst>
          </p:cNvPr>
          <p:cNvSpPr>
            <a:spLocks noGrp="1"/>
          </p:cNvSpPr>
          <p:nvPr>
            <p:ph type="title"/>
          </p:nvPr>
        </p:nvSpPr>
        <p:spPr/>
        <p:txBody>
          <a:bodyPr/>
          <a:lstStyle/>
          <a:p>
            <a:endParaRPr lang="es-PE"/>
          </a:p>
        </p:txBody>
      </p:sp>
    </p:spTree>
    <p:extLst>
      <p:ext uri="{BB962C8B-B14F-4D97-AF65-F5344CB8AC3E}">
        <p14:creationId xmlns:p14="http://schemas.microsoft.com/office/powerpoint/2010/main" val="35222894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a:xfrm>
            <a:off x="3151569" y="6415087"/>
            <a:ext cx="2895600" cy="365125"/>
          </a:xfrm>
        </p:spPr>
        <p:txBody>
          <a:bodyPr/>
          <a:lstStyle/>
          <a:p>
            <a:pPr>
              <a:defRPr/>
            </a:pPr>
            <a:r>
              <a:rPr lang="es-PE" b="1" dirty="0">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41</a:t>
            </a:fld>
            <a:endParaRPr lang="es-PE" altLang="es-PE">
              <a:solidFill>
                <a:srgbClr val="898989"/>
              </a:solidFill>
            </a:endParaRPr>
          </a:p>
        </p:txBody>
      </p:sp>
      <p:sp>
        <p:nvSpPr>
          <p:cNvPr id="19" name="Google Shape;92;p17">
            <a:extLst>
              <a:ext uri="{FF2B5EF4-FFF2-40B4-BE49-F238E27FC236}">
                <a16:creationId xmlns:a16="http://schemas.microsoft.com/office/drawing/2014/main" id="{BEBD1798-6F38-E141-B2D6-082C124C17AF}"/>
              </a:ext>
            </a:extLst>
          </p:cNvPr>
          <p:cNvSpPr txBox="1">
            <a:spLocks noGrp="1" noChangeArrowheads="1"/>
          </p:cNvSpPr>
          <p:nvPr>
            <p:ph type="title"/>
          </p:nvPr>
        </p:nvSpPr>
        <p:spPr>
          <a:xfrm>
            <a:off x="1291019" y="724953"/>
            <a:ext cx="6616700" cy="700087"/>
          </a:xfrm>
        </p:spPr>
        <p:txBody>
          <a:bodyPr/>
          <a:lstStyle/>
          <a:p>
            <a:pPr eaLnBrk="1" hangingPunct="1">
              <a:spcBef>
                <a:spcPct val="0"/>
              </a:spcBef>
              <a:spcAft>
                <a:spcPct val="0"/>
              </a:spcAft>
              <a:buClr>
                <a:srgbClr val="25212A"/>
              </a:buClr>
              <a:buFont typeface="Oswald" pitchFamily="2" charset="0"/>
              <a:buNone/>
            </a:pPr>
            <a:r>
              <a:rPr lang="es-PE" altLang="es-PE" sz="2400" b="1" u="sng" dirty="0">
                <a:solidFill>
                  <a:srgbClr val="25212A"/>
                </a:solidFill>
                <a:latin typeface="Oswald" pitchFamily="2" charset="0"/>
                <a:cs typeface="Arial" panose="020B0604020202020204" pitchFamily="34" charset="0"/>
                <a:sym typeface="Oswald" pitchFamily="2" charset="0"/>
              </a:rPr>
              <a:t>Procedimiento de la ampliación excepcional de plazo establecido por el DLEG  (1)</a:t>
            </a:r>
          </a:p>
        </p:txBody>
      </p:sp>
      <p:sp>
        <p:nvSpPr>
          <p:cNvPr id="20" name="CuadroTexto 19">
            <a:extLst>
              <a:ext uri="{FF2B5EF4-FFF2-40B4-BE49-F238E27FC236}">
                <a16:creationId xmlns:a16="http://schemas.microsoft.com/office/drawing/2014/main" id="{5494B9E4-0F50-8B43-A31E-94F86BC6193B}"/>
              </a:ext>
            </a:extLst>
          </p:cNvPr>
          <p:cNvSpPr txBox="1"/>
          <p:nvPr/>
        </p:nvSpPr>
        <p:spPr>
          <a:xfrm>
            <a:off x="972654" y="2524125"/>
            <a:ext cx="2752724" cy="1077218"/>
          </a:xfrm>
          <a:prstGeom prst="rect">
            <a:avLst/>
          </a:prstGeom>
          <a:noFill/>
        </p:spPr>
        <p:txBody>
          <a:bodyPr wrap="square">
            <a:spAutoFit/>
          </a:bodyPr>
          <a:lstStyle/>
          <a:p>
            <a:pPr marL="285750" indent="-285750" algn="just" eaLnBrk="1" fontAlgn="auto" hangingPunct="1">
              <a:spcBef>
                <a:spcPts val="0"/>
              </a:spcBef>
              <a:spcAft>
                <a:spcPts val="0"/>
              </a:spcAft>
              <a:buClr>
                <a:srgbClr val="000000"/>
              </a:buClr>
              <a:buFont typeface="Arial"/>
              <a:buAutoNum type="romanLcParenBoth"/>
              <a:defRPr/>
            </a:pPr>
            <a:r>
              <a:rPr lang="es-PE" sz="1600" kern="0" dirty="0">
                <a:latin typeface="Arial"/>
                <a:ea typeface="Arial"/>
                <a:cs typeface="Arial"/>
                <a:sym typeface="Arial"/>
              </a:rPr>
              <a:t>Culminación de la inmovilización;  </a:t>
            </a:r>
          </a:p>
          <a:p>
            <a:pPr algn="just" eaLnBrk="1" fontAlgn="auto" hangingPunct="1">
              <a:spcBef>
                <a:spcPts val="0"/>
              </a:spcBef>
              <a:spcAft>
                <a:spcPts val="0"/>
              </a:spcAft>
              <a:buClr>
                <a:srgbClr val="000000"/>
              </a:buClr>
              <a:buFont typeface="Arial"/>
              <a:buNone/>
              <a:defRPr/>
            </a:pPr>
            <a:r>
              <a:rPr lang="es-PE" sz="1600" kern="0" dirty="0">
                <a:latin typeface="Arial"/>
                <a:ea typeface="Arial"/>
                <a:cs typeface="Arial"/>
                <a:sym typeface="Arial"/>
              </a:rPr>
              <a:t>       </a:t>
            </a:r>
          </a:p>
          <a:p>
            <a:pPr algn="just" eaLnBrk="1" fontAlgn="auto" hangingPunct="1">
              <a:spcBef>
                <a:spcPts val="0"/>
              </a:spcBef>
              <a:spcAft>
                <a:spcPts val="0"/>
              </a:spcAft>
              <a:buClr>
                <a:srgbClr val="000000"/>
              </a:buClr>
              <a:buFont typeface="Arial"/>
              <a:buNone/>
              <a:defRPr/>
            </a:pPr>
            <a:r>
              <a:rPr lang="es-PE" sz="1600" kern="0" dirty="0">
                <a:latin typeface="Arial"/>
                <a:ea typeface="Arial"/>
                <a:cs typeface="Arial"/>
                <a:sym typeface="Arial"/>
              </a:rPr>
              <a:t>       y/o, </a:t>
            </a:r>
          </a:p>
        </p:txBody>
      </p:sp>
      <p:sp>
        <p:nvSpPr>
          <p:cNvPr id="21" name="CuadroTexto 5">
            <a:extLst>
              <a:ext uri="{FF2B5EF4-FFF2-40B4-BE49-F238E27FC236}">
                <a16:creationId xmlns:a16="http://schemas.microsoft.com/office/drawing/2014/main" id="{DF088E8B-FCA0-7B41-B992-6218FACD432F}"/>
              </a:ext>
            </a:extLst>
          </p:cNvPr>
          <p:cNvSpPr txBox="1">
            <a:spLocks noChangeArrowheads="1"/>
          </p:cNvSpPr>
          <p:nvPr/>
        </p:nvSpPr>
        <p:spPr bwMode="auto">
          <a:xfrm>
            <a:off x="5735314" y="4003749"/>
            <a:ext cx="1859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PE" altLang="es-PE" sz="1600" dirty="0"/>
              <a:t>15 días calendario</a:t>
            </a:r>
          </a:p>
        </p:txBody>
      </p:sp>
      <p:sp>
        <p:nvSpPr>
          <p:cNvPr id="22" name="CuadroTexto 21">
            <a:extLst>
              <a:ext uri="{FF2B5EF4-FFF2-40B4-BE49-F238E27FC236}">
                <a16:creationId xmlns:a16="http://schemas.microsoft.com/office/drawing/2014/main" id="{1CED45A2-DA5B-D148-9CC1-738D6A254F2B}"/>
              </a:ext>
            </a:extLst>
          </p:cNvPr>
          <p:cNvSpPr txBox="1"/>
          <p:nvPr/>
        </p:nvSpPr>
        <p:spPr>
          <a:xfrm>
            <a:off x="4440683" y="3239720"/>
            <a:ext cx="2016424" cy="338554"/>
          </a:xfrm>
          <a:prstGeom prst="rect">
            <a:avLst/>
          </a:prstGeom>
          <a:noFill/>
          <a:ln>
            <a:solidFill>
              <a:schemeClr val="accent1">
                <a:shade val="50000"/>
              </a:schemeClr>
            </a:solidFill>
          </a:ln>
        </p:spPr>
        <p:txBody>
          <a:bodyPr wrap="square">
            <a:spAutoFit/>
          </a:bodyPr>
          <a:lstStyle/>
          <a:p>
            <a:pPr eaLnBrk="1" fontAlgn="auto" hangingPunct="1">
              <a:spcBef>
                <a:spcPts val="0"/>
              </a:spcBef>
              <a:spcAft>
                <a:spcPts val="0"/>
              </a:spcAft>
              <a:buClr>
                <a:srgbClr val="000000"/>
              </a:buClr>
              <a:buFont typeface="Arial"/>
              <a:buNone/>
              <a:defRPr/>
            </a:pPr>
            <a:r>
              <a:rPr lang="es-PE" sz="1600" kern="0" dirty="0">
                <a:latin typeface="Arial"/>
                <a:ea typeface="Arial"/>
                <a:cs typeface="Arial"/>
                <a:sym typeface="Arial"/>
              </a:rPr>
              <a:t>Ejecutor de Obra</a:t>
            </a:r>
          </a:p>
        </p:txBody>
      </p:sp>
      <p:sp>
        <p:nvSpPr>
          <p:cNvPr id="23" name="CuadroTexto 22">
            <a:extLst>
              <a:ext uri="{FF2B5EF4-FFF2-40B4-BE49-F238E27FC236}">
                <a16:creationId xmlns:a16="http://schemas.microsoft.com/office/drawing/2014/main" id="{56E5C924-2300-3645-8CFE-423CD70E31ED}"/>
              </a:ext>
            </a:extLst>
          </p:cNvPr>
          <p:cNvSpPr txBox="1"/>
          <p:nvPr/>
        </p:nvSpPr>
        <p:spPr>
          <a:xfrm>
            <a:off x="7172002" y="3192537"/>
            <a:ext cx="1368226" cy="338554"/>
          </a:xfrm>
          <a:prstGeom prst="rect">
            <a:avLst/>
          </a:prstGeom>
          <a:noFill/>
          <a:ln>
            <a:solidFill>
              <a:schemeClr val="accent1">
                <a:shade val="50000"/>
              </a:schemeClr>
            </a:solidFill>
          </a:ln>
        </p:spPr>
        <p:txBody>
          <a:bodyPr wrap="square">
            <a:spAutoFit/>
          </a:bodyPr>
          <a:lstStyle/>
          <a:p>
            <a:pPr eaLnBrk="1" fontAlgn="auto" hangingPunct="1">
              <a:spcBef>
                <a:spcPts val="0"/>
              </a:spcBef>
              <a:spcAft>
                <a:spcPts val="0"/>
              </a:spcAft>
              <a:buClr>
                <a:srgbClr val="000000"/>
              </a:buClr>
              <a:buFont typeface="Arial"/>
              <a:buNone/>
              <a:defRPr/>
            </a:pPr>
            <a:r>
              <a:rPr lang="es-PE" sz="1600" kern="0" dirty="0">
                <a:latin typeface="Arial"/>
                <a:ea typeface="Arial"/>
                <a:cs typeface="Arial"/>
                <a:sym typeface="Arial"/>
              </a:rPr>
              <a:t>Entidad</a:t>
            </a:r>
          </a:p>
        </p:txBody>
      </p:sp>
      <p:sp>
        <p:nvSpPr>
          <p:cNvPr id="24" name="Flecha curvada hacia abajo 23">
            <a:extLst>
              <a:ext uri="{FF2B5EF4-FFF2-40B4-BE49-F238E27FC236}">
                <a16:creationId xmlns:a16="http://schemas.microsoft.com/office/drawing/2014/main" id="{9E74186A-1096-434A-B97F-37D315AA6609}"/>
              </a:ext>
            </a:extLst>
          </p:cNvPr>
          <p:cNvSpPr/>
          <p:nvPr/>
        </p:nvSpPr>
        <p:spPr>
          <a:xfrm>
            <a:off x="5511477" y="2636912"/>
            <a:ext cx="2166937" cy="452437"/>
          </a:xfrm>
          <a:prstGeom prst="curvedDownArrow">
            <a:avLst>
              <a:gd name="adj1" fmla="val 25000"/>
              <a:gd name="adj2" fmla="val 50000"/>
              <a:gd name="adj3" fmla="val 229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PE" kern="0">
              <a:solidFill>
                <a:schemeClr val="tx1"/>
              </a:solidFill>
              <a:sym typeface="Arial"/>
            </a:endParaRPr>
          </a:p>
        </p:txBody>
      </p:sp>
      <p:sp>
        <p:nvSpPr>
          <p:cNvPr id="25" name="CuadroTexto 7">
            <a:extLst>
              <a:ext uri="{FF2B5EF4-FFF2-40B4-BE49-F238E27FC236}">
                <a16:creationId xmlns:a16="http://schemas.microsoft.com/office/drawing/2014/main" id="{8BBC434B-657F-B84E-8F10-FD4D37971F29}"/>
              </a:ext>
            </a:extLst>
          </p:cNvPr>
          <p:cNvSpPr txBox="1">
            <a:spLocks noChangeArrowheads="1"/>
          </p:cNvSpPr>
          <p:nvPr/>
        </p:nvSpPr>
        <p:spPr bwMode="auto">
          <a:xfrm>
            <a:off x="972654" y="3934867"/>
            <a:ext cx="2895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lvl="1" eaLnBrk="1" hangingPunct="1"/>
            <a:r>
              <a:rPr lang="es-PE" altLang="es-PE" sz="1800" dirty="0"/>
              <a:t>(</a:t>
            </a:r>
            <a:r>
              <a:rPr lang="es-PE" altLang="es-PE" sz="1600" dirty="0"/>
              <a:t>ii)   La notificación al contratista de la   </a:t>
            </a:r>
          </a:p>
          <a:p>
            <a:pPr marL="0" lvl="1" eaLnBrk="1" hangingPunct="1"/>
            <a:r>
              <a:rPr lang="es-PE" altLang="es-PE" sz="1600" dirty="0"/>
              <a:t>autorización de reanudación de  actividades en la obra, por la autoridad competente. </a:t>
            </a:r>
          </a:p>
        </p:txBody>
      </p:sp>
      <p:cxnSp>
        <p:nvCxnSpPr>
          <p:cNvPr id="26" name="Conector recto de flecha 25">
            <a:extLst>
              <a:ext uri="{FF2B5EF4-FFF2-40B4-BE49-F238E27FC236}">
                <a16:creationId xmlns:a16="http://schemas.microsoft.com/office/drawing/2014/main" id="{66E47100-902B-A94C-A95F-11011BEF3769}"/>
              </a:ext>
            </a:extLst>
          </p:cNvPr>
          <p:cNvCxnSpPr>
            <a:cxnSpLocks/>
          </p:cNvCxnSpPr>
          <p:nvPr/>
        </p:nvCxnSpPr>
        <p:spPr>
          <a:xfrm>
            <a:off x="4461643" y="3861048"/>
            <a:ext cx="42148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CuadroTexto 10">
            <a:extLst>
              <a:ext uri="{FF2B5EF4-FFF2-40B4-BE49-F238E27FC236}">
                <a16:creationId xmlns:a16="http://schemas.microsoft.com/office/drawing/2014/main" id="{1AF77A48-5661-BF4F-9215-0470B520359D}"/>
              </a:ext>
            </a:extLst>
          </p:cNvPr>
          <p:cNvSpPr txBox="1">
            <a:spLocks noChangeArrowheads="1"/>
          </p:cNvSpPr>
          <p:nvPr/>
        </p:nvSpPr>
        <p:spPr bwMode="auto">
          <a:xfrm>
            <a:off x="4351338" y="5711826"/>
            <a:ext cx="4419600" cy="461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PE" altLang="es-PE" sz="1200" dirty="0"/>
              <a:t>Presentación extemporánea o incompleta – No improcedencia</a:t>
            </a:r>
          </a:p>
          <a:p>
            <a:pPr eaLnBrk="1" hangingPunct="1"/>
            <a:r>
              <a:rPr lang="es-PE" altLang="es-PE" sz="1200" dirty="0"/>
              <a:t>Mayor Tiempo Injustificado - Penalidades</a:t>
            </a:r>
          </a:p>
        </p:txBody>
      </p:sp>
    </p:spTree>
    <p:extLst>
      <p:ext uri="{BB962C8B-B14F-4D97-AF65-F5344CB8AC3E}">
        <p14:creationId xmlns:p14="http://schemas.microsoft.com/office/powerpoint/2010/main" val="17958442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42</a:t>
            </a:fld>
            <a:endParaRPr lang="es-PE" altLang="es-PE">
              <a:solidFill>
                <a:srgbClr val="898989"/>
              </a:solidFill>
            </a:endParaRPr>
          </a:p>
        </p:txBody>
      </p:sp>
      <p:cxnSp>
        <p:nvCxnSpPr>
          <p:cNvPr id="11" name="Conector recto de flecha 10">
            <a:extLst>
              <a:ext uri="{FF2B5EF4-FFF2-40B4-BE49-F238E27FC236}">
                <a16:creationId xmlns:a16="http://schemas.microsoft.com/office/drawing/2014/main" id="{139EA294-1151-0449-BE30-1A9E1CE7728E}"/>
              </a:ext>
            </a:extLst>
          </p:cNvPr>
          <p:cNvCxnSpPr>
            <a:cxnSpLocks/>
          </p:cNvCxnSpPr>
          <p:nvPr/>
        </p:nvCxnSpPr>
        <p:spPr>
          <a:xfrm>
            <a:off x="1414075" y="3641793"/>
            <a:ext cx="34692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CuadroTexto 5">
            <a:extLst>
              <a:ext uri="{FF2B5EF4-FFF2-40B4-BE49-F238E27FC236}">
                <a16:creationId xmlns:a16="http://schemas.microsoft.com/office/drawing/2014/main" id="{E40D9FC3-C0FB-C843-8AD4-B2BABB57DBC9}"/>
              </a:ext>
            </a:extLst>
          </p:cNvPr>
          <p:cNvSpPr txBox="1">
            <a:spLocks noChangeArrowheads="1"/>
          </p:cNvSpPr>
          <p:nvPr/>
        </p:nvSpPr>
        <p:spPr bwMode="auto">
          <a:xfrm>
            <a:off x="1634554" y="3881489"/>
            <a:ext cx="31983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PE" altLang="es-PE" dirty="0"/>
              <a:t>15 días calendario - Pronunciamiento </a:t>
            </a:r>
          </a:p>
        </p:txBody>
      </p:sp>
      <p:sp>
        <p:nvSpPr>
          <p:cNvPr id="13" name="CuadroTexto 12">
            <a:extLst>
              <a:ext uri="{FF2B5EF4-FFF2-40B4-BE49-F238E27FC236}">
                <a16:creationId xmlns:a16="http://schemas.microsoft.com/office/drawing/2014/main" id="{03545F9A-F5BD-414F-AD99-D79BD2A42409}"/>
              </a:ext>
            </a:extLst>
          </p:cNvPr>
          <p:cNvSpPr txBox="1"/>
          <p:nvPr/>
        </p:nvSpPr>
        <p:spPr>
          <a:xfrm>
            <a:off x="3296165" y="3091486"/>
            <a:ext cx="1536700" cy="3079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a:effectLst>
            <a:glow rad="63500">
              <a:schemeClr val="accent1">
                <a:satMod val="175000"/>
                <a:alpha val="40000"/>
              </a:schemeClr>
            </a:glow>
          </a:effectLst>
        </p:spPr>
        <p:txBody>
          <a:bodyPr wrap="none">
            <a:spAutoFit/>
          </a:bodyPr>
          <a:lstStyle/>
          <a:p>
            <a:pPr eaLnBrk="1" fontAlgn="auto" hangingPunct="1">
              <a:spcBef>
                <a:spcPts val="0"/>
              </a:spcBef>
              <a:spcAft>
                <a:spcPts val="0"/>
              </a:spcAft>
              <a:buClr>
                <a:srgbClr val="000000"/>
              </a:buClr>
              <a:buFont typeface="Arial"/>
              <a:buNone/>
              <a:defRPr/>
            </a:pPr>
            <a:r>
              <a:rPr lang="es-PE" sz="1400" kern="0" dirty="0">
                <a:latin typeface="Arial"/>
                <a:ea typeface="Arial"/>
                <a:cs typeface="Arial"/>
                <a:sym typeface="Arial"/>
              </a:rPr>
              <a:t>Ejecutor de Obra</a:t>
            </a:r>
          </a:p>
        </p:txBody>
      </p:sp>
      <p:sp>
        <p:nvSpPr>
          <p:cNvPr id="14" name="CuadroTexto 13">
            <a:extLst>
              <a:ext uri="{FF2B5EF4-FFF2-40B4-BE49-F238E27FC236}">
                <a16:creationId xmlns:a16="http://schemas.microsoft.com/office/drawing/2014/main" id="{EB0DE237-1ECB-D744-9EB9-D5A6244C5E0B}"/>
              </a:ext>
            </a:extLst>
          </p:cNvPr>
          <p:cNvSpPr txBox="1"/>
          <p:nvPr/>
        </p:nvSpPr>
        <p:spPr>
          <a:xfrm>
            <a:off x="1382207" y="3080116"/>
            <a:ext cx="1050925"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a:effectLst>
            <a:glow rad="63500">
              <a:schemeClr val="accent1">
                <a:satMod val="175000"/>
                <a:alpha val="40000"/>
              </a:schemeClr>
            </a:glow>
          </a:effectLst>
        </p:spPr>
        <p:txBody>
          <a:bodyPr wrap="square">
            <a:spAutoFit/>
          </a:bodyPr>
          <a:lstStyle/>
          <a:p>
            <a:pPr algn="ctr" eaLnBrk="1" fontAlgn="auto" hangingPunct="1">
              <a:spcBef>
                <a:spcPts val="0"/>
              </a:spcBef>
              <a:spcAft>
                <a:spcPts val="0"/>
              </a:spcAft>
              <a:buClr>
                <a:srgbClr val="000000"/>
              </a:buClr>
              <a:buFont typeface="Arial"/>
              <a:buNone/>
              <a:defRPr/>
            </a:pPr>
            <a:r>
              <a:rPr lang="es-PE" sz="1400" kern="0" dirty="0">
                <a:latin typeface="Arial"/>
                <a:ea typeface="Arial"/>
                <a:cs typeface="Arial"/>
                <a:sym typeface="Arial"/>
              </a:rPr>
              <a:t>Entidad</a:t>
            </a:r>
          </a:p>
        </p:txBody>
      </p:sp>
      <p:sp>
        <p:nvSpPr>
          <p:cNvPr id="15" name="Flecha curvada hacia abajo 14">
            <a:extLst>
              <a:ext uri="{FF2B5EF4-FFF2-40B4-BE49-F238E27FC236}">
                <a16:creationId xmlns:a16="http://schemas.microsoft.com/office/drawing/2014/main" id="{5F177750-D94D-EB4B-9ED8-7342BA2F1B99}"/>
              </a:ext>
            </a:extLst>
          </p:cNvPr>
          <p:cNvSpPr/>
          <p:nvPr/>
        </p:nvSpPr>
        <p:spPr>
          <a:xfrm>
            <a:off x="1846123" y="2389072"/>
            <a:ext cx="2270035" cy="510338"/>
          </a:xfrm>
          <a:prstGeom prst="curvedDownArrow">
            <a:avLst>
              <a:gd name="adj1" fmla="val 25000"/>
              <a:gd name="adj2" fmla="val 50000"/>
              <a:gd name="adj3" fmla="val 229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PE" sz="1400" kern="0">
              <a:solidFill>
                <a:schemeClr val="tx1"/>
              </a:solidFill>
              <a:sym typeface="Arial"/>
            </a:endParaRPr>
          </a:p>
        </p:txBody>
      </p:sp>
      <p:sp>
        <p:nvSpPr>
          <p:cNvPr id="16" name="CuadroTexto 10">
            <a:extLst>
              <a:ext uri="{FF2B5EF4-FFF2-40B4-BE49-F238E27FC236}">
                <a16:creationId xmlns:a16="http://schemas.microsoft.com/office/drawing/2014/main" id="{995D4376-F46E-1D46-9B48-D1B08B5322C2}"/>
              </a:ext>
            </a:extLst>
          </p:cNvPr>
          <p:cNvSpPr txBox="1">
            <a:spLocks noChangeArrowheads="1"/>
          </p:cNvSpPr>
          <p:nvPr/>
        </p:nvSpPr>
        <p:spPr bwMode="auto">
          <a:xfrm>
            <a:off x="5858966" y="3913041"/>
            <a:ext cx="2457450" cy="2762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a:effectLst>
            <a:glow rad="63500">
              <a:schemeClr val="accent1">
                <a:satMod val="175000"/>
                <a:alpha val="40000"/>
              </a:schemeClr>
            </a:glow>
          </a:effec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PE" altLang="es-PE" sz="1200" dirty="0"/>
              <a:t>Silencio – Aprobación Automática</a:t>
            </a:r>
          </a:p>
        </p:txBody>
      </p:sp>
      <p:sp>
        <p:nvSpPr>
          <p:cNvPr id="17" name="CuadroTexto 1">
            <a:extLst>
              <a:ext uri="{FF2B5EF4-FFF2-40B4-BE49-F238E27FC236}">
                <a16:creationId xmlns:a16="http://schemas.microsoft.com/office/drawing/2014/main" id="{BAD030A5-92E0-914F-BFBA-00A321A86E29}"/>
              </a:ext>
            </a:extLst>
          </p:cNvPr>
          <p:cNvSpPr txBox="1">
            <a:spLocks noChangeArrowheads="1"/>
          </p:cNvSpPr>
          <p:nvPr/>
        </p:nvSpPr>
        <p:spPr bwMode="auto">
          <a:xfrm>
            <a:off x="5868144" y="2926228"/>
            <a:ext cx="1527982"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a:effectLst>
            <a:glow rad="63500">
              <a:schemeClr val="accent1">
                <a:satMod val="175000"/>
                <a:alpha val="40000"/>
              </a:schemeClr>
            </a:glow>
          </a:effec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dirty="0"/>
              <a:t>Pronunciamiento</a:t>
            </a:r>
          </a:p>
        </p:txBody>
      </p:sp>
      <p:sp>
        <p:nvSpPr>
          <p:cNvPr id="19" name="CuadroTexto 4">
            <a:extLst>
              <a:ext uri="{FF2B5EF4-FFF2-40B4-BE49-F238E27FC236}">
                <a16:creationId xmlns:a16="http://schemas.microsoft.com/office/drawing/2014/main" id="{F27A639F-BDD5-5248-A91A-22CB11118285}"/>
              </a:ext>
            </a:extLst>
          </p:cNvPr>
          <p:cNvSpPr txBox="1">
            <a:spLocks noChangeArrowheads="1"/>
          </p:cNvSpPr>
          <p:nvPr/>
        </p:nvSpPr>
        <p:spPr bwMode="auto">
          <a:xfrm>
            <a:off x="1299973" y="4840957"/>
            <a:ext cx="4645025" cy="6762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a:effectLst>
            <a:glow rad="101600">
              <a:schemeClr val="accent1">
                <a:satMod val="175000"/>
                <a:alpha val="40000"/>
              </a:schemeClr>
            </a:glow>
          </a:effec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200" dirty="0"/>
              <a:t>- Solicitud Incompleta: (2) días calendario para la subsanación; y</a:t>
            </a:r>
          </a:p>
          <a:p>
            <a:r>
              <a:rPr lang="es-PE" altLang="es-PE" sz="1200" dirty="0"/>
              <a:t>- Se suspende el plazo para que Entidad se pronuncie (7.1.3.)</a:t>
            </a:r>
          </a:p>
          <a:p>
            <a:endParaRPr lang="es-PE" altLang="es-PE" dirty="0"/>
          </a:p>
        </p:txBody>
      </p:sp>
      <p:sp>
        <p:nvSpPr>
          <p:cNvPr id="20" name="Google Shape;92;p17">
            <a:extLst>
              <a:ext uri="{FF2B5EF4-FFF2-40B4-BE49-F238E27FC236}">
                <a16:creationId xmlns:a16="http://schemas.microsoft.com/office/drawing/2014/main" id="{6A1E0251-359A-7645-BC16-EB673D0DC433}"/>
              </a:ext>
            </a:extLst>
          </p:cNvPr>
          <p:cNvSpPr txBox="1">
            <a:spLocks noGrp="1" noChangeArrowheads="1"/>
          </p:cNvSpPr>
          <p:nvPr>
            <p:ph type="title"/>
          </p:nvPr>
        </p:nvSpPr>
        <p:spPr>
          <a:xfrm>
            <a:off x="785490" y="669279"/>
            <a:ext cx="7573020" cy="700087"/>
          </a:xfrm>
        </p:spPr>
        <p:txBody>
          <a:bodyPr/>
          <a:lstStyle/>
          <a:p>
            <a:pPr algn="l" eaLnBrk="1" hangingPunct="1">
              <a:spcBef>
                <a:spcPct val="0"/>
              </a:spcBef>
              <a:spcAft>
                <a:spcPct val="0"/>
              </a:spcAft>
              <a:buClr>
                <a:srgbClr val="25212A"/>
              </a:buClr>
              <a:buFont typeface="Oswald" pitchFamily="2" charset="0"/>
              <a:buNone/>
            </a:pPr>
            <a:r>
              <a:rPr lang="es-PE" altLang="es-PE" sz="2400" b="1" u="sng" dirty="0">
                <a:solidFill>
                  <a:srgbClr val="25212A"/>
                </a:solidFill>
                <a:latin typeface="Oswald" pitchFamily="2" charset="0"/>
                <a:cs typeface="Arial" panose="020B0604020202020204" pitchFamily="34" charset="0"/>
                <a:sym typeface="Oswald" pitchFamily="2" charset="0"/>
              </a:rPr>
              <a:t>Procedimiento de la ampliación excepcional de plazo establecido por el DLEG  (2)</a:t>
            </a:r>
          </a:p>
        </p:txBody>
      </p:sp>
      <p:cxnSp>
        <p:nvCxnSpPr>
          <p:cNvPr id="27" name="Conector angular 26">
            <a:extLst>
              <a:ext uri="{FF2B5EF4-FFF2-40B4-BE49-F238E27FC236}">
                <a16:creationId xmlns:a16="http://schemas.microsoft.com/office/drawing/2014/main" id="{B54A85D0-6309-B44B-A140-FB6CC5C81CC4}"/>
              </a:ext>
            </a:extLst>
          </p:cNvPr>
          <p:cNvCxnSpPr/>
          <p:nvPr/>
        </p:nvCxnSpPr>
        <p:spPr>
          <a:xfrm flipV="1">
            <a:off x="4832865" y="3091486"/>
            <a:ext cx="1026101" cy="550307"/>
          </a:xfrm>
          <a:prstGeom prst="bentConnector3">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7839DE5F-3594-D84E-A6E0-06D84D4E0B1C}"/>
              </a:ext>
            </a:extLst>
          </p:cNvPr>
          <p:cNvCxnSpPr>
            <a:endCxn id="16" idx="1"/>
          </p:cNvCxnSpPr>
          <p:nvPr/>
        </p:nvCxnSpPr>
        <p:spPr>
          <a:xfrm>
            <a:off x="4832865" y="3641793"/>
            <a:ext cx="1026101" cy="409361"/>
          </a:xfrm>
          <a:prstGeom prst="bentConnector3">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8730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43</a:t>
            </a:fld>
            <a:endParaRPr lang="es-PE" altLang="es-PE">
              <a:solidFill>
                <a:srgbClr val="898989"/>
              </a:solidFill>
            </a:endParaRPr>
          </a:p>
        </p:txBody>
      </p:sp>
      <p:sp>
        <p:nvSpPr>
          <p:cNvPr id="11" name="Google Shape;93;p17">
            <a:extLst>
              <a:ext uri="{FF2B5EF4-FFF2-40B4-BE49-F238E27FC236}">
                <a16:creationId xmlns:a16="http://schemas.microsoft.com/office/drawing/2014/main" id="{6C767F78-F915-BB42-B49E-E3792ECA086C}"/>
              </a:ext>
            </a:extLst>
          </p:cNvPr>
          <p:cNvSpPr txBox="1">
            <a:spLocks noChangeArrowheads="1"/>
          </p:cNvSpPr>
          <p:nvPr/>
        </p:nvSpPr>
        <p:spPr bwMode="auto">
          <a:xfrm>
            <a:off x="755576" y="2133948"/>
            <a:ext cx="7890048"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PE" sz="1800" dirty="0"/>
              <a:t>La SEAP </a:t>
            </a:r>
            <a:r>
              <a:rPr lang="es-PE" sz="1800" b="1" u="sng" dirty="0"/>
              <a:t>debe</a:t>
            </a:r>
            <a:r>
              <a:rPr lang="es-PE" sz="1800" dirty="0"/>
              <a:t> </a:t>
            </a:r>
            <a:r>
              <a:rPr lang="es-PE" sz="1800" b="1" dirty="0"/>
              <a:t>cuantificar el plazo </a:t>
            </a:r>
            <a:r>
              <a:rPr lang="es-PE" sz="1800" b="1" u="sng" dirty="0"/>
              <a:t>en función de la afectación de la ruta crítica</a:t>
            </a:r>
            <a:r>
              <a:rPr lang="es-PE" sz="1800" dirty="0"/>
              <a:t>, considerando los rendimientos que se estiman para la ejecución de los trabajos, con la implementación de las medidas para prevención y control frente a la propagación del COVID-19. </a:t>
            </a:r>
          </a:p>
          <a:p>
            <a:pPr marL="63500" indent="0" algn="just">
              <a:buFont typeface="Arial" panose="020B0604020202020204" pitchFamily="34" charset="0"/>
              <a:buNone/>
              <a:defRPr/>
            </a:pPr>
            <a:endParaRPr lang="es-PE" sz="1800" dirty="0"/>
          </a:p>
          <a:p>
            <a:pPr algn="just">
              <a:defRPr/>
            </a:pPr>
            <a:r>
              <a:rPr lang="es-PE" sz="1800" dirty="0"/>
              <a:t>El Ejecutor de Obra </a:t>
            </a:r>
            <a:r>
              <a:rPr lang="es-PE" sz="1800" b="1" u="sng" dirty="0"/>
              <a:t>podrá plantear </a:t>
            </a:r>
            <a:r>
              <a:rPr lang="es-PE" sz="1800" dirty="0"/>
              <a:t>en los cronogramas, programas y calendario, que acompañan su solicitud, </a:t>
            </a:r>
            <a:r>
              <a:rPr lang="es-PE" sz="1800" b="1" u="sng" dirty="0"/>
              <a:t>la reprogramación y cambio de duración de actividades y modificación de secuencia constructiva</a:t>
            </a:r>
            <a:r>
              <a:rPr lang="es-PE" sz="1800" dirty="0"/>
              <a:t>, </a:t>
            </a:r>
            <a:r>
              <a:rPr lang="es-PE" sz="1800" b="1" u="sng" dirty="0"/>
              <a:t>cuando resulte necesario </a:t>
            </a:r>
            <a:r>
              <a:rPr lang="es-PE" sz="1800" dirty="0"/>
              <a:t>por la implementación de las medidas para la prevención y control frente a la propagación del COVID-19 considerando la situación de avance real de la obra, por condiciones climatológicas, u otras circunstancias que justifiquen tales medidas. </a:t>
            </a:r>
          </a:p>
        </p:txBody>
      </p:sp>
      <p:sp>
        <p:nvSpPr>
          <p:cNvPr id="12" name="Google Shape;92;p17">
            <a:extLst>
              <a:ext uri="{FF2B5EF4-FFF2-40B4-BE49-F238E27FC236}">
                <a16:creationId xmlns:a16="http://schemas.microsoft.com/office/drawing/2014/main" id="{2F6CBBB5-431A-F546-AB8A-1357443962E2}"/>
              </a:ext>
            </a:extLst>
          </p:cNvPr>
          <p:cNvSpPr txBox="1">
            <a:spLocks noGrp="1" noChangeArrowheads="1"/>
          </p:cNvSpPr>
          <p:nvPr>
            <p:ph type="title"/>
          </p:nvPr>
        </p:nvSpPr>
        <p:spPr>
          <a:xfrm>
            <a:off x="498376" y="980728"/>
            <a:ext cx="8147248" cy="700087"/>
          </a:xfrm>
        </p:spPr>
        <p:txBody>
          <a:bodyPr/>
          <a:lstStyle/>
          <a:p>
            <a:pPr>
              <a:spcBef>
                <a:spcPct val="0"/>
              </a:spcBef>
              <a:spcAft>
                <a:spcPct val="0"/>
              </a:spcAft>
            </a:pPr>
            <a:r>
              <a:rPr lang="es-PE" altLang="es-PE" sz="2200" b="1" u="sng" dirty="0">
                <a:latin typeface="Arial" panose="020B0604020202020204" pitchFamily="34" charset="0"/>
                <a:cs typeface="Arial" panose="020B0604020202020204" pitchFamily="34" charset="0"/>
              </a:rPr>
              <a:t>CUANTIFICACIÓN DE LA AMPLIACIÓN EXCEPCIONAL DE PLAZO, Y COSTOS DE LA IMPLEMENTACIÓN DE LAS MEDIDAS </a:t>
            </a:r>
            <a:endParaRPr lang="es-PE" altLang="es-PE" sz="2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180530"/>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44</a:t>
            </a:fld>
            <a:endParaRPr lang="es-PE" altLang="es-PE">
              <a:solidFill>
                <a:srgbClr val="898989"/>
              </a:solidFill>
            </a:endParaRPr>
          </a:p>
        </p:txBody>
      </p:sp>
      <p:sp>
        <p:nvSpPr>
          <p:cNvPr id="12" name="Google Shape;92;p17">
            <a:extLst>
              <a:ext uri="{FF2B5EF4-FFF2-40B4-BE49-F238E27FC236}">
                <a16:creationId xmlns:a16="http://schemas.microsoft.com/office/drawing/2014/main" id="{2F6CBBB5-431A-F546-AB8A-1357443962E2}"/>
              </a:ext>
            </a:extLst>
          </p:cNvPr>
          <p:cNvSpPr txBox="1">
            <a:spLocks noGrp="1" noChangeArrowheads="1"/>
          </p:cNvSpPr>
          <p:nvPr>
            <p:ph type="title"/>
          </p:nvPr>
        </p:nvSpPr>
        <p:spPr>
          <a:xfrm>
            <a:off x="498376" y="980728"/>
            <a:ext cx="8147248" cy="700087"/>
          </a:xfrm>
        </p:spPr>
        <p:txBody>
          <a:bodyPr/>
          <a:lstStyle/>
          <a:p>
            <a:pPr>
              <a:spcBef>
                <a:spcPct val="0"/>
              </a:spcBef>
              <a:spcAft>
                <a:spcPct val="0"/>
              </a:spcAft>
            </a:pPr>
            <a:r>
              <a:rPr lang="es-PE" altLang="es-PE" sz="2400" b="1" u="sng" dirty="0">
                <a:latin typeface="Arial" panose="020B0604020202020204" pitchFamily="34" charset="0"/>
                <a:cs typeface="Arial" panose="020B0604020202020204" pitchFamily="34" charset="0"/>
              </a:rPr>
              <a:t>CUANTIFICACIÓN DE LA AMPLIACIÓN EXCEPCIONAL DE PLAZO, Y COSTOS DE LA IMPLEMENTACIÓN DE LAS MEDIDAS </a:t>
            </a:r>
            <a:endParaRPr lang="es-PE" altLang="es-PE" sz="2400" u="sng" dirty="0">
              <a:latin typeface="Arial" panose="020B0604020202020204" pitchFamily="34" charset="0"/>
              <a:cs typeface="Arial" panose="020B0604020202020204" pitchFamily="34" charset="0"/>
            </a:endParaRPr>
          </a:p>
        </p:txBody>
      </p:sp>
      <p:sp>
        <p:nvSpPr>
          <p:cNvPr id="13" name="Google Shape;93;p17">
            <a:extLst>
              <a:ext uri="{FF2B5EF4-FFF2-40B4-BE49-F238E27FC236}">
                <a16:creationId xmlns:a16="http://schemas.microsoft.com/office/drawing/2014/main" id="{500E06B5-7C32-E745-A59B-DEB6C59EC844}"/>
              </a:ext>
            </a:extLst>
          </p:cNvPr>
          <p:cNvSpPr txBox="1">
            <a:spLocks noChangeArrowheads="1"/>
          </p:cNvSpPr>
          <p:nvPr/>
        </p:nvSpPr>
        <p:spPr bwMode="auto">
          <a:xfrm>
            <a:off x="827584" y="2377108"/>
            <a:ext cx="7488832"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defRPr/>
            </a:pPr>
            <a:r>
              <a:rPr lang="es-PE" sz="1800" dirty="0"/>
              <a:t>La SEAP que presentará el Ejecutor de Obra debe cuantificar: </a:t>
            </a:r>
          </a:p>
          <a:p>
            <a:pPr marL="63500" indent="0">
              <a:buFont typeface="Arial" panose="020B0604020202020204" pitchFamily="34" charset="0"/>
              <a:buNone/>
              <a:defRPr/>
            </a:pPr>
            <a:endParaRPr lang="es-PE" sz="1800" dirty="0"/>
          </a:p>
          <a:p>
            <a:pPr marL="63500" indent="0">
              <a:buFont typeface="Arial" panose="020B0604020202020204" pitchFamily="34" charset="0"/>
              <a:buNone/>
              <a:defRPr/>
            </a:pPr>
            <a:r>
              <a:rPr lang="es-PE" sz="1800" dirty="0"/>
              <a:t>(i) </a:t>
            </a:r>
            <a:r>
              <a:rPr lang="es-PE" sz="1800" b="1" dirty="0"/>
              <a:t>Los costos directos (CD)</a:t>
            </a:r>
            <a:r>
              <a:rPr lang="es-PE" sz="1800" dirty="0"/>
              <a:t>, cuando corresponda, </a:t>
            </a:r>
            <a:r>
              <a:rPr lang="es-PE" sz="1800" b="1" dirty="0"/>
              <a:t>y gastos generales (GG) </a:t>
            </a:r>
            <a:r>
              <a:rPr lang="es-PE" sz="1800" dirty="0"/>
              <a:t>variables en que se haya incurrido o que se hayan devengado</a:t>
            </a:r>
            <a:r>
              <a:rPr lang="es-PE" sz="1800" b="1" dirty="0"/>
              <a:t> durante el periodo en que la obra se encontró paralizada debido a la Declaratoria de Estado de Emergencia Nacional, y que sean consecuencia de ésta</a:t>
            </a:r>
            <a:r>
              <a:rPr lang="es-PE" sz="1800" dirty="0"/>
              <a:t>. </a:t>
            </a:r>
          </a:p>
          <a:p>
            <a:pPr marL="63500" indent="0" algn="just">
              <a:buFont typeface="Arial" panose="020B0604020202020204" pitchFamily="34" charset="0"/>
              <a:buNone/>
              <a:defRPr/>
            </a:pPr>
            <a:endParaRPr lang="es-PE" sz="1800" dirty="0"/>
          </a:p>
          <a:p>
            <a:pPr marL="63500" indent="0" algn="just">
              <a:buFont typeface="Arial" panose="020B0604020202020204" pitchFamily="34" charset="0"/>
              <a:buNone/>
              <a:defRPr/>
            </a:pPr>
            <a:r>
              <a:rPr lang="es-PE" sz="1800" dirty="0"/>
              <a:t>Los CD y GG se calcularán en base a lo previsto en la oferta por tales conceptos, </a:t>
            </a:r>
            <a:r>
              <a:rPr lang="es-PE" sz="1800" b="1" dirty="0"/>
              <a:t>debiendo adjuntar los </a:t>
            </a:r>
            <a:r>
              <a:rPr lang="es-PE" sz="1800" b="1" u="sng" dirty="0"/>
              <a:t>documentos que acrediten fehacientemente </a:t>
            </a:r>
            <a:r>
              <a:rPr lang="es-PE" sz="1800" b="1" dirty="0"/>
              <a:t>que se incurrió en estos</a:t>
            </a:r>
            <a:r>
              <a:rPr lang="es-PE" sz="1800" dirty="0"/>
              <a:t>. </a:t>
            </a:r>
          </a:p>
          <a:p>
            <a:pPr algn="just">
              <a:defRPr/>
            </a:pPr>
            <a:endParaRPr lang="es-PE" sz="1400" dirty="0"/>
          </a:p>
        </p:txBody>
      </p:sp>
    </p:spTree>
    <p:extLst>
      <p:ext uri="{BB962C8B-B14F-4D97-AF65-F5344CB8AC3E}">
        <p14:creationId xmlns:p14="http://schemas.microsoft.com/office/powerpoint/2010/main" val="2166279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45</a:t>
            </a:fld>
            <a:endParaRPr lang="es-PE" altLang="es-PE">
              <a:solidFill>
                <a:srgbClr val="898989"/>
              </a:solidFill>
            </a:endParaRPr>
          </a:p>
        </p:txBody>
      </p:sp>
      <p:sp>
        <p:nvSpPr>
          <p:cNvPr id="12" name="Google Shape;92;p17">
            <a:extLst>
              <a:ext uri="{FF2B5EF4-FFF2-40B4-BE49-F238E27FC236}">
                <a16:creationId xmlns:a16="http://schemas.microsoft.com/office/drawing/2014/main" id="{2F6CBBB5-431A-F546-AB8A-1357443962E2}"/>
              </a:ext>
            </a:extLst>
          </p:cNvPr>
          <p:cNvSpPr txBox="1">
            <a:spLocks noGrp="1" noChangeArrowheads="1"/>
          </p:cNvSpPr>
          <p:nvPr>
            <p:ph type="title"/>
          </p:nvPr>
        </p:nvSpPr>
        <p:spPr>
          <a:xfrm>
            <a:off x="498376" y="980728"/>
            <a:ext cx="8147248" cy="700087"/>
          </a:xfrm>
        </p:spPr>
        <p:txBody>
          <a:bodyPr/>
          <a:lstStyle/>
          <a:p>
            <a:pPr>
              <a:spcBef>
                <a:spcPct val="0"/>
              </a:spcBef>
              <a:spcAft>
                <a:spcPct val="0"/>
              </a:spcAft>
            </a:pPr>
            <a:r>
              <a:rPr lang="es-PE" altLang="es-PE" sz="2400" b="1" u="sng" dirty="0">
                <a:latin typeface="Arial" panose="020B0604020202020204" pitchFamily="34" charset="0"/>
                <a:cs typeface="Arial" panose="020B0604020202020204" pitchFamily="34" charset="0"/>
              </a:rPr>
              <a:t>CUANTIFICACIÓN DE LA AMPLIACIÓN EXCEPCIONAL DE PLAZO, Y COSTOS DE LA IMPLEMENTACIÓN DE LAS MEDIDAS </a:t>
            </a:r>
            <a:endParaRPr lang="es-PE" altLang="es-PE" sz="2400" u="sng" dirty="0">
              <a:latin typeface="Arial" panose="020B0604020202020204" pitchFamily="34" charset="0"/>
              <a:cs typeface="Arial" panose="020B0604020202020204" pitchFamily="34" charset="0"/>
            </a:endParaRPr>
          </a:p>
        </p:txBody>
      </p:sp>
      <p:sp>
        <p:nvSpPr>
          <p:cNvPr id="14" name="Google Shape;93;p17">
            <a:extLst>
              <a:ext uri="{FF2B5EF4-FFF2-40B4-BE49-F238E27FC236}">
                <a16:creationId xmlns:a16="http://schemas.microsoft.com/office/drawing/2014/main" id="{052D8853-87C8-CB42-AEB0-3B7F56AF4232}"/>
              </a:ext>
            </a:extLst>
          </p:cNvPr>
          <p:cNvSpPr txBox="1">
            <a:spLocks noChangeArrowheads="1"/>
          </p:cNvSpPr>
          <p:nvPr/>
        </p:nvSpPr>
        <p:spPr bwMode="auto">
          <a:xfrm>
            <a:off x="683568" y="2372172"/>
            <a:ext cx="7776864"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defRPr/>
            </a:pPr>
            <a:r>
              <a:rPr lang="es-PE" sz="1600" dirty="0"/>
              <a:t>La SEAP que presentará el Ejecutor de Obra debe cuantificar: </a:t>
            </a:r>
          </a:p>
          <a:p>
            <a:pPr marL="63500" indent="0" algn="just">
              <a:buFont typeface="Arial" panose="020B0604020202020204" pitchFamily="34" charset="0"/>
              <a:buNone/>
              <a:defRPr/>
            </a:pPr>
            <a:r>
              <a:rPr lang="es-PE" sz="1600" dirty="0"/>
              <a:t>(ii) </a:t>
            </a:r>
            <a:r>
              <a:rPr lang="es-PE" sz="1600" b="1" dirty="0"/>
              <a:t>Los costos por la elaboración de los documentos exigidos por los sectores competentes </a:t>
            </a:r>
            <a:r>
              <a:rPr lang="es-PE" sz="1600" dirty="0"/>
              <a:t>para la prevención y control del COVID-19, y por las adecuaciones y adaptaciones de los ambientes de trabajo, en caso sean necesarias, debidamente sustentados. </a:t>
            </a:r>
          </a:p>
          <a:p>
            <a:pPr marL="63500" indent="0" algn="just">
              <a:buFont typeface="Arial" panose="020B0604020202020204" pitchFamily="34" charset="0"/>
              <a:buNone/>
              <a:defRPr/>
            </a:pPr>
            <a:r>
              <a:rPr lang="es-PE" sz="1600" dirty="0"/>
              <a:t>(iii) Los CD, cuando corresponda, y GG en los que se incurrirá por la re-movilización de personal y equipos, debidamente sustentados. </a:t>
            </a:r>
          </a:p>
          <a:p>
            <a:pPr marL="63500" indent="0" algn="just">
              <a:buFont typeface="Arial" panose="020B0604020202020204" pitchFamily="34" charset="0"/>
              <a:buNone/>
              <a:defRPr/>
            </a:pPr>
            <a:endParaRPr lang="es-PE" sz="1600" dirty="0"/>
          </a:p>
          <a:p>
            <a:pPr marL="63500" indent="0" algn="just">
              <a:buFont typeface="Arial" panose="020B0604020202020204" pitchFamily="34" charset="0"/>
              <a:buNone/>
              <a:defRPr/>
            </a:pPr>
            <a:r>
              <a:rPr lang="es-PE" sz="1600" dirty="0"/>
              <a:t>El pago de los costos y gastos generales </a:t>
            </a:r>
            <a:r>
              <a:rPr lang="es-PE" sz="1600" b="1" u="sng" dirty="0"/>
              <a:t>se sustentan mediante facturas, boletas de pago u otros documentos</a:t>
            </a:r>
            <a:r>
              <a:rPr lang="es-PE" sz="1600" dirty="0"/>
              <a:t> que permitan </a:t>
            </a:r>
            <a:r>
              <a:rPr lang="es-PE" sz="1600" b="1" dirty="0"/>
              <a:t>acreditar fehacientemente </a:t>
            </a:r>
            <a:r>
              <a:rPr lang="es-PE" sz="1600" dirty="0"/>
              <a:t>haber incurrido en aquellos. </a:t>
            </a:r>
          </a:p>
          <a:p>
            <a:pPr algn="just">
              <a:defRPr/>
            </a:pPr>
            <a:endParaRPr lang="es-PE" sz="1400" dirty="0"/>
          </a:p>
        </p:txBody>
      </p:sp>
    </p:spTree>
    <p:extLst>
      <p:ext uri="{BB962C8B-B14F-4D97-AF65-F5344CB8AC3E}">
        <p14:creationId xmlns:p14="http://schemas.microsoft.com/office/powerpoint/2010/main" val="4044591267"/>
      </p:ext>
    </p:extLst>
  </p:cSld>
  <p:clrMapOvr>
    <a:masterClrMapping/>
  </p:clrMapOvr>
  <p:transition spd="slow">
    <p:comb/>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46</a:t>
            </a:fld>
            <a:endParaRPr lang="es-PE" altLang="es-PE">
              <a:solidFill>
                <a:srgbClr val="898989"/>
              </a:solidFill>
            </a:endParaRPr>
          </a:p>
        </p:txBody>
      </p:sp>
      <p:sp>
        <p:nvSpPr>
          <p:cNvPr id="11" name="Google Shape;93;p17">
            <a:extLst>
              <a:ext uri="{FF2B5EF4-FFF2-40B4-BE49-F238E27FC236}">
                <a16:creationId xmlns:a16="http://schemas.microsoft.com/office/drawing/2014/main" id="{559C629D-F62D-114A-AACD-53D2B09AFB04}"/>
              </a:ext>
            </a:extLst>
          </p:cNvPr>
          <p:cNvSpPr txBox="1">
            <a:spLocks noChangeArrowheads="1"/>
          </p:cNvSpPr>
          <p:nvPr/>
        </p:nvSpPr>
        <p:spPr bwMode="auto">
          <a:xfrm>
            <a:off x="902432" y="2386398"/>
            <a:ext cx="72008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endParaRPr lang="es-PE" altLang="es-PE" sz="1800" b="1" dirty="0">
              <a:latin typeface="Arial" panose="020B0604020202020204" pitchFamily="34" charset="0"/>
              <a:cs typeface="Arial" panose="020B0604020202020204" pitchFamily="34" charset="0"/>
            </a:endParaRPr>
          </a:p>
          <a:p>
            <a:pPr algn="just"/>
            <a:r>
              <a:rPr lang="es-PE" altLang="es-PE" sz="1800" b="1" dirty="0">
                <a:latin typeface="Arial" panose="020B0604020202020204" pitchFamily="34" charset="0"/>
                <a:cs typeface="Arial" panose="020B0604020202020204" pitchFamily="34" charset="0"/>
              </a:rPr>
              <a:t>El área usuaria de la Entidad evaluará </a:t>
            </a:r>
            <a:r>
              <a:rPr lang="es-PE" altLang="es-PE" sz="1800" dirty="0">
                <a:latin typeface="Arial" panose="020B0604020202020204" pitchFamily="34" charset="0"/>
                <a:cs typeface="Arial" panose="020B0604020202020204" pitchFamily="34" charset="0"/>
              </a:rPr>
              <a:t>las </a:t>
            </a:r>
            <a:r>
              <a:rPr lang="es-PE" altLang="es-PE" sz="1800" b="1" dirty="0">
                <a:latin typeface="Arial" panose="020B0604020202020204" pitchFamily="34" charset="0"/>
                <a:cs typeface="Arial" panose="020B0604020202020204" pitchFamily="34" charset="0"/>
              </a:rPr>
              <a:t>estimaciones y sustentos </a:t>
            </a:r>
            <a:r>
              <a:rPr lang="es-PE" altLang="es-PE" sz="1800" dirty="0">
                <a:latin typeface="Arial" panose="020B0604020202020204" pitchFamily="34" charset="0"/>
                <a:cs typeface="Arial" panose="020B0604020202020204" pitchFamily="34" charset="0"/>
              </a:rPr>
              <a:t>presentados por el contratista, respecto de los rendimientos y duración de actividades, </a:t>
            </a:r>
            <a:r>
              <a:rPr lang="es-PE" altLang="es-PE" sz="1800" b="1" dirty="0">
                <a:latin typeface="Arial" panose="020B0604020202020204" pitchFamily="34" charset="0"/>
                <a:cs typeface="Arial" panose="020B0604020202020204" pitchFamily="34" charset="0"/>
              </a:rPr>
              <a:t>a fin de calcular </a:t>
            </a:r>
            <a:r>
              <a:rPr lang="es-PE" altLang="es-PE" sz="1800" b="1" u="sng" dirty="0">
                <a:latin typeface="Arial" panose="020B0604020202020204" pitchFamily="34" charset="0"/>
                <a:cs typeface="Arial" panose="020B0604020202020204" pitchFamily="34" charset="0"/>
              </a:rPr>
              <a:t>el mayor plazo </a:t>
            </a:r>
            <a:r>
              <a:rPr lang="es-PE" altLang="es-PE" sz="1800" b="1" dirty="0">
                <a:latin typeface="Arial" panose="020B0604020202020204" pitchFamily="34" charset="0"/>
                <a:cs typeface="Arial" panose="020B0604020202020204" pitchFamily="34" charset="0"/>
              </a:rPr>
              <a:t>que se requiere para ejecutar la obra</a:t>
            </a:r>
            <a:r>
              <a:rPr lang="es-PE" altLang="es-PE" sz="1800" dirty="0">
                <a:latin typeface="Arial" panose="020B0604020202020204" pitchFamily="34" charset="0"/>
                <a:cs typeface="Arial" panose="020B0604020202020204" pitchFamily="34" charset="0"/>
              </a:rPr>
              <a:t>, y los correspondientes costos directos y gastos generales, así como el impacto económico por la implementación de las MEDIDAS para la reanudación de los trabajos. </a:t>
            </a:r>
          </a:p>
          <a:p>
            <a:pPr algn="just"/>
            <a:endParaRPr lang="es-PE" altLang="es-PE" sz="1400" dirty="0">
              <a:latin typeface="Arial" panose="020B0604020202020204" pitchFamily="34" charset="0"/>
              <a:cs typeface="Arial" panose="020B0604020202020204" pitchFamily="34" charset="0"/>
            </a:endParaRPr>
          </a:p>
        </p:txBody>
      </p:sp>
      <p:sp>
        <p:nvSpPr>
          <p:cNvPr id="12" name="Google Shape;92;p17">
            <a:extLst>
              <a:ext uri="{FF2B5EF4-FFF2-40B4-BE49-F238E27FC236}">
                <a16:creationId xmlns:a16="http://schemas.microsoft.com/office/drawing/2014/main" id="{F89F137B-FC63-6B43-90E5-CEA34617BECE}"/>
              </a:ext>
            </a:extLst>
          </p:cNvPr>
          <p:cNvSpPr txBox="1">
            <a:spLocks noGrp="1" noChangeArrowheads="1"/>
          </p:cNvSpPr>
          <p:nvPr>
            <p:ph type="title"/>
          </p:nvPr>
        </p:nvSpPr>
        <p:spPr>
          <a:xfrm>
            <a:off x="650404" y="1043974"/>
            <a:ext cx="7704856" cy="700087"/>
          </a:xfrm>
        </p:spPr>
        <p:txBody>
          <a:bodyPr/>
          <a:lstStyle/>
          <a:p>
            <a:pPr>
              <a:spcBef>
                <a:spcPct val="0"/>
              </a:spcBef>
              <a:spcAft>
                <a:spcPct val="0"/>
              </a:spcAft>
            </a:pPr>
            <a:r>
              <a:rPr lang="es-PE" altLang="es-PE" sz="2000" b="1" u="sng" dirty="0">
                <a:latin typeface="Arial" panose="020B0604020202020204" pitchFamily="34" charset="0"/>
                <a:cs typeface="Arial" panose="020B0604020202020204" pitchFamily="34" charset="0"/>
              </a:rPr>
              <a:t>SOBRE LA EVALUACIÓN Y PRONUNCIAMIENTO RESPECTO DE LA SEAP, Y COSTOS DE LA IMPLEMENTACIÓN DE LAS MEDIDAS </a:t>
            </a:r>
            <a:endParaRPr lang="es-PE" altLang="es-PE"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5258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47</a:t>
            </a:fld>
            <a:endParaRPr lang="es-PE" altLang="es-PE">
              <a:solidFill>
                <a:srgbClr val="898989"/>
              </a:solidFill>
            </a:endParaRPr>
          </a:p>
        </p:txBody>
      </p:sp>
      <p:sp>
        <p:nvSpPr>
          <p:cNvPr id="11" name="Google Shape;93;p17">
            <a:extLst>
              <a:ext uri="{FF2B5EF4-FFF2-40B4-BE49-F238E27FC236}">
                <a16:creationId xmlns:a16="http://schemas.microsoft.com/office/drawing/2014/main" id="{D1FA758B-55C4-9145-89F9-9ED8A8956750}"/>
              </a:ext>
            </a:extLst>
          </p:cNvPr>
          <p:cNvSpPr txBox="1">
            <a:spLocks noChangeArrowheads="1"/>
          </p:cNvSpPr>
          <p:nvPr/>
        </p:nvSpPr>
        <p:spPr bwMode="auto">
          <a:xfrm>
            <a:off x="755576" y="2392214"/>
            <a:ext cx="7776864"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endParaRPr lang="es-PE" altLang="es-PE" sz="1400" b="1" dirty="0">
              <a:latin typeface="Arial" panose="020B0604020202020204" pitchFamily="34" charset="0"/>
              <a:cs typeface="Arial" panose="020B0604020202020204" pitchFamily="34" charset="0"/>
            </a:endParaRPr>
          </a:p>
          <a:p>
            <a:pPr algn="just"/>
            <a:r>
              <a:rPr lang="es-PE" altLang="es-PE" sz="1800" b="1" dirty="0">
                <a:latin typeface="Arial" panose="020B0604020202020204" pitchFamily="34" charset="0"/>
                <a:cs typeface="Arial" panose="020B0604020202020204" pitchFamily="34" charset="0"/>
              </a:rPr>
              <a:t>El plazo máximo de aprobación </a:t>
            </a:r>
            <a:r>
              <a:rPr lang="es-PE" altLang="es-PE" sz="1800" dirty="0">
                <a:latin typeface="Arial" panose="020B0604020202020204" pitchFamily="34" charset="0"/>
                <a:cs typeface="Arial" panose="020B0604020202020204" pitchFamily="34" charset="0"/>
              </a:rPr>
              <a:t>por el Inspector o Supervisor de las </a:t>
            </a:r>
            <a:r>
              <a:rPr lang="es-PE" altLang="es-PE" sz="1800" b="1" u="sng" dirty="0">
                <a:latin typeface="Arial" panose="020B0604020202020204" pitchFamily="34" charset="0"/>
                <a:cs typeface="Arial" panose="020B0604020202020204" pitchFamily="34" charset="0"/>
              </a:rPr>
              <a:t>valorizaciones</a:t>
            </a:r>
            <a:r>
              <a:rPr lang="es-PE" altLang="es-PE" sz="1800" b="1" dirty="0">
                <a:latin typeface="Arial" panose="020B0604020202020204" pitchFamily="34" charset="0"/>
                <a:cs typeface="Arial" panose="020B0604020202020204" pitchFamily="34" charset="0"/>
              </a:rPr>
              <a:t> y su remisión a la Entidad</a:t>
            </a:r>
            <a:r>
              <a:rPr lang="es-PE" altLang="es-PE" sz="1800" dirty="0">
                <a:latin typeface="Arial" panose="020B0604020202020204" pitchFamily="34" charset="0"/>
                <a:cs typeface="Arial" panose="020B0604020202020204" pitchFamily="34" charset="0"/>
              </a:rPr>
              <a:t>, para periodos mensuales, será de </a:t>
            </a:r>
            <a:r>
              <a:rPr lang="es-PE" altLang="es-PE" sz="1800" b="1" dirty="0">
                <a:latin typeface="Arial" panose="020B0604020202020204" pitchFamily="34" charset="0"/>
                <a:cs typeface="Arial" panose="020B0604020202020204" pitchFamily="34" charset="0"/>
              </a:rPr>
              <a:t>cinco (5) días calendario</a:t>
            </a:r>
            <a:r>
              <a:rPr lang="es-PE" altLang="es-PE" sz="1800" dirty="0">
                <a:latin typeface="Arial" panose="020B0604020202020204" pitchFamily="34" charset="0"/>
                <a:cs typeface="Arial" panose="020B0604020202020204" pitchFamily="34" charset="0"/>
              </a:rPr>
              <a:t>, contados a partir del primer día hábil del mes siguiente al de la valorización, y debe ser cancelada por la Entidad en fecha no posterior al último día de tal mes. </a:t>
            </a:r>
          </a:p>
          <a:p>
            <a:pPr algn="just"/>
            <a:endParaRPr lang="es-PE" altLang="es-PE" sz="1400" dirty="0">
              <a:latin typeface="Arial" panose="020B0604020202020204" pitchFamily="34" charset="0"/>
              <a:cs typeface="Arial" panose="020B0604020202020204" pitchFamily="34" charset="0"/>
            </a:endParaRPr>
          </a:p>
        </p:txBody>
      </p:sp>
      <p:sp>
        <p:nvSpPr>
          <p:cNvPr id="12" name="Google Shape;92;p17">
            <a:extLst>
              <a:ext uri="{FF2B5EF4-FFF2-40B4-BE49-F238E27FC236}">
                <a16:creationId xmlns:a16="http://schemas.microsoft.com/office/drawing/2014/main" id="{BDB649B6-BD7F-A244-B51A-7738020510E8}"/>
              </a:ext>
            </a:extLst>
          </p:cNvPr>
          <p:cNvSpPr txBox="1">
            <a:spLocks noGrp="1" noChangeArrowheads="1"/>
          </p:cNvSpPr>
          <p:nvPr>
            <p:ph type="title"/>
          </p:nvPr>
        </p:nvSpPr>
        <p:spPr>
          <a:xfrm>
            <a:off x="621904" y="1095226"/>
            <a:ext cx="8064896" cy="700087"/>
          </a:xfrm>
        </p:spPr>
        <p:txBody>
          <a:bodyPr/>
          <a:lstStyle/>
          <a:p>
            <a:pPr>
              <a:spcBef>
                <a:spcPct val="0"/>
              </a:spcBef>
              <a:spcAft>
                <a:spcPct val="0"/>
              </a:spcAft>
            </a:pPr>
            <a:r>
              <a:rPr lang="es-PE" altLang="es-PE" sz="2000" b="1" u="sng" dirty="0">
                <a:latin typeface="Arial" panose="020B0604020202020204" pitchFamily="34" charset="0"/>
                <a:cs typeface="Arial" panose="020B0604020202020204" pitchFamily="34" charset="0"/>
              </a:rPr>
              <a:t>SOBRE LA EVALUACIÓN Y PRONUNCIAMIENTO RESPECTO DE LA SOLICITUD DE AMPLIACIÓN EXCEPCIONAL DE PLAZO, Y COSTOS DE LA IMPLEMENTACIÓN DE LAS MEDIDAS </a:t>
            </a:r>
            <a:endParaRPr lang="es-PE" altLang="es-PE"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9857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48</a:t>
            </a:fld>
            <a:endParaRPr lang="es-PE" altLang="es-PE">
              <a:solidFill>
                <a:srgbClr val="898989"/>
              </a:solidFill>
            </a:endParaRPr>
          </a:p>
        </p:txBody>
      </p:sp>
      <p:sp>
        <p:nvSpPr>
          <p:cNvPr id="12" name="Google Shape;92;p17">
            <a:extLst>
              <a:ext uri="{FF2B5EF4-FFF2-40B4-BE49-F238E27FC236}">
                <a16:creationId xmlns:a16="http://schemas.microsoft.com/office/drawing/2014/main" id="{BDB649B6-BD7F-A244-B51A-7738020510E8}"/>
              </a:ext>
            </a:extLst>
          </p:cNvPr>
          <p:cNvSpPr txBox="1">
            <a:spLocks noGrp="1" noChangeArrowheads="1"/>
          </p:cNvSpPr>
          <p:nvPr>
            <p:ph type="title"/>
          </p:nvPr>
        </p:nvSpPr>
        <p:spPr>
          <a:xfrm>
            <a:off x="611560" y="623888"/>
            <a:ext cx="7848872" cy="700087"/>
          </a:xfrm>
        </p:spPr>
        <p:txBody>
          <a:bodyPr/>
          <a:lstStyle/>
          <a:p>
            <a:pPr>
              <a:spcBef>
                <a:spcPct val="0"/>
              </a:spcBef>
              <a:spcAft>
                <a:spcPct val="0"/>
              </a:spcAft>
            </a:pPr>
            <a:r>
              <a:rPr lang="es-PE" altLang="es-PE" sz="1600" b="1" u="sng" dirty="0">
                <a:latin typeface="Arial" panose="020B0604020202020204" pitchFamily="34" charset="0"/>
                <a:cs typeface="Arial" panose="020B0604020202020204" pitchFamily="34" charset="0"/>
              </a:rPr>
              <a:t>SOBRE LA EVALUACIÓN Y PRONUNCIAMIENTO RESPECTO DE LA SOLICITUD DE AMPLIACIÓN EXCEPCIONAL DE PLAZO, Y COSTOS DE LA IMPLEMENTACIÓN DE LAS MEDIDAS </a:t>
            </a:r>
            <a:endParaRPr lang="es-PE" altLang="es-PE" sz="1600" u="sng" dirty="0">
              <a:latin typeface="Arial" panose="020B0604020202020204" pitchFamily="34" charset="0"/>
              <a:cs typeface="Arial" panose="020B0604020202020204" pitchFamily="34" charset="0"/>
            </a:endParaRPr>
          </a:p>
        </p:txBody>
      </p:sp>
      <p:sp>
        <p:nvSpPr>
          <p:cNvPr id="13" name="Google Shape;93;p17">
            <a:extLst>
              <a:ext uri="{FF2B5EF4-FFF2-40B4-BE49-F238E27FC236}">
                <a16:creationId xmlns:a16="http://schemas.microsoft.com/office/drawing/2014/main" id="{9B4547A0-3EDE-DB4E-8D2F-08902543DEB0}"/>
              </a:ext>
            </a:extLst>
          </p:cNvPr>
          <p:cNvSpPr txBox="1">
            <a:spLocks noChangeArrowheads="1"/>
          </p:cNvSpPr>
          <p:nvPr/>
        </p:nvSpPr>
        <p:spPr bwMode="auto">
          <a:xfrm>
            <a:off x="611560" y="1998241"/>
            <a:ext cx="807524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63500" indent="0" algn="just">
              <a:buFont typeface="Arial" panose="020B0604020202020204" pitchFamily="34" charset="0"/>
              <a:buNone/>
              <a:defRPr/>
            </a:pPr>
            <a:r>
              <a:rPr lang="es-PE" sz="1800" b="1" dirty="0"/>
              <a:t>Si la Entidad aprueba la SEAP y ésta discrepa con la propuesta del Ejecutor de la Obra</a:t>
            </a:r>
            <a:r>
              <a:rPr lang="es-PE" sz="1800" dirty="0"/>
              <a:t>, respecto del impacto en el plazo o sobre los conceptos económicos que involucra la implementación de las MEDIDAS para la reanudación de los trabajos, y/o su cuantía, </a:t>
            </a:r>
            <a:r>
              <a:rPr lang="es-PE" sz="1800" b="1" dirty="0"/>
              <a:t>deberá incluir la identificación precisa de los aspectos y conceptos donde existe discrepancia y el fundamento de su posición</a:t>
            </a:r>
            <a:r>
              <a:rPr lang="es-PE" sz="1800" dirty="0"/>
              <a:t>, aplicándose provisionalmente los términos planteados por la Entidad, manteniendo el Ejecutor de Obra su derecho de someter las discrepancias a los mecanismos de solución de controversias.  (7.3.3.)</a:t>
            </a:r>
          </a:p>
          <a:p>
            <a:pPr algn="just">
              <a:defRPr/>
            </a:pPr>
            <a:endParaRPr lang="es-PE" sz="1400" dirty="0"/>
          </a:p>
        </p:txBody>
      </p:sp>
      <p:sp>
        <p:nvSpPr>
          <p:cNvPr id="14" name="CuadroTexto 1">
            <a:extLst>
              <a:ext uri="{FF2B5EF4-FFF2-40B4-BE49-F238E27FC236}">
                <a16:creationId xmlns:a16="http://schemas.microsoft.com/office/drawing/2014/main" id="{CCC01429-9671-AF4D-B8F0-7231A2ED36B5}"/>
              </a:ext>
            </a:extLst>
          </p:cNvPr>
          <p:cNvSpPr txBox="1">
            <a:spLocks noChangeArrowheads="1"/>
          </p:cNvSpPr>
          <p:nvPr/>
        </p:nvSpPr>
        <p:spPr bwMode="auto">
          <a:xfrm>
            <a:off x="1642765" y="4793406"/>
            <a:ext cx="1431925" cy="646113"/>
          </a:xfrm>
          <a:prstGeom prst="rect">
            <a:avLst/>
          </a:prstGeom>
          <a:noFill/>
          <a:ln w="12700">
            <a:solidFill>
              <a:schemeClr val="accent1"/>
            </a:solidFill>
            <a:miter lim="800000"/>
            <a:headEnd/>
            <a:tailEnd/>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200" dirty="0"/>
              <a:t>Si no hay discrepancia </a:t>
            </a:r>
          </a:p>
          <a:p>
            <a:r>
              <a:rPr lang="es-PE" altLang="es-PE" sz="1200" dirty="0"/>
              <a:t>(Total o Parcial) </a:t>
            </a:r>
          </a:p>
        </p:txBody>
      </p:sp>
      <p:sp>
        <p:nvSpPr>
          <p:cNvPr id="15" name="Flecha a la derecha con bandas 14">
            <a:extLst>
              <a:ext uri="{FF2B5EF4-FFF2-40B4-BE49-F238E27FC236}">
                <a16:creationId xmlns:a16="http://schemas.microsoft.com/office/drawing/2014/main" id="{C5A17634-E495-DC42-ABA9-F960B3F0AB4E}"/>
              </a:ext>
            </a:extLst>
          </p:cNvPr>
          <p:cNvSpPr/>
          <p:nvPr/>
        </p:nvSpPr>
        <p:spPr>
          <a:xfrm>
            <a:off x="3304877" y="4941044"/>
            <a:ext cx="452438" cy="2270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 name="CuadroTexto 6">
            <a:extLst>
              <a:ext uri="{FF2B5EF4-FFF2-40B4-BE49-F238E27FC236}">
                <a16:creationId xmlns:a16="http://schemas.microsoft.com/office/drawing/2014/main" id="{B9AD6439-6680-F74C-8586-1ACF54137138}"/>
              </a:ext>
            </a:extLst>
          </p:cNvPr>
          <p:cNvSpPr txBox="1">
            <a:spLocks noChangeArrowheads="1"/>
          </p:cNvSpPr>
          <p:nvPr/>
        </p:nvSpPr>
        <p:spPr bwMode="auto">
          <a:xfrm>
            <a:off x="3989090" y="4725144"/>
            <a:ext cx="3751262" cy="677862"/>
          </a:xfrm>
          <a:prstGeom prst="rect">
            <a:avLst/>
          </a:prstGeom>
          <a:noFill/>
          <a:ln w="12700">
            <a:solidFill>
              <a:schemeClr val="accent1"/>
            </a:solidFill>
            <a:miter lim="800000"/>
            <a:headEnd/>
            <a:tailEnd/>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200"/>
              <a:t>Modificación del contrato, sin necesidad de suscribir acuerdo adicional o adenda </a:t>
            </a:r>
          </a:p>
          <a:p>
            <a:endParaRPr lang="es-PE" altLang="es-PE"/>
          </a:p>
        </p:txBody>
      </p:sp>
    </p:spTree>
    <p:extLst>
      <p:ext uri="{BB962C8B-B14F-4D97-AF65-F5344CB8AC3E}">
        <p14:creationId xmlns:p14="http://schemas.microsoft.com/office/powerpoint/2010/main" val="3890608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49</a:t>
            </a:fld>
            <a:endParaRPr lang="es-PE" altLang="es-PE">
              <a:solidFill>
                <a:srgbClr val="898989"/>
              </a:solidFill>
            </a:endParaRPr>
          </a:p>
        </p:txBody>
      </p:sp>
      <p:sp>
        <p:nvSpPr>
          <p:cNvPr id="11" name="Google Shape;92;p17">
            <a:extLst>
              <a:ext uri="{FF2B5EF4-FFF2-40B4-BE49-F238E27FC236}">
                <a16:creationId xmlns:a16="http://schemas.microsoft.com/office/drawing/2014/main" id="{5896116A-DB7E-7648-8CF6-B3D0F8641A59}"/>
              </a:ext>
            </a:extLst>
          </p:cNvPr>
          <p:cNvSpPr txBox="1">
            <a:spLocks noGrp="1" noChangeArrowheads="1"/>
          </p:cNvSpPr>
          <p:nvPr>
            <p:ph type="title"/>
          </p:nvPr>
        </p:nvSpPr>
        <p:spPr>
          <a:xfrm>
            <a:off x="683568" y="629394"/>
            <a:ext cx="7560840" cy="700087"/>
          </a:xfrm>
        </p:spPr>
        <p:txBody>
          <a:bodyPr/>
          <a:lstStyle/>
          <a:p>
            <a:pPr eaLnBrk="1" hangingPunct="1">
              <a:spcBef>
                <a:spcPct val="0"/>
              </a:spcBef>
              <a:spcAft>
                <a:spcPct val="0"/>
              </a:spcAft>
              <a:buClr>
                <a:srgbClr val="25212A"/>
              </a:buClr>
            </a:pPr>
            <a:r>
              <a:rPr lang="es-PE" altLang="es-PE" sz="1400" b="1" u="sng" dirty="0">
                <a:latin typeface="Arial" panose="020B0604020202020204" pitchFamily="34" charset="0"/>
                <a:cs typeface="Arial" panose="020B0604020202020204" pitchFamily="34" charset="0"/>
              </a:rPr>
              <a:t>SOBRE LA EVALUACIÓN Y PRONUNCIAMIENTO RESPECTO DE LOS CONCEPTOS Y COSTOS QUE SIGNIFICARÁ EJECUTAR LA OBRA BAJO LA IMPLEMENTACIÓN DE LAS MEDIDAS DISPUESTAS POR LOS SECTORES COMPETENTES</a:t>
            </a:r>
            <a:endParaRPr lang="es-PE" altLang="es-PE" sz="1400" b="1" u="sng" dirty="0">
              <a:solidFill>
                <a:srgbClr val="25212A"/>
              </a:solidFill>
              <a:latin typeface="Oswald" pitchFamily="2" charset="77"/>
              <a:cs typeface="Arial" panose="020B0604020202020204" pitchFamily="34" charset="0"/>
              <a:sym typeface="Oswald" pitchFamily="2" charset="77"/>
            </a:endParaRPr>
          </a:p>
        </p:txBody>
      </p:sp>
      <p:cxnSp>
        <p:nvCxnSpPr>
          <p:cNvPr id="12" name="Conector recto de flecha 11">
            <a:extLst>
              <a:ext uri="{FF2B5EF4-FFF2-40B4-BE49-F238E27FC236}">
                <a16:creationId xmlns:a16="http://schemas.microsoft.com/office/drawing/2014/main" id="{80011636-AA81-EC4D-ACE8-5066C7A1933E}"/>
              </a:ext>
            </a:extLst>
          </p:cNvPr>
          <p:cNvCxnSpPr>
            <a:cxnSpLocks/>
          </p:cNvCxnSpPr>
          <p:nvPr/>
        </p:nvCxnSpPr>
        <p:spPr>
          <a:xfrm flipV="1">
            <a:off x="3123179" y="3056786"/>
            <a:ext cx="2987675" cy="22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8C32E51-0EAE-9E4F-A200-D6F08D1D0AD6}"/>
              </a:ext>
            </a:extLst>
          </p:cNvPr>
          <p:cNvSpPr txBox="1"/>
          <p:nvPr/>
        </p:nvSpPr>
        <p:spPr>
          <a:xfrm>
            <a:off x="1075304" y="2609111"/>
            <a:ext cx="2587625" cy="277813"/>
          </a:xfrm>
          <a:prstGeom prst="rect">
            <a:avLst/>
          </a:prstGeom>
          <a:noFill/>
        </p:spPr>
        <p:txBody>
          <a:bodyPr>
            <a:spAutoFit/>
          </a:bodyPr>
          <a:lstStyle/>
          <a:p>
            <a:pPr marL="285750" indent="-285750" algn="just" eaLnBrk="1" fontAlgn="auto" hangingPunct="1">
              <a:spcBef>
                <a:spcPts val="0"/>
              </a:spcBef>
              <a:spcAft>
                <a:spcPts val="0"/>
              </a:spcAft>
              <a:buClr>
                <a:srgbClr val="000000"/>
              </a:buClr>
              <a:buFont typeface="Arial"/>
              <a:buAutoNum type="romanLcParenBoth"/>
              <a:defRPr/>
            </a:pPr>
            <a:r>
              <a:rPr lang="es-PE" sz="1200" kern="0" dirty="0">
                <a:latin typeface="Arial"/>
                <a:ea typeface="Arial"/>
                <a:cs typeface="Arial"/>
                <a:sym typeface="Arial"/>
              </a:rPr>
              <a:t>Aprobada la SEAP</a:t>
            </a:r>
          </a:p>
        </p:txBody>
      </p:sp>
      <p:sp>
        <p:nvSpPr>
          <p:cNvPr id="14" name="CuadroTexto 5">
            <a:extLst>
              <a:ext uri="{FF2B5EF4-FFF2-40B4-BE49-F238E27FC236}">
                <a16:creationId xmlns:a16="http://schemas.microsoft.com/office/drawing/2014/main" id="{9522D1FB-3AE4-9E48-9D64-1EBD7A8A1043}"/>
              </a:ext>
            </a:extLst>
          </p:cNvPr>
          <p:cNvSpPr txBox="1">
            <a:spLocks noChangeArrowheads="1"/>
          </p:cNvSpPr>
          <p:nvPr/>
        </p:nvSpPr>
        <p:spPr bwMode="auto">
          <a:xfrm>
            <a:off x="3483940" y="3254848"/>
            <a:ext cx="2486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PE" altLang="es-PE" sz="1200"/>
              <a:t>Plazo Máximo: 30 días calendario</a:t>
            </a:r>
          </a:p>
        </p:txBody>
      </p:sp>
      <p:sp>
        <p:nvSpPr>
          <p:cNvPr id="15" name="CuadroTexto 14">
            <a:extLst>
              <a:ext uri="{FF2B5EF4-FFF2-40B4-BE49-F238E27FC236}">
                <a16:creationId xmlns:a16="http://schemas.microsoft.com/office/drawing/2014/main" id="{4C8AA8AC-5ED7-FE4F-9643-FB24411AB87E}"/>
              </a:ext>
            </a:extLst>
          </p:cNvPr>
          <p:cNvSpPr txBox="1"/>
          <p:nvPr/>
        </p:nvSpPr>
        <p:spPr>
          <a:xfrm>
            <a:off x="3123179" y="2587426"/>
            <a:ext cx="1627369"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none">
            <a:spAutoFit/>
          </a:bodyPr>
          <a:lstStyle/>
          <a:p>
            <a:pPr eaLnBrk="1" fontAlgn="auto" hangingPunct="1">
              <a:spcBef>
                <a:spcPts val="0"/>
              </a:spcBef>
              <a:spcAft>
                <a:spcPts val="0"/>
              </a:spcAft>
              <a:buClr>
                <a:srgbClr val="000000"/>
              </a:buClr>
              <a:buFont typeface="Arial"/>
              <a:buNone/>
              <a:defRPr/>
            </a:pPr>
            <a:r>
              <a:rPr lang="es-PE" sz="1400" b="1" kern="0" dirty="0">
                <a:latin typeface="Arial"/>
                <a:ea typeface="Arial"/>
                <a:cs typeface="Arial"/>
                <a:sym typeface="Arial"/>
              </a:rPr>
              <a:t>Ejecutor de Obra</a:t>
            </a:r>
          </a:p>
        </p:txBody>
      </p:sp>
      <p:sp>
        <p:nvSpPr>
          <p:cNvPr id="16" name="CuadroTexto 15">
            <a:extLst>
              <a:ext uri="{FF2B5EF4-FFF2-40B4-BE49-F238E27FC236}">
                <a16:creationId xmlns:a16="http://schemas.microsoft.com/office/drawing/2014/main" id="{524E1E7F-8F56-7242-A65C-EBF418870593}"/>
              </a:ext>
            </a:extLst>
          </p:cNvPr>
          <p:cNvSpPr txBox="1"/>
          <p:nvPr/>
        </p:nvSpPr>
        <p:spPr>
          <a:xfrm>
            <a:off x="5299641" y="2602761"/>
            <a:ext cx="840295"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none">
            <a:spAutoFit/>
          </a:bodyPr>
          <a:lstStyle/>
          <a:p>
            <a:pPr eaLnBrk="1" fontAlgn="auto" hangingPunct="1">
              <a:spcBef>
                <a:spcPts val="0"/>
              </a:spcBef>
              <a:spcAft>
                <a:spcPts val="0"/>
              </a:spcAft>
              <a:buClr>
                <a:srgbClr val="000000"/>
              </a:buClr>
              <a:buFont typeface="Arial"/>
              <a:buNone/>
              <a:defRPr/>
            </a:pPr>
            <a:r>
              <a:rPr lang="es-PE" sz="1400" b="1" kern="0" dirty="0">
                <a:latin typeface="Arial"/>
                <a:ea typeface="Arial"/>
                <a:cs typeface="Arial"/>
                <a:sym typeface="Arial"/>
              </a:rPr>
              <a:t>Entidad</a:t>
            </a:r>
          </a:p>
        </p:txBody>
      </p:sp>
      <p:sp>
        <p:nvSpPr>
          <p:cNvPr id="17" name="Flecha curvada hacia abajo 16">
            <a:extLst>
              <a:ext uri="{FF2B5EF4-FFF2-40B4-BE49-F238E27FC236}">
                <a16:creationId xmlns:a16="http://schemas.microsoft.com/office/drawing/2014/main" id="{310B85AC-68E9-9042-B82F-06650E16C04D}"/>
              </a:ext>
            </a:extLst>
          </p:cNvPr>
          <p:cNvSpPr/>
          <p:nvPr/>
        </p:nvSpPr>
        <p:spPr>
          <a:xfrm>
            <a:off x="3616891" y="2034436"/>
            <a:ext cx="2166938" cy="452438"/>
          </a:xfrm>
          <a:prstGeom prst="curvedDownArrow">
            <a:avLst>
              <a:gd name="adj1" fmla="val 25000"/>
              <a:gd name="adj2" fmla="val 50000"/>
              <a:gd name="adj3" fmla="val 2298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PE" sz="1200" kern="0">
              <a:solidFill>
                <a:schemeClr val="tx1"/>
              </a:solidFill>
              <a:sym typeface="Arial"/>
            </a:endParaRPr>
          </a:p>
        </p:txBody>
      </p:sp>
      <p:sp>
        <p:nvSpPr>
          <p:cNvPr id="18" name="CuadroTexto 1">
            <a:extLst>
              <a:ext uri="{FF2B5EF4-FFF2-40B4-BE49-F238E27FC236}">
                <a16:creationId xmlns:a16="http://schemas.microsoft.com/office/drawing/2014/main" id="{6F342BCD-4E32-3C43-B43F-5633773EBBD7}"/>
              </a:ext>
            </a:extLst>
          </p:cNvPr>
          <p:cNvSpPr txBox="1">
            <a:spLocks noChangeArrowheads="1"/>
          </p:cNvSpPr>
          <p:nvPr/>
        </p:nvSpPr>
        <p:spPr bwMode="auto">
          <a:xfrm>
            <a:off x="1043608" y="3892968"/>
            <a:ext cx="7096214" cy="477837"/>
          </a:xfrm>
          <a:prstGeom prst="rect">
            <a:avLst/>
          </a:prstGeom>
          <a:noFill/>
          <a:ln w="9525">
            <a:solidFill>
              <a:schemeClr val="accent1"/>
            </a:solidFill>
            <a:miter lim="800000"/>
            <a:headEnd/>
            <a:tailEnd/>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100" dirty="0"/>
              <a:t>La </a:t>
            </a:r>
            <a:r>
              <a:rPr lang="es-PE" altLang="es-PE" sz="1100" b="1" dirty="0"/>
              <a:t>cuantificación</a:t>
            </a:r>
            <a:r>
              <a:rPr lang="es-PE" altLang="es-PE" sz="1100" dirty="0"/>
              <a:t> de aquellos </a:t>
            </a:r>
            <a:r>
              <a:rPr lang="es-PE" altLang="es-PE" sz="1100" b="1" dirty="0"/>
              <a:t>CD y GG </a:t>
            </a:r>
            <a:r>
              <a:rPr lang="es-PE" altLang="es-PE" sz="1100" dirty="0"/>
              <a:t>que implique ejecutar la obra bajo el nuevo plazo de ejecución y por la implementación de las MEDIDAS  dispuestas por los sectores competentes</a:t>
            </a:r>
            <a:r>
              <a:rPr lang="es-PE" altLang="es-PE" dirty="0"/>
              <a:t>. </a:t>
            </a:r>
          </a:p>
        </p:txBody>
      </p:sp>
      <p:sp>
        <p:nvSpPr>
          <p:cNvPr id="19" name="CuadroTexto 13">
            <a:extLst>
              <a:ext uri="{FF2B5EF4-FFF2-40B4-BE49-F238E27FC236}">
                <a16:creationId xmlns:a16="http://schemas.microsoft.com/office/drawing/2014/main" id="{0C5180EC-39F4-E34C-9747-EAF98EBAE465}"/>
              </a:ext>
            </a:extLst>
          </p:cNvPr>
          <p:cNvSpPr txBox="1">
            <a:spLocks noChangeArrowheads="1"/>
          </p:cNvSpPr>
          <p:nvPr/>
        </p:nvSpPr>
        <p:spPr bwMode="auto">
          <a:xfrm>
            <a:off x="1029856" y="4810320"/>
            <a:ext cx="7109966" cy="769938"/>
          </a:xfrm>
          <a:prstGeom prst="rect">
            <a:avLst/>
          </a:prstGeom>
          <a:noFill/>
          <a:ln w="9525">
            <a:solidFill>
              <a:schemeClr val="accent1"/>
            </a:solidFill>
            <a:miter lim="800000"/>
            <a:headEnd/>
            <a:tailEnd/>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100"/>
              <a:t>La </a:t>
            </a:r>
            <a:r>
              <a:rPr lang="es-PE" altLang="es-PE" sz="1100" b="1"/>
              <a:t>cuantificación</a:t>
            </a:r>
            <a:r>
              <a:rPr lang="es-PE" altLang="es-PE" sz="1100"/>
              <a:t> de aquellos </a:t>
            </a:r>
            <a:r>
              <a:rPr lang="es-PE" altLang="es-PE" sz="1100" b="1"/>
              <a:t>costos que resulten necesarios </a:t>
            </a:r>
            <a:r>
              <a:rPr lang="es-PE" altLang="es-PE" sz="1100"/>
              <a:t>para garantizar la adecuada </a:t>
            </a:r>
            <a:r>
              <a:rPr lang="es-PE" altLang="es-PE" sz="1100" b="1"/>
              <a:t>custodia y/o mantenimiento de las partidas ejecutadas</a:t>
            </a:r>
            <a:r>
              <a:rPr lang="es-PE" altLang="es-PE" sz="1100"/>
              <a:t> de la obra, así como de los </a:t>
            </a:r>
            <a:r>
              <a:rPr lang="es-PE" altLang="es-PE" sz="1100" b="1"/>
              <a:t>materiales, insumos, mobiliario</a:t>
            </a:r>
            <a:r>
              <a:rPr lang="es-PE" altLang="es-PE" sz="1100"/>
              <a:t>, entre otros, que se vayan a utilizar una vez reanudada la obra, tales </a:t>
            </a:r>
            <a:r>
              <a:rPr lang="es-PE" altLang="es-PE" sz="1100" b="1"/>
              <a:t>como seguridad y/o guardianía, alquiler de almacenes, movilidad y/o transporte</a:t>
            </a:r>
            <a:r>
              <a:rPr lang="es-PE" altLang="es-PE" sz="1100"/>
              <a:t>, según corresponda. </a:t>
            </a:r>
          </a:p>
        </p:txBody>
      </p:sp>
      <p:sp>
        <p:nvSpPr>
          <p:cNvPr id="20" name="CuadroTexto 19">
            <a:extLst>
              <a:ext uri="{FF2B5EF4-FFF2-40B4-BE49-F238E27FC236}">
                <a16:creationId xmlns:a16="http://schemas.microsoft.com/office/drawing/2014/main" id="{4EEE2564-996B-DA44-90F8-82EE2AF1DE15}"/>
              </a:ext>
            </a:extLst>
          </p:cNvPr>
          <p:cNvSpPr txBox="1"/>
          <p:nvPr/>
        </p:nvSpPr>
        <p:spPr>
          <a:xfrm>
            <a:off x="6805885" y="2034436"/>
            <a:ext cx="1006475" cy="461665"/>
          </a:xfrm>
          <a:prstGeom prst="rect">
            <a:avLst/>
          </a:prstGeom>
          <a:noFill/>
          <a:ln>
            <a:solidFill>
              <a:schemeClr val="accent1">
                <a:shade val="95000"/>
                <a:satMod val="105000"/>
              </a:schemeClr>
            </a:solidFill>
          </a:ln>
        </p:spPr>
        <p:txBody>
          <a:bodyPr>
            <a:spAutoFit/>
          </a:bodyPr>
          <a:lstStyle/>
          <a:p>
            <a:pPr algn="just">
              <a:defRPr/>
            </a:pPr>
            <a:r>
              <a:rPr lang="es-PE" sz="1200" dirty="0"/>
              <a:t>15 días para responder</a:t>
            </a:r>
          </a:p>
        </p:txBody>
      </p:sp>
      <p:sp>
        <p:nvSpPr>
          <p:cNvPr id="21" name="Flecha derecha 20">
            <a:extLst>
              <a:ext uri="{FF2B5EF4-FFF2-40B4-BE49-F238E27FC236}">
                <a16:creationId xmlns:a16="http://schemas.microsoft.com/office/drawing/2014/main" id="{FE7B925C-CD93-1549-BAA0-E77A0D7C34C4}"/>
              </a:ext>
            </a:extLst>
          </p:cNvPr>
          <p:cNvSpPr/>
          <p:nvPr/>
        </p:nvSpPr>
        <p:spPr>
          <a:xfrm rot="19455010">
            <a:off x="6217923" y="2294786"/>
            <a:ext cx="390525" cy="303213"/>
          </a:xfrm>
          <a:prstGeom prst="right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200"/>
          </a:p>
        </p:txBody>
      </p:sp>
      <p:sp>
        <p:nvSpPr>
          <p:cNvPr id="22" name="Flecha derecha 21">
            <a:extLst>
              <a:ext uri="{FF2B5EF4-FFF2-40B4-BE49-F238E27FC236}">
                <a16:creationId xmlns:a16="http://schemas.microsoft.com/office/drawing/2014/main" id="{C2B58FA4-346B-D840-99D7-FF5F60157A20}"/>
              </a:ext>
            </a:extLst>
          </p:cNvPr>
          <p:cNvSpPr/>
          <p:nvPr/>
        </p:nvSpPr>
        <p:spPr>
          <a:xfrm rot="7807305">
            <a:off x="2419916" y="3023449"/>
            <a:ext cx="568325" cy="365125"/>
          </a:xfrm>
          <a:prstGeom prst="rightArrow">
            <a:avLst>
              <a:gd name="adj1" fmla="val 40061"/>
              <a:gd name="adj2" fmla="val 50000"/>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200"/>
          </a:p>
        </p:txBody>
      </p:sp>
    </p:spTree>
    <p:extLst>
      <p:ext uri="{BB962C8B-B14F-4D97-AF65-F5344CB8AC3E}">
        <p14:creationId xmlns:p14="http://schemas.microsoft.com/office/powerpoint/2010/main" val="92065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BFE55ABB-7CEE-E24C-AEBE-623F8AC30D58}"/>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D8379B97-74B6-8F4C-A68F-C5F8D6E69C0C}"/>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A7AE5A62-A670-4E47-A1FE-1F851323CFF2}"/>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4D15AEFF-AF4A-EB40-B8EC-85B5AB3355BA}"/>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B1D61E72-C540-6540-AD09-81C3B802BDF3}"/>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38D73A1D-8BD1-8744-A18B-9869F7AC220D}"/>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A00DF4CC-196E-7D4E-8E0B-507ED95223F8}"/>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FE103BF5-E192-024E-9D53-427086A6CAB2}"/>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54F401CD-58AB-B749-B9CD-FE2FD23FDE4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065800-025D-7B46-9E6B-36FA7BDE2953}" type="slidenum">
              <a:rPr lang="es-PE" altLang="es-PE">
                <a:solidFill>
                  <a:srgbClr val="898989"/>
                </a:solidFill>
              </a:rPr>
              <a:pPr/>
              <a:t>5</a:t>
            </a:fld>
            <a:endParaRPr lang="es-PE" altLang="es-PE">
              <a:solidFill>
                <a:srgbClr val="898989"/>
              </a:solidFill>
            </a:endParaRPr>
          </a:p>
        </p:txBody>
      </p:sp>
      <p:sp>
        <p:nvSpPr>
          <p:cNvPr id="9227" name="Rectángulo 10">
            <a:extLst>
              <a:ext uri="{FF2B5EF4-FFF2-40B4-BE49-F238E27FC236}">
                <a16:creationId xmlns:a16="http://schemas.microsoft.com/office/drawing/2014/main" id="{B6885237-3684-E54C-BED4-8F2ED4E599F7}"/>
              </a:ext>
            </a:extLst>
          </p:cNvPr>
          <p:cNvSpPr>
            <a:spLocks noChangeArrowheads="1"/>
          </p:cNvSpPr>
          <p:nvPr/>
        </p:nvSpPr>
        <p:spPr bwMode="auto">
          <a:xfrm>
            <a:off x="2220147" y="619126"/>
            <a:ext cx="4291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u="sng" dirty="0"/>
              <a:t>LA LIBERTAD DE CONTRATACIÓN</a:t>
            </a:r>
          </a:p>
        </p:txBody>
      </p:sp>
      <p:sp>
        <p:nvSpPr>
          <p:cNvPr id="9228" name="Rectángulo 11">
            <a:extLst>
              <a:ext uri="{FF2B5EF4-FFF2-40B4-BE49-F238E27FC236}">
                <a16:creationId xmlns:a16="http://schemas.microsoft.com/office/drawing/2014/main" id="{8C92A022-C5F7-B543-94FD-BD6643260CE6}"/>
              </a:ext>
            </a:extLst>
          </p:cNvPr>
          <p:cNvSpPr>
            <a:spLocks noChangeArrowheads="1"/>
          </p:cNvSpPr>
          <p:nvPr/>
        </p:nvSpPr>
        <p:spPr bwMode="auto">
          <a:xfrm>
            <a:off x="3576637" y="1772355"/>
            <a:ext cx="4978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ü"/>
            </a:pPr>
            <a:r>
              <a:rPr lang="es-PE" altLang="es-PE" sz="1800" dirty="0"/>
              <a:t>Por la Libertad de Contratación las personas pueden celebrar contratos en general de acuerdo a las normas vigentes al tiempo de dicha celebración.</a:t>
            </a:r>
          </a:p>
          <a:p>
            <a:pPr algn="just">
              <a:spcBef>
                <a:spcPct val="0"/>
              </a:spcBef>
              <a:buFont typeface="Wingdings" pitchFamily="2" charset="2"/>
              <a:buChar char="ü"/>
            </a:pPr>
            <a:endParaRPr lang="es-PE" altLang="es-PE" sz="1800" dirty="0"/>
          </a:p>
          <a:p>
            <a:pPr algn="just">
              <a:spcBef>
                <a:spcPct val="0"/>
              </a:spcBef>
              <a:buFont typeface="Wingdings" pitchFamily="2" charset="2"/>
              <a:buChar char="ü"/>
            </a:pPr>
            <a:r>
              <a:rPr lang="es-PE" altLang="es-PE" sz="1800" dirty="0"/>
              <a:t>No debe confundirse la </a:t>
            </a:r>
            <a:r>
              <a:rPr lang="es-PE" altLang="es-PE" sz="1800" b="1" u="sng" dirty="0"/>
              <a:t>Libertad para contratar </a:t>
            </a:r>
            <a:r>
              <a:rPr lang="es-PE" altLang="es-PE" sz="1800" dirty="0"/>
              <a:t>con la </a:t>
            </a:r>
            <a:r>
              <a:rPr lang="es-PE" altLang="es-PE" sz="1800" b="1" u="sng" dirty="0"/>
              <a:t>Libertad Contractual</a:t>
            </a:r>
            <a:r>
              <a:rPr lang="es-PE" altLang="es-PE" sz="1800" dirty="0"/>
              <a:t>. Por la primera las partes pueden contratar libremente sin más restricción que la Ley, mientras que por la segunda, las partes tienen plena libertad para establecer bajo qué condiciones y cláusulas contratan, obviamente, ciñéndose a la Ley. </a:t>
            </a:r>
          </a:p>
          <a:p>
            <a:pPr algn="just">
              <a:spcBef>
                <a:spcPct val="0"/>
              </a:spcBef>
              <a:buFont typeface="Wingdings" pitchFamily="2" charset="2"/>
              <a:buChar char="ü"/>
            </a:pPr>
            <a:endParaRPr lang="es-PE" altLang="es-PE" sz="1800" dirty="0"/>
          </a:p>
          <a:p>
            <a:pPr algn="just">
              <a:spcBef>
                <a:spcPct val="0"/>
              </a:spcBef>
              <a:buFont typeface="Wingdings" pitchFamily="2" charset="2"/>
              <a:buChar char="ü"/>
            </a:pPr>
            <a:r>
              <a:rPr lang="es-PE" altLang="es-PE" sz="1800" dirty="0"/>
              <a:t>“El contrato es ley entre las partes”.</a:t>
            </a:r>
          </a:p>
        </p:txBody>
      </p:sp>
      <p:pic>
        <p:nvPicPr>
          <p:cNvPr id="9229" name="Imagen 10">
            <a:extLst>
              <a:ext uri="{FF2B5EF4-FFF2-40B4-BE49-F238E27FC236}">
                <a16:creationId xmlns:a16="http://schemas.microsoft.com/office/drawing/2014/main" id="{9D206789-827A-F240-9389-B1E00013F0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700338"/>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50</a:t>
            </a:fld>
            <a:endParaRPr lang="es-PE" altLang="es-PE">
              <a:solidFill>
                <a:srgbClr val="898989"/>
              </a:solidFill>
            </a:endParaRPr>
          </a:p>
        </p:txBody>
      </p:sp>
      <p:sp>
        <p:nvSpPr>
          <p:cNvPr id="11" name="Google Shape;92;p17">
            <a:extLst>
              <a:ext uri="{FF2B5EF4-FFF2-40B4-BE49-F238E27FC236}">
                <a16:creationId xmlns:a16="http://schemas.microsoft.com/office/drawing/2014/main" id="{8D16D0C7-CC4D-964B-9519-60AC321C008A}"/>
              </a:ext>
            </a:extLst>
          </p:cNvPr>
          <p:cNvSpPr txBox="1">
            <a:spLocks noGrp="1" noChangeArrowheads="1"/>
          </p:cNvSpPr>
          <p:nvPr>
            <p:ph type="title"/>
          </p:nvPr>
        </p:nvSpPr>
        <p:spPr>
          <a:xfrm>
            <a:off x="683568" y="950196"/>
            <a:ext cx="7488832" cy="700087"/>
          </a:xfrm>
        </p:spPr>
        <p:txBody>
          <a:bodyPr/>
          <a:lstStyle/>
          <a:p>
            <a:pPr>
              <a:spcBef>
                <a:spcPct val="0"/>
              </a:spcBef>
              <a:spcAft>
                <a:spcPct val="0"/>
              </a:spcAft>
            </a:pPr>
            <a:r>
              <a:rPr lang="es-PE" altLang="es-PE" sz="1600" b="1" u="sng" dirty="0">
                <a:latin typeface="Arial" panose="020B0604020202020204" pitchFamily="34" charset="0"/>
                <a:cs typeface="Arial" panose="020B0604020202020204" pitchFamily="34" charset="0"/>
              </a:rPr>
              <a:t>SOBRE LA EVALUACIÓN Y PRONUNCIAMIENTO RESPECTO DE LOS CONCEPTOS Y COSTOS QUE SIGNIFICARÁ EJECUTAR LA OBRA BAJO LA IMPLEMENTACIÓN DE LAS MEDIDAS DISPUESTAS POR LOS SECTORES COMPETENTES</a:t>
            </a:r>
            <a:endParaRPr lang="es-PE" altLang="es-PE" sz="1600" u="sng" dirty="0">
              <a:latin typeface="Arial" panose="020B0604020202020204" pitchFamily="34" charset="0"/>
              <a:cs typeface="Arial" panose="020B0604020202020204" pitchFamily="34" charset="0"/>
            </a:endParaRPr>
          </a:p>
        </p:txBody>
      </p:sp>
      <p:sp>
        <p:nvSpPr>
          <p:cNvPr id="12" name="Google Shape;93;p17">
            <a:extLst>
              <a:ext uri="{FF2B5EF4-FFF2-40B4-BE49-F238E27FC236}">
                <a16:creationId xmlns:a16="http://schemas.microsoft.com/office/drawing/2014/main" id="{7A120CD0-5CEB-9345-A87A-520936F10D2E}"/>
              </a:ext>
            </a:extLst>
          </p:cNvPr>
          <p:cNvSpPr txBox="1">
            <a:spLocks noChangeArrowheads="1"/>
          </p:cNvSpPr>
          <p:nvPr/>
        </p:nvSpPr>
        <p:spPr bwMode="auto">
          <a:xfrm>
            <a:off x="755576" y="2195666"/>
            <a:ext cx="7344816"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endParaRPr lang="es-PE" altLang="es-PE" sz="1400" b="1" dirty="0">
              <a:latin typeface="Arial" panose="020B0604020202020204" pitchFamily="34" charset="0"/>
              <a:cs typeface="Arial" panose="020B0604020202020204" pitchFamily="34" charset="0"/>
            </a:endParaRPr>
          </a:p>
          <a:p>
            <a:pPr algn="just"/>
            <a:r>
              <a:rPr lang="es-PE" altLang="es-PE" sz="1800" b="1" dirty="0">
                <a:latin typeface="Arial" panose="020B0604020202020204" pitchFamily="34" charset="0"/>
                <a:cs typeface="Arial" panose="020B0604020202020204" pitchFamily="34" charset="0"/>
              </a:rPr>
              <a:t>Los costos </a:t>
            </a:r>
            <a:r>
              <a:rPr lang="es-PE" altLang="es-PE" sz="1800" dirty="0">
                <a:latin typeface="Arial" panose="020B0604020202020204" pitchFamily="34" charset="0"/>
                <a:cs typeface="Arial" panose="020B0604020202020204" pitchFamily="34" charset="0"/>
              </a:rPr>
              <a:t>para la implementación de las medidas para prevención y control frente a la propagación del COVID-19 dispuestas por los sectores competentes, </a:t>
            </a:r>
            <a:r>
              <a:rPr lang="es-PE" altLang="es-PE" sz="1800" b="1" u="sng" dirty="0">
                <a:latin typeface="Arial" panose="020B0604020202020204" pitchFamily="34" charset="0"/>
                <a:cs typeface="Arial" panose="020B0604020202020204" pitchFamily="34" charset="0"/>
              </a:rPr>
              <a:t>no califican como prestaciones adicionales de obra</a:t>
            </a:r>
            <a:r>
              <a:rPr lang="es-PE" altLang="es-PE" sz="1800" dirty="0">
                <a:latin typeface="Arial" panose="020B0604020202020204" pitchFamily="34" charset="0"/>
                <a:cs typeface="Arial" panose="020B0604020202020204" pitchFamily="34" charset="0"/>
              </a:rPr>
              <a:t>. </a:t>
            </a:r>
          </a:p>
          <a:p>
            <a:pPr algn="just"/>
            <a:endParaRPr lang="es-PE" alt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1027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51</a:t>
            </a:fld>
            <a:endParaRPr lang="es-PE" altLang="es-PE">
              <a:solidFill>
                <a:srgbClr val="898989"/>
              </a:solidFill>
            </a:endParaRPr>
          </a:p>
        </p:txBody>
      </p:sp>
      <p:sp>
        <p:nvSpPr>
          <p:cNvPr id="11" name="Google Shape;92;p17">
            <a:extLst>
              <a:ext uri="{FF2B5EF4-FFF2-40B4-BE49-F238E27FC236}">
                <a16:creationId xmlns:a16="http://schemas.microsoft.com/office/drawing/2014/main" id="{5CBAEF1B-61C6-6846-82B9-23EC8B354F19}"/>
              </a:ext>
            </a:extLst>
          </p:cNvPr>
          <p:cNvSpPr txBox="1">
            <a:spLocks noGrp="1" noChangeArrowheads="1"/>
          </p:cNvSpPr>
          <p:nvPr>
            <p:ph type="title"/>
          </p:nvPr>
        </p:nvSpPr>
        <p:spPr>
          <a:xfrm>
            <a:off x="719572" y="985840"/>
            <a:ext cx="7704856" cy="700087"/>
          </a:xfrm>
        </p:spPr>
        <p:txBody>
          <a:bodyPr/>
          <a:lstStyle/>
          <a:p>
            <a:pPr>
              <a:spcBef>
                <a:spcPct val="0"/>
              </a:spcBef>
              <a:spcAft>
                <a:spcPct val="0"/>
              </a:spcAft>
            </a:pPr>
            <a:r>
              <a:rPr lang="es-PE" altLang="es-PE" sz="1600" b="1" u="sng" dirty="0">
                <a:latin typeface="Arial" panose="020B0604020202020204" pitchFamily="34" charset="0"/>
                <a:cs typeface="Arial" panose="020B0604020202020204" pitchFamily="34" charset="0"/>
              </a:rPr>
              <a:t>DISPOSICIONES SOBRE LA CUANTIFICACIÓN DE CONCEPTOS QUE IMPLIQUE LA IMPLEMENTACIÓN DE LAS MEDIDAS PARA PREVENCIÓN Y CONTROL FRENTE A LA PROPAGACIÓN DEL COVID-19 DISPUESTAS POR LOS SECTORES COMPETENTES. </a:t>
            </a:r>
            <a:endParaRPr lang="es-PE" altLang="es-PE" sz="1600" u="sng" dirty="0">
              <a:latin typeface="Arial" panose="020B0604020202020204" pitchFamily="34" charset="0"/>
              <a:cs typeface="Arial" panose="020B0604020202020204" pitchFamily="34" charset="0"/>
            </a:endParaRPr>
          </a:p>
        </p:txBody>
      </p:sp>
      <p:sp>
        <p:nvSpPr>
          <p:cNvPr id="12" name="Google Shape;93;p17">
            <a:extLst>
              <a:ext uri="{FF2B5EF4-FFF2-40B4-BE49-F238E27FC236}">
                <a16:creationId xmlns:a16="http://schemas.microsoft.com/office/drawing/2014/main" id="{0A07E66B-D4DF-5B49-A613-E3333CBBC93B}"/>
              </a:ext>
            </a:extLst>
          </p:cNvPr>
          <p:cNvSpPr txBox="1">
            <a:spLocks noChangeArrowheads="1"/>
          </p:cNvSpPr>
          <p:nvPr/>
        </p:nvSpPr>
        <p:spPr bwMode="auto">
          <a:xfrm>
            <a:off x="683568" y="2449514"/>
            <a:ext cx="7704856"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s-PE" altLang="es-PE" sz="1600" dirty="0">
                <a:latin typeface="Arial" panose="020B0604020202020204" pitchFamily="34" charset="0"/>
                <a:cs typeface="Arial" panose="020B0604020202020204" pitchFamily="34" charset="0"/>
              </a:rPr>
              <a:t>Para la cuantificación de aquellos CD y GG que implique la implementación de las MEDIDAS, </a:t>
            </a:r>
            <a:r>
              <a:rPr lang="es-PE" altLang="es-PE" sz="1600" b="1" u="sng" dirty="0">
                <a:latin typeface="Arial" panose="020B0604020202020204" pitchFamily="34" charset="0"/>
                <a:cs typeface="Arial" panose="020B0604020202020204" pitchFamily="34" charset="0"/>
              </a:rPr>
              <a:t>se podrá considerar la formulación de nuevos precios unitarios</a:t>
            </a:r>
            <a:r>
              <a:rPr lang="es-PE" altLang="es-PE" sz="1600" dirty="0">
                <a:latin typeface="Arial" panose="020B0604020202020204" pitchFamily="34" charset="0"/>
                <a:cs typeface="Arial" panose="020B0604020202020204" pitchFamily="34" charset="0"/>
              </a:rPr>
              <a:t> para las partidas preexistentes, en base a estimaciones de rendimiento, y/o la identificación de nuevas partidas, con sus respectivos precios unitarios, y/o fórmulas de reajuste cuando resulten de utilidad, u otros mecanismos que sean pertinentes y se correspondan con la industria de la construcción. </a:t>
            </a:r>
          </a:p>
          <a:p>
            <a:pPr algn="just"/>
            <a:endParaRPr lang="es-PE" altLang="es-PE" sz="1600" dirty="0">
              <a:latin typeface="Arial" panose="020B0604020202020204" pitchFamily="34" charset="0"/>
              <a:cs typeface="Arial" panose="020B0604020202020204" pitchFamily="34" charset="0"/>
            </a:endParaRPr>
          </a:p>
          <a:p>
            <a:pPr algn="just"/>
            <a:r>
              <a:rPr lang="es-PE" altLang="es-PE" sz="1600" dirty="0">
                <a:latin typeface="Arial" panose="020B0604020202020204" pitchFamily="34" charset="0"/>
                <a:cs typeface="Arial" panose="020B0604020202020204" pitchFamily="34" charset="0"/>
              </a:rPr>
              <a:t>Se podrá optar por tales mecanismos </a:t>
            </a:r>
            <a:r>
              <a:rPr lang="es-PE" altLang="es-PE" sz="1600" b="1" dirty="0">
                <a:latin typeface="Arial" panose="020B0604020202020204" pitchFamily="34" charset="0"/>
                <a:cs typeface="Arial" panose="020B0604020202020204" pitchFamily="34" charset="0"/>
              </a:rPr>
              <a:t>cualquiera sea el sistema de contratación del contrato. </a:t>
            </a:r>
          </a:p>
          <a:p>
            <a:pPr algn="just"/>
            <a:endParaRPr lang="es-PE" alt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8832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52</a:t>
            </a:fld>
            <a:endParaRPr lang="es-PE" altLang="es-PE">
              <a:solidFill>
                <a:srgbClr val="898989"/>
              </a:solidFill>
            </a:endParaRPr>
          </a:p>
        </p:txBody>
      </p:sp>
      <p:sp>
        <p:nvSpPr>
          <p:cNvPr id="11" name="Google Shape;92;p17">
            <a:extLst>
              <a:ext uri="{FF2B5EF4-FFF2-40B4-BE49-F238E27FC236}">
                <a16:creationId xmlns:a16="http://schemas.microsoft.com/office/drawing/2014/main" id="{90B78B31-82ED-2E47-BEEB-0D1F6B22181B}"/>
              </a:ext>
            </a:extLst>
          </p:cNvPr>
          <p:cNvSpPr txBox="1">
            <a:spLocks noGrp="1" noChangeArrowheads="1"/>
          </p:cNvSpPr>
          <p:nvPr>
            <p:ph type="title"/>
          </p:nvPr>
        </p:nvSpPr>
        <p:spPr>
          <a:xfrm>
            <a:off x="395536" y="874713"/>
            <a:ext cx="7992888" cy="700087"/>
          </a:xfrm>
        </p:spPr>
        <p:txBody>
          <a:bodyPr/>
          <a:lstStyle/>
          <a:p>
            <a:pPr>
              <a:spcBef>
                <a:spcPct val="0"/>
              </a:spcBef>
              <a:spcAft>
                <a:spcPct val="0"/>
              </a:spcAft>
            </a:pPr>
            <a:r>
              <a:rPr lang="es-PE" altLang="es-PE" sz="1600" b="1" u="sng" dirty="0">
                <a:latin typeface="Arial" panose="020B0604020202020204" pitchFamily="34" charset="0"/>
                <a:cs typeface="Arial" panose="020B0604020202020204" pitchFamily="34" charset="0"/>
              </a:rPr>
              <a:t>DISPOSICIONES SOBRE LA CUANTIFICACIÓN DE CONCEPTOS QUE IMPLIQUE LA IMPLEMENTACIÓN DE LAS MEDIDAS PARA PREVENCIÓN Y CONTROL FRENTE A LA PROPAGACIÓN DEL COVID-19 DISPUESTAS POR LOS SECTORES COMPETENTES. </a:t>
            </a:r>
            <a:endParaRPr lang="es-PE" altLang="es-PE" sz="1600" u="sng" dirty="0">
              <a:latin typeface="Arial" panose="020B0604020202020204" pitchFamily="34" charset="0"/>
              <a:cs typeface="Arial" panose="020B0604020202020204" pitchFamily="34" charset="0"/>
            </a:endParaRPr>
          </a:p>
        </p:txBody>
      </p:sp>
      <p:sp>
        <p:nvSpPr>
          <p:cNvPr id="12" name="Google Shape;93;p17">
            <a:extLst>
              <a:ext uri="{FF2B5EF4-FFF2-40B4-BE49-F238E27FC236}">
                <a16:creationId xmlns:a16="http://schemas.microsoft.com/office/drawing/2014/main" id="{1BFE88B4-EBA4-A94D-BA6D-789DD6A0B91D}"/>
              </a:ext>
            </a:extLst>
          </p:cNvPr>
          <p:cNvSpPr txBox="1">
            <a:spLocks noChangeArrowheads="1"/>
          </p:cNvSpPr>
          <p:nvPr/>
        </p:nvSpPr>
        <p:spPr bwMode="auto">
          <a:xfrm>
            <a:off x="539552" y="2449514"/>
            <a:ext cx="7593657"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s-PE" altLang="es-PE" sz="1800" b="1" dirty="0">
                <a:latin typeface="Arial" panose="020B0604020202020204" pitchFamily="34" charset="0"/>
                <a:cs typeface="Arial" panose="020B0604020202020204" pitchFamily="34" charset="0"/>
              </a:rPr>
              <a:t>La cuantificación de aquellos CD y GG </a:t>
            </a:r>
            <a:r>
              <a:rPr lang="es-PE" altLang="es-PE" sz="1800" dirty="0">
                <a:latin typeface="Arial" panose="020B0604020202020204" pitchFamily="34" charset="0"/>
                <a:cs typeface="Arial" panose="020B0604020202020204" pitchFamily="34" charset="0"/>
              </a:rPr>
              <a:t>que implique la implementación de las MEDIDAS, propuestos por el Ejecutor de Obra, podrá ser </a:t>
            </a:r>
            <a:r>
              <a:rPr lang="es-PE" altLang="es-PE" sz="1800" b="1" u="sng" dirty="0">
                <a:latin typeface="Arial" panose="020B0604020202020204" pitchFamily="34" charset="0"/>
                <a:cs typeface="Arial" panose="020B0604020202020204" pitchFamily="34" charset="0"/>
              </a:rPr>
              <a:t>objeto de revisión periódica</a:t>
            </a:r>
            <a:r>
              <a:rPr lang="es-PE" altLang="es-PE" sz="1800" dirty="0">
                <a:latin typeface="Arial" panose="020B0604020202020204" pitchFamily="34" charset="0"/>
                <a:cs typeface="Arial" panose="020B0604020202020204" pitchFamily="34" charset="0"/>
              </a:rPr>
              <a:t>, a pedido de cualquiera de las partes, </a:t>
            </a:r>
            <a:r>
              <a:rPr lang="es-PE" altLang="es-PE" sz="1800" b="1" u="sng" dirty="0">
                <a:latin typeface="Arial" panose="020B0604020202020204" pitchFamily="34" charset="0"/>
                <a:cs typeface="Arial" panose="020B0604020202020204" pitchFamily="34" charset="0"/>
              </a:rPr>
              <a:t>al haber sido propuesta y aprobada en base a estimaciones de rendimientos y/o aproximaciones</a:t>
            </a:r>
            <a:r>
              <a:rPr lang="es-PE" altLang="es-PE" sz="1800" dirty="0">
                <a:latin typeface="Arial" panose="020B0604020202020204" pitchFamily="34" charset="0"/>
                <a:cs typeface="Arial" panose="020B0604020202020204" pitchFamily="34" charset="0"/>
              </a:rPr>
              <a:t>, con la finalidad de verificar su correspondencia con los rendimientos reales del periodo y/o con los precios actuales del mercado, en procura de </a:t>
            </a:r>
            <a:r>
              <a:rPr lang="es-PE" altLang="es-PE" sz="1800" b="1" u="sng" dirty="0">
                <a:latin typeface="Arial" panose="020B0604020202020204" pitchFamily="34" charset="0"/>
                <a:cs typeface="Arial" panose="020B0604020202020204" pitchFamily="34" charset="0"/>
              </a:rPr>
              <a:t>preservar el equilibrio </a:t>
            </a:r>
            <a:r>
              <a:rPr lang="es-PE" altLang="es-PE" sz="1800" dirty="0">
                <a:latin typeface="Arial" panose="020B0604020202020204" pitchFamily="34" charset="0"/>
                <a:cs typeface="Arial" panose="020B0604020202020204" pitchFamily="34" charset="0"/>
              </a:rPr>
              <a:t>entre las prestaciones. </a:t>
            </a:r>
          </a:p>
          <a:p>
            <a:pPr algn="just"/>
            <a:endParaRPr lang="es-PE" alt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312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53</a:t>
            </a:fld>
            <a:endParaRPr lang="es-PE" altLang="es-PE">
              <a:solidFill>
                <a:srgbClr val="898989"/>
              </a:solidFill>
            </a:endParaRPr>
          </a:p>
        </p:txBody>
      </p:sp>
      <p:sp>
        <p:nvSpPr>
          <p:cNvPr id="11" name="Google Shape;92;p17">
            <a:extLst>
              <a:ext uri="{FF2B5EF4-FFF2-40B4-BE49-F238E27FC236}">
                <a16:creationId xmlns:a16="http://schemas.microsoft.com/office/drawing/2014/main" id="{C7CD6E60-4188-3D47-A12A-A05780536BA3}"/>
              </a:ext>
            </a:extLst>
          </p:cNvPr>
          <p:cNvSpPr txBox="1">
            <a:spLocks noGrp="1" noChangeArrowheads="1"/>
          </p:cNvSpPr>
          <p:nvPr>
            <p:ph type="title"/>
          </p:nvPr>
        </p:nvSpPr>
        <p:spPr>
          <a:xfrm>
            <a:off x="739167" y="874929"/>
            <a:ext cx="7593657" cy="700087"/>
          </a:xfrm>
        </p:spPr>
        <p:txBody>
          <a:bodyPr/>
          <a:lstStyle/>
          <a:p>
            <a:pPr>
              <a:spcBef>
                <a:spcPct val="0"/>
              </a:spcBef>
              <a:spcAft>
                <a:spcPct val="0"/>
              </a:spcAft>
            </a:pPr>
            <a:r>
              <a:rPr lang="es-PE" altLang="es-PE" sz="1600" b="1" u="sng" dirty="0">
                <a:latin typeface="Arial" panose="020B0604020202020204" pitchFamily="34" charset="0"/>
                <a:cs typeface="Arial" panose="020B0604020202020204" pitchFamily="34" charset="0"/>
              </a:rPr>
              <a:t>DISPOSICIONES SOBRE LA CUANTIFICACIÓN DE CONCEPTOS QUE IMPLIQUE LA IMPLEMENTACIÓN DE LAS MEDIDAS PARA PREVENCIÓN Y CONTROL FRENTE A LA PROPAGACIÓN DEL COVID-19 DISPUESTAS POR LOS SECTORES COMPETENTES </a:t>
            </a:r>
            <a:endParaRPr lang="es-PE" altLang="es-PE" sz="1600" u="sng" dirty="0">
              <a:latin typeface="Arial" panose="020B0604020202020204" pitchFamily="34" charset="0"/>
              <a:cs typeface="Arial" panose="020B0604020202020204" pitchFamily="34" charset="0"/>
            </a:endParaRPr>
          </a:p>
        </p:txBody>
      </p:sp>
      <p:sp>
        <p:nvSpPr>
          <p:cNvPr id="12" name="Google Shape;93;p17">
            <a:extLst>
              <a:ext uri="{FF2B5EF4-FFF2-40B4-BE49-F238E27FC236}">
                <a16:creationId xmlns:a16="http://schemas.microsoft.com/office/drawing/2014/main" id="{F1574310-53B0-AD44-86BD-CF0FE51AF907}"/>
              </a:ext>
            </a:extLst>
          </p:cNvPr>
          <p:cNvSpPr txBox="1">
            <a:spLocks noChangeArrowheads="1"/>
          </p:cNvSpPr>
          <p:nvPr/>
        </p:nvSpPr>
        <p:spPr bwMode="auto">
          <a:xfrm>
            <a:off x="899591" y="2347278"/>
            <a:ext cx="727280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s-PE" altLang="es-PE" sz="1600" b="1" dirty="0">
                <a:latin typeface="Arial" panose="020B0604020202020204" pitchFamily="34" charset="0"/>
                <a:cs typeface="Arial" panose="020B0604020202020204" pitchFamily="34" charset="0"/>
              </a:rPr>
              <a:t>Si hay necesidad de hacer </a:t>
            </a:r>
            <a:r>
              <a:rPr lang="es-PE" altLang="es-PE" sz="1600" b="1" u="sng" dirty="0">
                <a:latin typeface="Arial" panose="020B0604020202020204" pitchFamily="34" charset="0"/>
                <a:cs typeface="Arial" panose="020B0604020202020204" pitchFamily="34" charset="0"/>
              </a:rPr>
              <a:t>AJUSTES</a:t>
            </a:r>
            <a:r>
              <a:rPr lang="es-PE" altLang="es-PE" sz="1600" b="1" dirty="0">
                <a:latin typeface="Arial" panose="020B0604020202020204" pitchFamily="34" charset="0"/>
                <a:cs typeface="Arial" panose="020B0604020202020204" pitchFamily="34" charset="0"/>
              </a:rPr>
              <a:t> </a:t>
            </a:r>
            <a:r>
              <a:rPr lang="es-PE" altLang="es-PE" sz="1600" dirty="0">
                <a:latin typeface="Arial" panose="020B0604020202020204" pitchFamily="34" charset="0"/>
                <a:cs typeface="Arial" panose="020B0604020202020204" pitchFamily="34" charset="0"/>
              </a:rPr>
              <a:t>a tales CD y/o GG, </a:t>
            </a:r>
            <a:r>
              <a:rPr lang="es-PE" altLang="es-PE" sz="1600" b="1" u="sng" dirty="0">
                <a:latin typeface="Arial" panose="020B0604020202020204" pitchFamily="34" charset="0"/>
                <a:cs typeface="Arial" panose="020B0604020202020204" pitchFamily="34" charset="0"/>
              </a:rPr>
              <a:t>las partes podrán pactar su modificación</a:t>
            </a:r>
            <a:r>
              <a:rPr lang="es-PE" altLang="es-PE" sz="1600" dirty="0">
                <a:latin typeface="Arial" panose="020B0604020202020204" pitchFamily="34" charset="0"/>
                <a:cs typeface="Arial" panose="020B0604020202020204" pitchFamily="34" charset="0"/>
              </a:rPr>
              <a:t>, para cuyo caso </a:t>
            </a:r>
            <a:r>
              <a:rPr lang="es-PE" altLang="es-PE" sz="1600" b="1" dirty="0">
                <a:latin typeface="Arial" panose="020B0604020202020204" pitchFamily="34" charset="0"/>
                <a:cs typeface="Arial" panose="020B0604020202020204" pitchFamily="34" charset="0"/>
              </a:rPr>
              <a:t>será necesario contar con el informe del área usuaria de la Entidad y del Inspector o Supervisor</a:t>
            </a:r>
            <a:r>
              <a:rPr lang="es-PE" altLang="es-PE" sz="1600" dirty="0">
                <a:latin typeface="Arial" panose="020B0604020202020204" pitchFamily="34" charset="0"/>
                <a:cs typeface="Arial" panose="020B0604020202020204" pitchFamily="34" charset="0"/>
              </a:rPr>
              <a:t>, así como con la correspondiente certificación de crédito presupuestario o previsión presupuestal. (7.5.3)</a:t>
            </a:r>
          </a:p>
          <a:p>
            <a:pPr algn="just"/>
            <a:endParaRPr lang="es-PE" altLang="es-PE" sz="1600" dirty="0">
              <a:latin typeface="Arial" panose="020B0604020202020204" pitchFamily="34" charset="0"/>
              <a:cs typeface="Arial" panose="020B0604020202020204" pitchFamily="34" charset="0"/>
            </a:endParaRPr>
          </a:p>
          <a:p>
            <a:pPr algn="just"/>
            <a:r>
              <a:rPr lang="es-PE" altLang="es-PE" sz="1600" dirty="0">
                <a:latin typeface="Arial" panose="020B0604020202020204" pitchFamily="34" charset="0"/>
                <a:cs typeface="Arial" panose="020B0604020202020204" pitchFamily="34" charset="0"/>
              </a:rPr>
              <a:t>Estos ajustes deberán contar con </a:t>
            </a:r>
            <a:r>
              <a:rPr lang="es-PE" altLang="es-PE" sz="1600" b="1" dirty="0">
                <a:latin typeface="Arial" panose="020B0604020202020204" pitchFamily="34" charset="0"/>
                <a:cs typeface="Arial" panose="020B0604020202020204" pitchFamily="34" charset="0"/>
              </a:rPr>
              <a:t>aprobación del Titular de la Entidad </a:t>
            </a:r>
            <a:r>
              <a:rPr lang="es-PE" altLang="es-PE" sz="1600" dirty="0">
                <a:latin typeface="Arial" panose="020B0604020202020204" pitchFamily="34" charset="0"/>
                <a:cs typeface="Arial" panose="020B0604020202020204" pitchFamily="34" charset="0"/>
              </a:rPr>
              <a:t>o del servidor en quien se haya delegado dicha facultad. </a:t>
            </a:r>
          </a:p>
          <a:p>
            <a:pPr algn="just"/>
            <a:endParaRPr lang="es-PE" alt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261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54</a:t>
            </a:fld>
            <a:endParaRPr lang="es-PE" altLang="es-PE">
              <a:solidFill>
                <a:srgbClr val="898989"/>
              </a:solidFill>
            </a:endParaRPr>
          </a:p>
        </p:txBody>
      </p:sp>
      <p:sp>
        <p:nvSpPr>
          <p:cNvPr id="11" name="Google Shape;92;p17">
            <a:extLst>
              <a:ext uri="{FF2B5EF4-FFF2-40B4-BE49-F238E27FC236}">
                <a16:creationId xmlns:a16="http://schemas.microsoft.com/office/drawing/2014/main" id="{3B6F8150-BAD6-954E-B2C0-050D73FCB4B0}"/>
              </a:ext>
            </a:extLst>
          </p:cNvPr>
          <p:cNvSpPr txBox="1">
            <a:spLocks noGrp="1" noChangeArrowheads="1"/>
          </p:cNvSpPr>
          <p:nvPr>
            <p:ph type="title"/>
          </p:nvPr>
        </p:nvSpPr>
        <p:spPr>
          <a:xfrm>
            <a:off x="1115616" y="719138"/>
            <a:ext cx="7056834" cy="700087"/>
          </a:xfrm>
        </p:spPr>
        <p:txBody>
          <a:bodyPr/>
          <a:lstStyle/>
          <a:p>
            <a:pPr eaLnBrk="1" hangingPunct="1">
              <a:spcBef>
                <a:spcPct val="0"/>
              </a:spcBef>
              <a:spcAft>
                <a:spcPct val="0"/>
              </a:spcAft>
              <a:buClr>
                <a:srgbClr val="25212A"/>
              </a:buClr>
              <a:buFont typeface="Oswald" pitchFamily="2" charset="77"/>
              <a:buNone/>
            </a:pPr>
            <a:r>
              <a:rPr lang="es-PE" altLang="es-PE" sz="2400" b="1" u="sng" dirty="0">
                <a:solidFill>
                  <a:srgbClr val="25212A"/>
                </a:solidFill>
                <a:latin typeface="Oswald" pitchFamily="2" charset="77"/>
                <a:cs typeface="Arial" panose="020B0604020202020204" pitchFamily="34" charset="0"/>
                <a:sym typeface="Oswald" pitchFamily="2" charset="77"/>
              </a:rPr>
              <a:t>(2) SOLICITUD Y ENTREGA DE ADELANTOS</a:t>
            </a:r>
          </a:p>
        </p:txBody>
      </p:sp>
      <p:sp>
        <p:nvSpPr>
          <p:cNvPr id="12" name="CuadroTexto 11">
            <a:extLst>
              <a:ext uri="{FF2B5EF4-FFF2-40B4-BE49-F238E27FC236}">
                <a16:creationId xmlns:a16="http://schemas.microsoft.com/office/drawing/2014/main" id="{EC2E31E6-9C78-F144-AF66-B2686DB7303B}"/>
              </a:ext>
            </a:extLst>
          </p:cNvPr>
          <p:cNvSpPr txBox="1"/>
          <p:nvPr/>
        </p:nvSpPr>
        <p:spPr>
          <a:xfrm>
            <a:off x="2460435" y="3508483"/>
            <a:ext cx="1929185"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a:spAutoFit/>
          </a:bodyPr>
          <a:lstStyle/>
          <a:p>
            <a:pPr eaLnBrk="1" fontAlgn="auto" hangingPunct="1">
              <a:spcBef>
                <a:spcPts val="0"/>
              </a:spcBef>
              <a:spcAft>
                <a:spcPts val="0"/>
              </a:spcAft>
              <a:buClr>
                <a:srgbClr val="000000"/>
              </a:buClr>
              <a:buFont typeface="Arial"/>
              <a:buNone/>
              <a:defRPr/>
            </a:pPr>
            <a:r>
              <a:rPr lang="es-PE" kern="0" dirty="0">
                <a:latin typeface="Arial"/>
                <a:ea typeface="Arial"/>
                <a:cs typeface="Arial"/>
                <a:sym typeface="Arial"/>
              </a:rPr>
              <a:t>Ejecutor de Obra</a:t>
            </a:r>
          </a:p>
        </p:txBody>
      </p:sp>
      <p:sp>
        <p:nvSpPr>
          <p:cNvPr id="13" name="CuadroTexto 12">
            <a:extLst>
              <a:ext uri="{FF2B5EF4-FFF2-40B4-BE49-F238E27FC236}">
                <a16:creationId xmlns:a16="http://schemas.microsoft.com/office/drawing/2014/main" id="{1C0C306E-0B98-F94C-AAA4-EC19703ABB41}"/>
              </a:ext>
            </a:extLst>
          </p:cNvPr>
          <p:cNvSpPr txBox="1"/>
          <p:nvPr/>
        </p:nvSpPr>
        <p:spPr>
          <a:xfrm>
            <a:off x="1146896" y="3513834"/>
            <a:ext cx="101215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a:spAutoFit/>
          </a:bodyPr>
          <a:lstStyle/>
          <a:p>
            <a:pPr eaLnBrk="1" fontAlgn="auto" hangingPunct="1">
              <a:spcBef>
                <a:spcPts val="0"/>
              </a:spcBef>
              <a:spcAft>
                <a:spcPts val="0"/>
              </a:spcAft>
              <a:buClr>
                <a:srgbClr val="000000"/>
              </a:buClr>
              <a:buFont typeface="Arial"/>
              <a:buNone/>
              <a:defRPr/>
            </a:pPr>
            <a:r>
              <a:rPr lang="es-PE" kern="0" dirty="0">
                <a:latin typeface="Arial"/>
                <a:ea typeface="Arial"/>
                <a:cs typeface="Arial"/>
                <a:sym typeface="Arial"/>
              </a:rPr>
              <a:t>Entidad</a:t>
            </a:r>
          </a:p>
        </p:txBody>
      </p:sp>
      <p:sp>
        <p:nvSpPr>
          <p:cNvPr id="14" name="Flecha curvada hacia abajo 13">
            <a:extLst>
              <a:ext uri="{FF2B5EF4-FFF2-40B4-BE49-F238E27FC236}">
                <a16:creationId xmlns:a16="http://schemas.microsoft.com/office/drawing/2014/main" id="{793C9F4C-215F-8244-B4BA-5B8A73677B73}"/>
              </a:ext>
            </a:extLst>
          </p:cNvPr>
          <p:cNvSpPr/>
          <p:nvPr/>
        </p:nvSpPr>
        <p:spPr>
          <a:xfrm>
            <a:off x="1758453" y="2906663"/>
            <a:ext cx="1812332" cy="457299"/>
          </a:xfrm>
          <a:prstGeom prst="curvedDownArrow">
            <a:avLst>
              <a:gd name="adj1" fmla="val 25000"/>
              <a:gd name="adj2" fmla="val 50000"/>
              <a:gd name="adj3" fmla="val 229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PE" kern="0">
              <a:solidFill>
                <a:schemeClr val="tx1"/>
              </a:solidFill>
              <a:sym typeface="Arial"/>
            </a:endParaRPr>
          </a:p>
        </p:txBody>
      </p:sp>
      <p:sp>
        <p:nvSpPr>
          <p:cNvPr id="15" name="CuadroTexto 1">
            <a:extLst>
              <a:ext uri="{FF2B5EF4-FFF2-40B4-BE49-F238E27FC236}">
                <a16:creationId xmlns:a16="http://schemas.microsoft.com/office/drawing/2014/main" id="{3B38CB87-FBBC-404C-AA03-2EBB1F177E4F}"/>
              </a:ext>
            </a:extLst>
          </p:cNvPr>
          <p:cNvSpPr txBox="1">
            <a:spLocks noChangeArrowheads="1"/>
          </p:cNvSpPr>
          <p:nvPr/>
        </p:nvSpPr>
        <p:spPr bwMode="auto">
          <a:xfrm>
            <a:off x="963910" y="2507406"/>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200" dirty="0"/>
              <a:t>Adelantos directos </a:t>
            </a:r>
            <a:r>
              <a:rPr lang="es-PE" altLang="es-PE" sz="1200" b="1" dirty="0"/>
              <a:t>hasta el 15 % </a:t>
            </a:r>
            <a:r>
              <a:rPr lang="es-PE" altLang="es-PE" sz="1200" dirty="0"/>
              <a:t>del M Cto Original </a:t>
            </a:r>
          </a:p>
        </p:txBody>
      </p:sp>
      <p:sp>
        <p:nvSpPr>
          <p:cNvPr id="16" name="CuadroTexto 8">
            <a:extLst>
              <a:ext uri="{FF2B5EF4-FFF2-40B4-BE49-F238E27FC236}">
                <a16:creationId xmlns:a16="http://schemas.microsoft.com/office/drawing/2014/main" id="{FEF0013F-B27D-D245-820C-E3951A65A003}"/>
              </a:ext>
            </a:extLst>
          </p:cNvPr>
          <p:cNvSpPr txBox="1">
            <a:spLocks noChangeArrowheads="1"/>
          </p:cNvSpPr>
          <p:nvPr/>
        </p:nvSpPr>
        <p:spPr bwMode="auto">
          <a:xfrm>
            <a:off x="870340" y="4937616"/>
            <a:ext cx="4252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200" dirty="0"/>
              <a:t>Adelantos para Materiales </a:t>
            </a:r>
            <a:r>
              <a:rPr lang="es-PE" altLang="es-PE" sz="1200" b="1" dirty="0"/>
              <a:t>hasta el 25 % </a:t>
            </a:r>
            <a:r>
              <a:rPr lang="es-PE" altLang="es-PE" sz="1200" dirty="0"/>
              <a:t>del M Cto Original </a:t>
            </a:r>
          </a:p>
        </p:txBody>
      </p:sp>
      <p:sp>
        <p:nvSpPr>
          <p:cNvPr id="17" name="CuadroTexto 2">
            <a:extLst>
              <a:ext uri="{FF2B5EF4-FFF2-40B4-BE49-F238E27FC236}">
                <a16:creationId xmlns:a16="http://schemas.microsoft.com/office/drawing/2014/main" id="{3E3A18AB-6F1A-AA4F-A84C-7EBAC1EB24DD}"/>
              </a:ext>
            </a:extLst>
          </p:cNvPr>
          <p:cNvSpPr txBox="1">
            <a:spLocks noChangeArrowheads="1"/>
          </p:cNvSpPr>
          <p:nvPr/>
        </p:nvSpPr>
        <p:spPr bwMode="auto">
          <a:xfrm>
            <a:off x="5573216" y="3090813"/>
            <a:ext cx="1504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200" b="1"/>
              <a:t>Garantía por </a:t>
            </a:r>
          </a:p>
          <a:p>
            <a:r>
              <a:rPr lang="es-PE" altLang="es-PE" sz="1200" b="1"/>
              <a:t>el mismo</a:t>
            </a:r>
          </a:p>
          <a:p>
            <a:r>
              <a:rPr lang="es-PE" altLang="es-PE" sz="1200" b="1"/>
              <a:t>monto solicitado</a:t>
            </a:r>
          </a:p>
        </p:txBody>
      </p:sp>
      <p:sp>
        <p:nvSpPr>
          <p:cNvPr id="18" name="Flecha curvada hacia abajo 17">
            <a:extLst>
              <a:ext uri="{FF2B5EF4-FFF2-40B4-BE49-F238E27FC236}">
                <a16:creationId xmlns:a16="http://schemas.microsoft.com/office/drawing/2014/main" id="{6B51E95D-96F8-D448-AC6B-D6AD30CD4BD5}"/>
              </a:ext>
            </a:extLst>
          </p:cNvPr>
          <p:cNvSpPr/>
          <p:nvPr/>
        </p:nvSpPr>
        <p:spPr>
          <a:xfrm flipV="1">
            <a:off x="1762085" y="4081720"/>
            <a:ext cx="1812331" cy="458788"/>
          </a:xfrm>
          <a:prstGeom prst="curvedDownArrow">
            <a:avLst>
              <a:gd name="adj1" fmla="val 25000"/>
              <a:gd name="adj2" fmla="val 50000"/>
              <a:gd name="adj3" fmla="val 289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PE" kern="0">
              <a:solidFill>
                <a:schemeClr val="tx1"/>
              </a:solidFill>
              <a:sym typeface="Arial"/>
            </a:endParaRPr>
          </a:p>
        </p:txBody>
      </p:sp>
      <p:sp>
        <p:nvSpPr>
          <p:cNvPr id="19" name="CuadroTexto 18">
            <a:extLst>
              <a:ext uri="{FF2B5EF4-FFF2-40B4-BE49-F238E27FC236}">
                <a16:creationId xmlns:a16="http://schemas.microsoft.com/office/drawing/2014/main" id="{298E8A86-0E84-604A-8A13-FE9C99420285}"/>
              </a:ext>
            </a:extLst>
          </p:cNvPr>
          <p:cNvSpPr txBox="1"/>
          <p:nvPr/>
        </p:nvSpPr>
        <p:spPr>
          <a:xfrm>
            <a:off x="5582741" y="2420888"/>
            <a:ext cx="1770062" cy="4619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none">
            <a:spAutoFit/>
          </a:bodyPr>
          <a:lstStyle/>
          <a:p>
            <a:pPr>
              <a:defRPr/>
            </a:pPr>
            <a:r>
              <a:rPr lang="es-PE" sz="1200" dirty="0"/>
              <a:t>8 días desde </a:t>
            </a:r>
          </a:p>
          <a:p>
            <a:pPr>
              <a:defRPr/>
            </a:pPr>
            <a:r>
              <a:rPr lang="es-PE" sz="1200" dirty="0"/>
              <a:t>aprobación de la SEAP</a:t>
            </a:r>
          </a:p>
        </p:txBody>
      </p:sp>
      <p:sp>
        <p:nvSpPr>
          <p:cNvPr id="20" name="CuadroTexto 19">
            <a:extLst>
              <a:ext uri="{FF2B5EF4-FFF2-40B4-BE49-F238E27FC236}">
                <a16:creationId xmlns:a16="http://schemas.microsoft.com/office/drawing/2014/main" id="{CE4D0CAE-5467-644F-BD3C-15727CB696A4}"/>
              </a:ext>
            </a:extLst>
          </p:cNvPr>
          <p:cNvSpPr txBox="1"/>
          <p:nvPr/>
        </p:nvSpPr>
        <p:spPr>
          <a:xfrm>
            <a:off x="5612903" y="4108400"/>
            <a:ext cx="2703513" cy="7699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none">
            <a:spAutoFit/>
          </a:bodyPr>
          <a:lstStyle/>
          <a:p>
            <a:pPr>
              <a:defRPr/>
            </a:pPr>
            <a:r>
              <a:rPr lang="es-PE" sz="1100" dirty="0"/>
              <a:t>En la oportunidad que corresponda</a:t>
            </a:r>
          </a:p>
          <a:p>
            <a:pPr>
              <a:defRPr/>
            </a:pPr>
            <a:r>
              <a:rPr lang="es-PE" sz="1100" dirty="0"/>
              <a:t>con el CAO actualizado,  y el nuevo </a:t>
            </a:r>
          </a:p>
          <a:p>
            <a:pPr>
              <a:defRPr/>
            </a:pPr>
            <a:r>
              <a:rPr lang="es-PE" sz="1100" dirty="0"/>
              <a:t>calendario de adquisición de materiales </a:t>
            </a:r>
          </a:p>
          <a:p>
            <a:pPr>
              <a:defRPr/>
            </a:pPr>
            <a:r>
              <a:rPr lang="es-PE" sz="1100" dirty="0"/>
              <a:t>y de utilización de equipos. </a:t>
            </a:r>
          </a:p>
        </p:txBody>
      </p:sp>
      <p:sp>
        <p:nvSpPr>
          <p:cNvPr id="21" name="Flecha a la derecha con muesca 20">
            <a:extLst>
              <a:ext uri="{FF2B5EF4-FFF2-40B4-BE49-F238E27FC236}">
                <a16:creationId xmlns:a16="http://schemas.microsoft.com/office/drawing/2014/main" id="{EA8D1BB8-E127-3147-92A6-77ACD01B0857}"/>
              </a:ext>
            </a:extLst>
          </p:cNvPr>
          <p:cNvSpPr/>
          <p:nvPr/>
        </p:nvSpPr>
        <p:spPr>
          <a:xfrm>
            <a:off x="4946153" y="4365104"/>
            <a:ext cx="390525" cy="258763"/>
          </a:xfrm>
          <a:prstGeom prst="notchedRight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2" name="Flecha a la derecha con muesca 21">
            <a:extLst>
              <a:ext uri="{FF2B5EF4-FFF2-40B4-BE49-F238E27FC236}">
                <a16:creationId xmlns:a16="http://schemas.microsoft.com/office/drawing/2014/main" id="{BB28098F-97FF-184F-8FF9-36EAF880C166}"/>
              </a:ext>
            </a:extLst>
          </p:cNvPr>
          <p:cNvSpPr/>
          <p:nvPr/>
        </p:nvSpPr>
        <p:spPr>
          <a:xfrm>
            <a:off x="4960440" y="2493912"/>
            <a:ext cx="376238" cy="303212"/>
          </a:xfrm>
          <a:prstGeom prst="notchedRight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3" name="CuadroTexto 22">
            <a:extLst>
              <a:ext uri="{FF2B5EF4-FFF2-40B4-BE49-F238E27FC236}">
                <a16:creationId xmlns:a16="http://schemas.microsoft.com/office/drawing/2014/main" id="{230265DF-F636-1D45-A8B3-8FDC5AED2EDF}"/>
              </a:ext>
            </a:extLst>
          </p:cNvPr>
          <p:cNvSpPr txBox="1"/>
          <p:nvPr/>
        </p:nvSpPr>
        <p:spPr>
          <a:xfrm>
            <a:off x="7392491" y="3089225"/>
            <a:ext cx="923925" cy="7699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a:spAutoFit/>
          </a:bodyPr>
          <a:lstStyle/>
          <a:p>
            <a:pPr>
              <a:defRPr/>
            </a:pPr>
            <a:r>
              <a:rPr lang="es-PE" sz="1100" b="1" u="sng" dirty="0"/>
              <a:t>Entrega: </a:t>
            </a:r>
            <a:r>
              <a:rPr lang="es-PE" sz="1100" dirty="0"/>
              <a:t>7 días desde recibida la solicitud</a:t>
            </a:r>
          </a:p>
        </p:txBody>
      </p:sp>
      <p:cxnSp>
        <p:nvCxnSpPr>
          <p:cNvPr id="24" name="Conector angular 23">
            <a:extLst>
              <a:ext uri="{FF2B5EF4-FFF2-40B4-BE49-F238E27FC236}">
                <a16:creationId xmlns:a16="http://schemas.microsoft.com/office/drawing/2014/main" id="{E3294838-79BB-B641-9185-8464DC03BA12}"/>
              </a:ext>
            </a:extLst>
          </p:cNvPr>
          <p:cNvCxnSpPr>
            <a:stCxn id="19" idx="3"/>
            <a:endCxn id="23" idx="0"/>
          </p:cNvCxnSpPr>
          <p:nvPr/>
        </p:nvCxnSpPr>
        <p:spPr>
          <a:xfrm>
            <a:off x="7352803" y="2652663"/>
            <a:ext cx="501650" cy="436562"/>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6950CB6B-97F5-6849-AB91-62407EDE99D0}"/>
              </a:ext>
            </a:extLst>
          </p:cNvPr>
          <p:cNvCxnSpPr>
            <a:stCxn id="20" idx="0"/>
            <a:endCxn id="23" idx="2"/>
          </p:cNvCxnSpPr>
          <p:nvPr/>
        </p:nvCxnSpPr>
        <p:spPr>
          <a:xfrm rot="5400000" flipH="1" flipV="1">
            <a:off x="7285334" y="3539282"/>
            <a:ext cx="249237" cy="889000"/>
          </a:xfrm>
          <a:prstGeom prst="bentConnector3">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Google Shape;93;p17">
            <a:extLst>
              <a:ext uri="{FF2B5EF4-FFF2-40B4-BE49-F238E27FC236}">
                <a16:creationId xmlns:a16="http://schemas.microsoft.com/office/drawing/2014/main" id="{8DBC458D-47E0-AE4E-81BF-364B7F6E9142}"/>
              </a:ext>
            </a:extLst>
          </p:cNvPr>
          <p:cNvSpPr txBox="1">
            <a:spLocks noChangeArrowheads="1"/>
          </p:cNvSpPr>
          <p:nvPr/>
        </p:nvSpPr>
        <p:spPr bwMode="auto">
          <a:xfrm>
            <a:off x="899592" y="1565433"/>
            <a:ext cx="6616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63500" indent="0">
              <a:buFont typeface="Arial" panose="020B0604020202020204" pitchFamily="34" charset="0"/>
              <a:buNone/>
            </a:pPr>
            <a:r>
              <a:rPr lang="es-PE" altLang="es-PE" sz="1200">
                <a:latin typeface="Arial" panose="020B0604020202020204" pitchFamily="34" charset="0"/>
                <a:cs typeface="Arial" panose="020B0604020202020204" pitchFamily="34" charset="0"/>
              </a:rPr>
              <a:t>- Literal e) de la Segunda Disposición Complementaria Transitoria del DLEG </a:t>
            </a:r>
            <a:endParaRPr lang="es-PE" altLang="es-P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94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2C2EFD3-06BF-8B41-9361-FD0C8DC93ECC}"/>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6E56D850-E967-F24E-8AEA-F3AB86C88896}"/>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C6F4C8C4-B60D-4340-8D03-5F3D7F89F39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BD71AEF-47DD-7349-A36E-D89CD65F11EC}"/>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F74A05A3-E3C8-1F42-BF5C-9A9C8AE07D01}"/>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3F8B1B2-6996-4645-AA7D-383EDE1D8A07}"/>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9FECDDBF-1770-564F-8912-BFEBA0983C22}"/>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8FB87933-431D-C44E-B3D0-018F621755B8}"/>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7B5E109E-8A54-F44A-B657-D7C26636C0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DC72A-E37D-874C-9041-28A2E9338AD2}" type="slidenum">
              <a:rPr lang="es-PE" altLang="es-PE">
                <a:solidFill>
                  <a:srgbClr val="898989"/>
                </a:solidFill>
              </a:rPr>
              <a:pPr/>
              <a:t>55</a:t>
            </a:fld>
            <a:endParaRPr lang="es-PE" altLang="es-PE">
              <a:solidFill>
                <a:srgbClr val="898989"/>
              </a:solidFill>
            </a:endParaRPr>
          </a:p>
        </p:txBody>
      </p:sp>
      <p:sp>
        <p:nvSpPr>
          <p:cNvPr id="11" name="Google Shape;92;p17">
            <a:extLst>
              <a:ext uri="{FF2B5EF4-FFF2-40B4-BE49-F238E27FC236}">
                <a16:creationId xmlns:a16="http://schemas.microsoft.com/office/drawing/2014/main" id="{144702BB-793B-BA4A-B861-9552BB9FE32B}"/>
              </a:ext>
            </a:extLst>
          </p:cNvPr>
          <p:cNvSpPr txBox="1">
            <a:spLocks noGrp="1" noChangeArrowheads="1"/>
          </p:cNvSpPr>
          <p:nvPr>
            <p:ph type="title"/>
          </p:nvPr>
        </p:nvSpPr>
        <p:spPr>
          <a:xfrm>
            <a:off x="899592" y="911883"/>
            <a:ext cx="7416824" cy="700087"/>
          </a:xfrm>
        </p:spPr>
        <p:txBody>
          <a:bodyPr/>
          <a:lstStyle/>
          <a:p>
            <a:pPr>
              <a:spcBef>
                <a:spcPct val="0"/>
              </a:spcBef>
              <a:spcAft>
                <a:spcPct val="0"/>
              </a:spcAft>
            </a:pPr>
            <a:r>
              <a:rPr lang="es-PE" altLang="es-PE" sz="1600" b="1" u="sng" dirty="0">
                <a:latin typeface="Arial" panose="020B0604020202020204" pitchFamily="34" charset="0"/>
                <a:cs typeface="Arial" panose="020B0604020202020204" pitchFamily="34" charset="0"/>
              </a:rPr>
              <a:t>SOBRE MODIFICACIONES POR LA IMPLEMENTACIÓN DE MEDIDAS PARA LA PREVENCIÓN Y CONTROL POR COVID-19, DISPUESTAS POR LOS SECTORES COMPETENTES CON POSTERIORIDAD A LA APROBACIÓN DE LA SEAP</a:t>
            </a:r>
            <a:endParaRPr lang="es-PE" altLang="es-PE" sz="1600" u="sng" dirty="0">
              <a:latin typeface="Arial" panose="020B0604020202020204" pitchFamily="34" charset="0"/>
              <a:cs typeface="Arial" panose="020B0604020202020204" pitchFamily="34" charset="0"/>
            </a:endParaRPr>
          </a:p>
        </p:txBody>
      </p:sp>
      <p:cxnSp>
        <p:nvCxnSpPr>
          <p:cNvPr id="13" name="Conector recto de flecha 12">
            <a:extLst>
              <a:ext uri="{FF2B5EF4-FFF2-40B4-BE49-F238E27FC236}">
                <a16:creationId xmlns:a16="http://schemas.microsoft.com/office/drawing/2014/main" id="{B66440DF-C7F0-CA46-9A02-7849EB991BE1}"/>
              </a:ext>
            </a:extLst>
          </p:cNvPr>
          <p:cNvCxnSpPr>
            <a:cxnSpLocks/>
          </p:cNvCxnSpPr>
          <p:nvPr/>
        </p:nvCxnSpPr>
        <p:spPr>
          <a:xfrm>
            <a:off x="3183610" y="3789040"/>
            <a:ext cx="18065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CuadroTexto 5">
            <a:extLst>
              <a:ext uri="{FF2B5EF4-FFF2-40B4-BE49-F238E27FC236}">
                <a16:creationId xmlns:a16="http://schemas.microsoft.com/office/drawing/2014/main" id="{ECADCB78-BEF0-8D4F-8113-ABDDFA925A50}"/>
              </a:ext>
            </a:extLst>
          </p:cNvPr>
          <p:cNvSpPr txBox="1">
            <a:spLocks noChangeArrowheads="1"/>
          </p:cNvSpPr>
          <p:nvPr/>
        </p:nvSpPr>
        <p:spPr bwMode="auto">
          <a:xfrm>
            <a:off x="3122340" y="4017152"/>
            <a:ext cx="1649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PE" altLang="es-PE" sz="1100"/>
              <a:t>Plazo Máximo: 10 días </a:t>
            </a:r>
          </a:p>
        </p:txBody>
      </p:sp>
      <p:sp>
        <p:nvSpPr>
          <p:cNvPr id="15" name="CuadroTexto 14">
            <a:extLst>
              <a:ext uri="{FF2B5EF4-FFF2-40B4-BE49-F238E27FC236}">
                <a16:creationId xmlns:a16="http://schemas.microsoft.com/office/drawing/2014/main" id="{BE1073B0-D744-894E-996D-7D59FBEAA487}"/>
              </a:ext>
            </a:extLst>
          </p:cNvPr>
          <p:cNvSpPr txBox="1"/>
          <p:nvPr/>
        </p:nvSpPr>
        <p:spPr>
          <a:xfrm>
            <a:off x="1366564" y="3092958"/>
            <a:ext cx="790575" cy="4619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none">
            <a:spAutoFit/>
          </a:bodyPr>
          <a:lstStyle/>
          <a:p>
            <a:pPr eaLnBrk="1" fontAlgn="auto" hangingPunct="1">
              <a:spcBef>
                <a:spcPts val="0"/>
              </a:spcBef>
              <a:spcAft>
                <a:spcPts val="0"/>
              </a:spcAft>
              <a:buClr>
                <a:srgbClr val="000000"/>
              </a:buClr>
              <a:buFont typeface="Arial"/>
              <a:buNone/>
              <a:defRPr/>
            </a:pPr>
            <a:r>
              <a:rPr lang="es-PE" sz="1200" kern="0" dirty="0">
                <a:latin typeface="Arial"/>
                <a:ea typeface="Arial"/>
                <a:cs typeface="Arial"/>
                <a:sym typeface="Arial"/>
              </a:rPr>
              <a:t>Ejecutor </a:t>
            </a:r>
          </a:p>
          <a:p>
            <a:pPr eaLnBrk="1" fontAlgn="auto" hangingPunct="1">
              <a:spcBef>
                <a:spcPts val="0"/>
              </a:spcBef>
              <a:spcAft>
                <a:spcPts val="0"/>
              </a:spcAft>
              <a:buClr>
                <a:srgbClr val="000000"/>
              </a:buClr>
              <a:buFont typeface="Arial"/>
              <a:buNone/>
              <a:defRPr/>
            </a:pPr>
            <a:r>
              <a:rPr lang="es-PE" sz="1200" kern="0" dirty="0">
                <a:latin typeface="Arial"/>
                <a:ea typeface="Arial"/>
                <a:cs typeface="Arial"/>
                <a:sym typeface="Arial"/>
              </a:rPr>
              <a:t>de Obra</a:t>
            </a:r>
          </a:p>
        </p:txBody>
      </p:sp>
      <p:sp>
        <p:nvSpPr>
          <p:cNvPr id="16" name="CuadroTexto 15">
            <a:extLst>
              <a:ext uri="{FF2B5EF4-FFF2-40B4-BE49-F238E27FC236}">
                <a16:creationId xmlns:a16="http://schemas.microsoft.com/office/drawing/2014/main" id="{D46B8AED-8452-964F-9321-593BBA628F33}"/>
              </a:ext>
            </a:extLst>
          </p:cNvPr>
          <p:cNvSpPr txBox="1"/>
          <p:nvPr/>
        </p:nvSpPr>
        <p:spPr>
          <a:xfrm>
            <a:off x="2608897" y="3114398"/>
            <a:ext cx="1031875" cy="4603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none">
            <a:spAutoFit/>
          </a:bodyPr>
          <a:lstStyle/>
          <a:p>
            <a:pPr eaLnBrk="1" fontAlgn="auto" hangingPunct="1">
              <a:spcBef>
                <a:spcPts val="0"/>
              </a:spcBef>
              <a:spcAft>
                <a:spcPts val="0"/>
              </a:spcAft>
              <a:buClr>
                <a:srgbClr val="000000"/>
              </a:buClr>
              <a:buFont typeface="Arial"/>
              <a:buNone/>
              <a:defRPr/>
            </a:pPr>
            <a:r>
              <a:rPr lang="es-PE" sz="1200" kern="0" dirty="0">
                <a:latin typeface="Arial"/>
                <a:ea typeface="Arial"/>
                <a:cs typeface="Arial"/>
                <a:sym typeface="Arial"/>
              </a:rPr>
              <a:t>Supervisor</a:t>
            </a:r>
          </a:p>
          <a:p>
            <a:pPr eaLnBrk="1" fontAlgn="auto" hangingPunct="1">
              <a:spcBef>
                <a:spcPts val="0"/>
              </a:spcBef>
              <a:spcAft>
                <a:spcPts val="0"/>
              </a:spcAft>
              <a:buClr>
                <a:srgbClr val="000000"/>
              </a:buClr>
              <a:buFont typeface="Arial"/>
              <a:buNone/>
              <a:defRPr/>
            </a:pPr>
            <a:r>
              <a:rPr lang="es-PE" sz="1200" kern="0" dirty="0">
                <a:latin typeface="Arial"/>
                <a:ea typeface="Arial"/>
                <a:cs typeface="Arial"/>
                <a:sym typeface="Arial"/>
              </a:rPr>
              <a:t> o Inspector </a:t>
            </a:r>
          </a:p>
        </p:txBody>
      </p:sp>
      <p:sp>
        <p:nvSpPr>
          <p:cNvPr id="17" name="CuadroTexto 1">
            <a:extLst>
              <a:ext uri="{FF2B5EF4-FFF2-40B4-BE49-F238E27FC236}">
                <a16:creationId xmlns:a16="http://schemas.microsoft.com/office/drawing/2014/main" id="{9A1B5C54-88C2-9E4D-AF1B-A42BA0A349D1}"/>
              </a:ext>
            </a:extLst>
          </p:cNvPr>
          <p:cNvSpPr txBox="1">
            <a:spLocks noChangeArrowheads="1"/>
          </p:cNvSpPr>
          <p:nvPr/>
        </p:nvSpPr>
        <p:spPr bwMode="auto">
          <a:xfrm>
            <a:off x="1331640" y="4711030"/>
            <a:ext cx="3275012" cy="9382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a:effectLst>
            <a:outerShdw blurRad="50800" dist="38100" dir="2700000" sx="102000" sy="102000" algn="tl" rotWithShape="0">
              <a:prstClr val="black"/>
            </a:outerShdw>
            <a:reflection blurRad="6350" endPos="0" dir="5400000" sy="-100000" algn="bl" rotWithShape="0"/>
          </a:effec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s-PE" altLang="es-PE" sz="1100" b="1"/>
              <a:t>Posición del Costo</a:t>
            </a:r>
            <a:r>
              <a:rPr lang="es-PE" altLang="es-PE" sz="1100"/>
              <a:t>: Se debe basar en las condiciones del mercado, considerando los precios de los insumos, tarifas o jornales requeridos para la implementación de las medidas a que se refiere el presente numeral. </a:t>
            </a:r>
          </a:p>
        </p:txBody>
      </p:sp>
      <p:sp>
        <p:nvSpPr>
          <p:cNvPr id="18" name="CuadroTexto 13">
            <a:extLst>
              <a:ext uri="{FF2B5EF4-FFF2-40B4-BE49-F238E27FC236}">
                <a16:creationId xmlns:a16="http://schemas.microsoft.com/office/drawing/2014/main" id="{D86F1D08-5913-C840-A192-FE3614B66BA9}"/>
              </a:ext>
            </a:extLst>
          </p:cNvPr>
          <p:cNvSpPr txBox="1">
            <a:spLocks noChangeArrowheads="1"/>
          </p:cNvSpPr>
          <p:nvPr/>
        </p:nvSpPr>
        <p:spPr bwMode="auto">
          <a:xfrm>
            <a:off x="5359127" y="4671343"/>
            <a:ext cx="2681288" cy="12779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a:effectLst>
            <a:outerShdw blurRad="50800" dist="38100" dir="2700000" sx="103000" sy="103000" algn="tl" rotWithShape="0">
              <a:prstClr val="black">
                <a:alpha val="76000"/>
              </a:prstClr>
            </a:outerShdw>
          </a:effec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s-PE" altLang="es-PE" sz="1100" dirty="0"/>
              <a:t>Cuando tal modificación </a:t>
            </a:r>
            <a:r>
              <a:rPr lang="es-PE" altLang="es-PE" sz="1100" b="1" dirty="0"/>
              <a:t>implique el incremento del precio del contrato </a:t>
            </a:r>
            <a:r>
              <a:rPr lang="es-PE" altLang="es-PE" sz="1100" dirty="0"/>
              <a:t>vigente a la fecha de presentación de la propuesta de adenda, </a:t>
            </a:r>
            <a:r>
              <a:rPr lang="es-PE" altLang="es-PE" sz="1100" b="1" dirty="0"/>
              <a:t>se deberá contar con la certificación de crédito presupuestario o previsión presupuestal </a:t>
            </a:r>
          </a:p>
        </p:txBody>
      </p:sp>
      <p:sp>
        <p:nvSpPr>
          <p:cNvPr id="19" name="CuadroTexto 18">
            <a:extLst>
              <a:ext uri="{FF2B5EF4-FFF2-40B4-BE49-F238E27FC236}">
                <a16:creationId xmlns:a16="http://schemas.microsoft.com/office/drawing/2014/main" id="{9482169E-20D7-EE47-B4EF-A07F8D1ABD9F}"/>
              </a:ext>
            </a:extLst>
          </p:cNvPr>
          <p:cNvSpPr txBox="1"/>
          <p:nvPr/>
        </p:nvSpPr>
        <p:spPr>
          <a:xfrm>
            <a:off x="4639990" y="3105889"/>
            <a:ext cx="719137" cy="4619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a:spAutoFit/>
          </a:bodyPr>
          <a:lstStyle/>
          <a:p>
            <a:pPr eaLnBrk="1" fontAlgn="auto" hangingPunct="1">
              <a:spcBef>
                <a:spcPts val="0"/>
              </a:spcBef>
              <a:spcAft>
                <a:spcPts val="0"/>
              </a:spcAft>
              <a:buClr>
                <a:srgbClr val="000000"/>
              </a:buClr>
              <a:buFont typeface="Arial"/>
              <a:buNone/>
              <a:defRPr/>
            </a:pPr>
            <a:endParaRPr lang="es-PE" sz="1200" kern="0" dirty="0">
              <a:latin typeface="Arial"/>
              <a:ea typeface="Arial"/>
              <a:cs typeface="Arial"/>
              <a:sym typeface="Arial"/>
            </a:endParaRPr>
          </a:p>
          <a:p>
            <a:pPr eaLnBrk="1" fontAlgn="auto" hangingPunct="1">
              <a:spcBef>
                <a:spcPts val="0"/>
              </a:spcBef>
              <a:spcAft>
                <a:spcPts val="0"/>
              </a:spcAft>
              <a:buClr>
                <a:srgbClr val="000000"/>
              </a:buClr>
              <a:buFont typeface="Arial"/>
              <a:buNone/>
              <a:defRPr/>
            </a:pPr>
            <a:r>
              <a:rPr lang="es-PE" sz="1200" kern="0" dirty="0">
                <a:latin typeface="Arial"/>
                <a:ea typeface="Arial"/>
                <a:cs typeface="Arial"/>
                <a:sym typeface="Arial"/>
              </a:rPr>
              <a:t>Entidad</a:t>
            </a:r>
          </a:p>
        </p:txBody>
      </p:sp>
      <p:sp>
        <p:nvSpPr>
          <p:cNvPr id="20" name="CuadroTexto 19">
            <a:extLst>
              <a:ext uri="{FF2B5EF4-FFF2-40B4-BE49-F238E27FC236}">
                <a16:creationId xmlns:a16="http://schemas.microsoft.com/office/drawing/2014/main" id="{4EE2DE79-2503-1A4A-8F85-9DD139D1FA62}"/>
              </a:ext>
            </a:extLst>
          </p:cNvPr>
          <p:cNvSpPr txBox="1"/>
          <p:nvPr/>
        </p:nvSpPr>
        <p:spPr>
          <a:xfrm>
            <a:off x="6181595" y="3092024"/>
            <a:ext cx="1703387" cy="4619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none">
            <a:spAutoFit/>
          </a:bodyPr>
          <a:lstStyle/>
          <a:p>
            <a:pPr eaLnBrk="1" fontAlgn="auto" hangingPunct="1">
              <a:spcBef>
                <a:spcPts val="0"/>
              </a:spcBef>
              <a:spcAft>
                <a:spcPts val="0"/>
              </a:spcAft>
              <a:buClr>
                <a:srgbClr val="000000"/>
              </a:buClr>
              <a:buFont typeface="Arial"/>
              <a:buNone/>
              <a:defRPr/>
            </a:pPr>
            <a:r>
              <a:rPr lang="es-PE" sz="1200" kern="0" dirty="0">
                <a:latin typeface="Arial"/>
                <a:ea typeface="Arial"/>
                <a:cs typeface="Arial"/>
                <a:sym typeface="Arial"/>
              </a:rPr>
              <a:t>La Entidad manifiesta </a:t>
            </a:r>
          </a:p>
          <a:p>
            <a:pPr eaLnBrk="1" fontAlgn="auto" hangingPunct="1">
              <a:spcBef>
                <a:spcPts val="0"/>
              </a:spcBef>
              <a:spcAft>
                <a:spcPts val="0"/>
              </a:spcAft>
              <a:buClr>
                <a:srgbClr val="000000"/>
              </a:buClr>
              <a:buFont typeface="Arial"/>
              <a:buNone/>
              <a:defRPr/>
            </a:pPr>
            <a:r>
              <a:rPr lang="es-PE" sz="1200" kern="0" dirty="0">
                <a:latin typeface="Arial"/>
                <a:ea typeface="Arial"/>
                <a:cs typeface="Arial"/>
                <a:sym typeface="Arial"/>
              </a:rPr>
              <a:t>su Aprobación</a:t>
            </a:r>
          </a:p>
        </p:txBody>
      </p:sp>
      <p:sp>
        <p:nvSpPr>
          <p:cNvPr id="21" name="Flecha curvada hacia abajo 20">
            <a:extLst>
              <a:ext uri="{FF2B5EF4-FFF2-40B4-BE49-F238E27FC236}">
                <a16:creationId xmlns:a16="http://schemas.microsoft.com/office/drawing/2014/main" id="{4B63F1C9-E0D4-F346-B9E7-1B8B28E1966D}"/>
              </a:ext>
            </a:extLst>
          </p:cNvPr>
          <p:cNvSpPr/>
          <p:nvPr/>
        </p:nvSpPr>
        <p:spPr>
          <a:xfrm>
            <a:off x="1761852" y="2680667"/>
            <a:ext cx="1238250" cy="241300"/>
          </a:xfrm>
          <a:prstGeom prst="curvedDownArrow">
            <a:avLst>
              <a:gd name="adj1" fmla="val 25000"/>
              <a:gd name="adj2" fmla="val 50000"/>
              <a:gd name="adj3" fmla="val 22980"/>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PE" kern="0">
              <a:solidFill>
                <a:schemeClr val="tx1"/>
              </a:solidFill>
              <a:sym typeface="Arial"/>
            </a:endParaRPr>
          </a:p>
        </p:txBody>
      </p:sp>
      <p:sp>
        <p:nvSpPr>
          <p:cNvPr id="22" name="CuadroTexto 5">
            <a:extLst>
              <a:ext uri="{FF2B5EF4-FFF2-40B4-BE49-F238E27FC236}">
                <a16:creationId xmlns:a16="http://schemas.microsoft.com/office/drawing/2014/main" id="{ADC5B802-8F00-F84D-A8BD-D4F258449ADF}"/>
              </a:ext>
            </a:extLst>
          </p:cNvPr>
          <p:cNvSpPr txBox="1">
            <a:spLocks noChangeArrowheads="1"/>
          </p:cNvSpPr>
          <p:nvPr/>
        </p:nvSpPr>
        <p:spPr bwMode="auto">
          <a:xfrm>
            <a:off x="1691680" y="2228124"/>
            <a:ext cx="16321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100" b="1" dirty="0"/>
              <a:t>Propuesta de Adenda</a:t>
            </a:r>
          </a:p>
        </p:txBody>
      </p:sp>
      <p:sp>
        <p:nvSpPr>
          <p:cNvPr id="23" name="Flecha a la derecha con muesca 22">
            <a:extLst>
              <a:ext uri="{FF2B5EF4-FFF2-40B4-BE49-F238E27FC236}">
                <a16:creationId xmlns:a16="http://schemas.microsoft.com/office/drawing/2014/main" id="{975D0B2B-B158-4442-9A46-F7F0F788A3E0}"/>
              </a:ext>
            </a:extLst>
          </p:cNvPr>
          <p:cNvSpPr/>
          <p:nvPr/>
        </p:nvSpPr>
        <p:spPr>
          <a:xfrm rot="7121392">
            <a:off x="2379389" y="4013977"/>
            <a:ext cx="396875" cy="336550"/>
          </a:xfrm>
          <a:prstGeom prst="notchedRight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4" name="Flecha curvada hacia abajo 23">
            <a:extLst>
              <a:ext uri="{FF2B5EF4-FFF2-40B4-BE49-F238E27FC236}">
                <a16:creationId xmlns:a16="http://schemas.microsoft.com/office/drawing/2014/main" id="{BABC58F8-9955-6E40-A51E-6F35E80E33DA}"/>
              </a:ext>
            </a:extLst>
          </p:cNvPr>
          <p:cNvSpPr/>
          <p:nvPr/>
        </p:nvSpPr>
        <p:spPr>
          <a:xfrm>
            <a:off x="3531915" y="2667967"/>
            <a:ext cx="1239837" cy="241300"/>
          </a:xfrm>
          <a:prstGeom prst="curvedDownArrow">
            <a:avLst>
              <a:gd name="adj1" fmla="val 25000"/>
              <a:gd name="adj2" fmla="val 50000"/>
              <a:gd name="adj3" fmla="val 22980"/>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PE" kern="0">
              <a:solidFill>
                <a:schemeClr val="tx1"/>
              </a:solidFill>
              <a:sym typeface="Arial"/>
            </a:endParaRPr>
          </a:p>
        </p:txBody>
      </p:sp>
      <p:sp>
        <p:nvSpPr>
          <p:cNvPr id="25" name="CuadroTexto 23">
            <a:extLst>
              <a:ext uri="{FF2B5EF4-FFF2-40B4-BE49-F238E27FC236}">
                <a16:creationId xmlns:a16="http://schemas.microsoft.com/office/drawing/2014/main" id="{D575E28E-239E-3846-8CA1-E1208E01DBFB}"/>
              </a:ext>
            </a:extLst>
          </p:cNvPr>
          <p:cNvSpPr txBox="1">
            <a:spLocks noChangeArrowheads="1"/>
          </p:cNvSpPr>
          <p:nvPr/>
        </p:nvSpPr>
        <p:spPr bwMode="auto">
          <a:xfrm>
            <a:off x="3793401" y="2243776"/>
            <a:ext cx="716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s-PE" altLang="es-PE" sz="1100" b="1" dirty="0"/>
              <a:t>Opinión</a:t>
            </a:r>
          </a:p>
        </p:txBody>
      </p:sp>
      <p:sp>
        <p:nvSpPr>
          <p:cNvPr id="26" name="CuadroTexto 5">
            <a:extLst>
              <a:ext uri="{FF2B5EF4-FFF2-40B4-BE49-F238E27FC236}">
                <a16:creationId xmlns:a16="http://schemas.microsoft.com/office/drawing/2014/main" id="{5E229560-609C-BD4D-9D3E-88CE688F52F8}"/>
              </a:ext>
            </a:extLst>
          </p:cNvPr>
          <p:cNvSpPr txBox="1">
            <a:spLocks noChangeArrowheads="1"/>
          </p:cNvSpPr>
          <p:nvPr/>
        </p:nvSpPr>
        <p:spPr bwMode="auto">
          <a:xfrm>
            <a:off x="5130527" y="3948889"/>
            <a:ext cx="1570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PE" altLang="es-PE" sz="1100"/>
              <a:t>Plazo Máximo: 5 días </a:t>
            </a:r>
          </a:p>
        </p:txBody>
      </p:sp>
      <p:cxnSp>
        <p:nvCxnSpPr>
          <p:cNvPr id="27" name="Conector recto de flecha 26">
            <a:extLst>
              <a:ext uri="{FF2B5EF4-FFF2-40B4-BE49-F238E27FC236}">
                <a16:creationId xmlns:a16="http://schemas.microsoft.com/office/drawing/2014/main" id="{9835B1C2-9AB5-E541-884A-ADB4C8A012F9}"/>
              </a:ext>
            </a:extLst>
          </p:cNvPr>
          <p:cNvCxnSpPr>
            <a:cxnSpLocks/>
          </p:cNvCxnSpPr>
          <p:nvPr/>
        </p:nvCxnSpPr>
        <p:spPr>
          <a:xfrm flipV="1">
            <a:off x="5012878" y="3789040"/>
            <a:ext cx="1639887"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88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25B69390-E508-334F-8085-067043EF1406}"/>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4C8A7EAB-8101-4849-85A6-AD2C1BE08B15}"/>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EAB01E12-24B8-6D4B-AA9B-B58535EDD639}"/>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31AA82D4-CEC6-6C4E-9E3D-41C73309B8BF}"/>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41E696F3-3157-E540-AC6E-826B14D4CBCD}"/>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6E76095E-7EC2-1441-88A7-78A89E3A68E4}"/>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0E31D2CE-11C8-9244-B6CE-0FB33D5D82B5}"/>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C53BF792-27EC-B644-A6D5-DE6551476DA2}"/>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8354BA0B-5BE2-9A4C-B283-19D7D67408A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201F2E-59BD-4940-BE17-EE5F1199DAE1}" type="slidenum">
              <a:rPr lang="es-PE" altLang="es-PE">
                <a:solidFill>
                  <a:srgbClr val="898989"/>
                </a:solidFill>
              </a:rPr>
              <a:pPr/>
              <a:t>56</a:t>
            </a:fld>
            <a:endParaRPr lang="es-PE" altLang="es-PE">
              <a:solidFill>
                <a:srgbClr val="898989"/>
              </a:solidFill>
            </a:endParaRPr>
          </a:p>
        </p:txBody>
      </p:sp>
      <p:sp>
        <p:nvSpPr>
          <p:cNvPr id="36875" name="Rectángulo 10">
            <a:extLst>
              <a:ext uri="{FF2B5EF4-FFF2-40B4-BE49-F238E27FC236}">
                <a16:creationId xmlns:a16="http://schemas.microsoft.com/office/drawing/2014/main" id="{4DAB9124-39DC-E445-8785-5A8076192F85}"/>
              </a:ext>
            </a:extLst>
          </p:cNvPr>
          <p:cNvSpPr>
            <a:spLocks noChangeArrowheads="1"/>
          </p:cNvSpPr>
          <p:nvPr/>
        </p:nvSpPr>
        <p:spPr bwMode="auto">
          <a:xfrm>
            <a:off x="971600" y="1844824"/>
            <a:ext cx="7848871"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4000" b="1" dirty="0"/>
              <a:t>MUCHAS GRACIAS</a:t>
            </a:r>
          </a:p>
          <a:p>
            <a:pPr algn="ctr">
              <a:spcBef>
                <a:spcPct val="0"/>
              </a:spcBef>
              <a:buFontTx/>
              <a:buNone/>
            </a:pPr>
            <a:endParaRPr lang="es-PE" altLang="es-PE" b="1" dirty="0"/>
          </a:p>
          <a:p>
            <a:pPr eaLnBrk="1" hangingPunct="1">
              <a:spcBef>
                <a:spcPts val="600"/>
              </a:spcBef>
              <a:buClr>
                <a:srgbClr val="25212A"/>
              </a:buClr>
              <a:buSzPts val="3000"/>
              <a:buFont typeface="Tinos" pitchFamily="18" charset="0"/>
              <a:buNone/>
            </a:pPr>
            <a:endParaRPr lang="es-PE" altLang="es-PE" sz="2800" b="1" dirty="0">
              <a:solidFill>
                <a:srgbClr val="25212A"/>
              </a:solidFill>
              <a:latin typeface="Tinos" pitchFamily="18" charset="0"/>
              <a:cs typeface="Arial" panose="020B0604020202020204" pitchFamily="34" charset="0"/>
              <a:sym typeface="Tinos" pitchFamily="18" charset="0"/>
            </a:endParaRPr>
          </a:p>
          <a:p>
            <a:pPr eaLnBrk="1" hangingPunct="1">
              <a:spcBef>
                <a:spcPts val="600"/>
              </a:spcBef>
              <a:buClr>
                <a:srgbClr val="25212A"/>
              </a:buClr>
              <a:buSzPts val="3000"/>
              <a:buFont typeface="Tinos" pitchFamily="18" charset="0"/>
              <a:buNone/>
            </a:pPr>
            <a:r>
              <a:rPr lang="es-PE" altLang="es-PE" sz="2800" b="1" dirty="0">
                <a:solidFill>
                  <a:srgbClr val="25212A"/>
                </a:solidFill>
                <a:latin typeface="Tinos" pitchFamily="18" charset="0"/>
                <a:cs typeface="Arial" panose="020B0604020202020204" pitchFamily="34" charset="0"/>
                <a:sym typeface="Tinos" pitchFamily="18" charset="0"/>
              </a:rPr>
              <a:t>Preguntas?</a:t>
            </a:r>
          </a:p>
          <a:p>
            <a:pPr eaLnBrk="1" hangingPunct="1">
              <a:spcBef>
                <a:spcPts val="600"/>
              </a:spcBef>
              <a:buClr>
                <a:srgbClr val="25212A"/>
              </a:buClr>
              <a:buSzPts val="1100"/>
              <a:buNone/>
            </a:pPr>
            <a:r>
              <a:rPr lang="es-PE" altLang="es-PE" sz="2800" dirty="0">
                <a:solidFill>
                  <a:srgbClr val="25212A"/>
                </a:solidFill>
                <a:latin typeface="Tinos" pitchFamily="18" charset="0"/>
                <a:cs typeface="Arial" panose="020B0604020202020204" pitchFamily="34" charset="0"/>
                <a:sym typeface="Tinos" pitchFamily="18" charset="0"/>
              </a:rPr>
              <a:t>Pueden escribirme a:</a:t>
            </a:r>
          </a:p>
          <a:p>
            <a:pPr eaLnBrk="1" hangingPunct="1">
              <a:spcBef>
                <a:spcPts val="600"/>
              </a:spcBef>
              <a:buClr>
                <a:srgbClr val="25212A"/>
              </a:buClr>
              <a:buSzPts val="1100"/>
              <a:buNone/>
            </a:pPr>
            <a:r>
              <a:rPr lang="es-PE" altLang="es-PE" sz="2800" dirty="0">
                <a:solidFill>
                  <a:srgbClr val="25212A"/>
                </a:solidFill>
                <a:latin typeface="Tinos" pitchFamily="18" charset="0"/>
                <a:cs typeface="Arial" panose="020B0604020202020204" pitchFamily="34" charset="0"/>
                <a:sym typeface="Tinos" pitchFamily="18" charset="0"/>
                <a:hlinkClick r:id="rId2"/>
              </a:rPr>
              <a:t>zegarra.jg@pucp.edu.pe</a:t>
            </a:r>
            <a:endParaRPr lang="es-PE" altLang="es-PE" sz="2800" dirty="0">
              <a:solidFill>
                <a:srgbClr val="25212A"/>
              </a:solidFill>
              <a:latin typeface="Tinos" pitchFamily="18" charset="0"/>
              <a:cs typeface="Arial" panose="020B0604020202020204" pitchFamily="34" charset="0"/>
              <a:sym typeface="Tinos" pitchFamily="18" charset="0"/>
            </a:endParaRPr>
          </a:p>
          <a:p>
            <a:pPr eaLnBrk="1" hangingPunct="1">
              <a:spcBef>
                <a:spcPts val="600"/>
              </a:spcBef>
              <a:buClr>
                <a:srgbClr val="25212A"/>
              </a:buClr>
              <a:buSzPts val="1100"/>
              <a:buNone/>
            </a:pPr>
            <a:r>
              <a:rPr lang="es-PE" altLang="es-PE" sz="2800" dirty="0">
                <a:solidFill>
                  <a:srgbClr val="25212A"/>
                </a:solidFill>
                <a:latin typeface="Tinos" pitchFamily="18" charset="0"/>
                <a:cs typeface="Arial" panose="020B0604020202020204" pitchFamily="34" charset="0"/>
                <a:sym typeface="Tinos" pitchFamily="18" charset="0"/>
                <a:hlinkClick r:id="rId3"/>
              </a:rPr>
              <a:t>josezegarra75@hotmail.com</a:t>
            </a:r>
            <a:endParaRPr lang="es-PE" altLang="es-PE" sz="2800" dirty="0">
              <a:solidFill>
                <a:srgbClr val="25212A"/>
              </a:solidFill>
              <a:latin typeface="Tinos" pitchFamily="18" charset="0"/>
              <a:cs typeface="Arial" panose="020B0604020202020204" pitchFamily="34" charset="0"/>
              <a:sym typeface="Tinos" pitchFamily="18" charset="0"/>
            </a:endParaRPr>
          </a:p>
          <a:p>
            <a:pPr eaLnBrk="1" hangingPunct="1">
              <a:spcBef>
                <a:spcPts val="600"/>
              </a:spcBef>
              <a:buClr>
                <a:srgbClr val="25212A"/>
              </a:buClr>
              <a:buSzPts val="1100"/>
              <a:buNone/>
            </a:pPr>
            <a:r>
              <a:rPr lang="es-PE" altLang="es-PE" sz="2800" dirty="0">
                <a:solidFill>
                  <a:srgbClr val="25212A"/>
                </a:solidFill>
                <a:latin typeface="Tinos" pitchFamily="18" charset="0"/>
                <a:cs typeface="Arial" panose="020B0604020202020204" pitchFamily="34" charset="0"/>
                <a:sym typeface="Tinos" pitchFamily="18" charset="0"/>
              </a:rPr>
              <a:t>Fono: 992627904</a:t>
            </a:r>
          </a:p>
          <a:p>
            <a:pPr eaLnBrk="1" hangingPunct="1">
              <a:spcBef>
                <a:spcPts val="600"/>
              </a:spcBef>
              <a:buClr>
                <a:srgbClr val="25212A"/>
              </a:buClr>
              <a:buSzPts val="1100"/>
              <a:buNone/>
            </a:pPr>
            <a:endParaRPr lang="es-PE" altLang="es-PE" dirty="0">
              <a:solidFill>
                <a:srgbClr val="25212A"/>
              </a:solidFill>
              <a:latin typeface="Tinos" pitchFamily="18" charset="0"/>
              <a:cs typeface="Arial" panose="020B0604020202020204" pitchFamily="34" charset="0"/>
              <a:sym typeface="Tinos" pitchFamily="18" charset="0"/>
            </a:endParaRPr>
          </a:p>
          <a:p>
            <a:pPr algn="ctr">
              <a:spcBef>
                <a:spcPct val="0"/>
              </a:spcBef>
              <a:buFontTx/>
              <a:buNone/>
            </a:pPr>
            <a:endParaRPr lang="es-PE" altLang="es-PE" b="1"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82EC02BD-F9FC-4F27-881D-A01BE958CA27}"/>
              </a:ext>
            </a:extLst>
          </p:cNvPr>
          <p:cNvSpPr>
            <a:spLocks noGrp="1"/>
          </p:cNvSpPr>
          <p:nvPr>
            <p:ph type="ftr" sz="quarter" idx="11"/>
          </p:nvPr>
        </p:nvSpPr>
        <p:spPr/>
        <p:txBody>
          <a:bodyPr/>
          <a:lstStyle/>
          <a:p>
            <a:pPr>
              <a:defRPr/>
            </a:pPr>
            <a:r>
              <a:rPr lang="es-PE"/>
              <a:t>MBA José Zegarra Pinto</a:t>
            </a:r>
          </a:p>
        </p:txBody>
      </p:sp>
      <p:sp>
        <p:nvSpPr>
          <p:cNvPr id="6" name="Marcador de número de diapositiva 5">
            <a:extLst>
              <a:ext uri="{FF2B5EF4-FFF2-40B4-BE49-F238E27FC236}">
                <a16:creationId xmlns:a16="http://schemas.microsoft.com/office/drawing/2014/main" id="{FB86AFDE-C467-417F-B572-C483856E856A}"/>
              </a:ext>
            </a:extLst>
          </p:cNvPr>
          <p:cNvSpPr>
            <a:spLocks noGrp="1"/>
          </p:cNvSpPr>
          <p:nvPr>
            <p:ph type="sldNum" sz="quarter" idx="12"/>
          </p:nvPr>
        </p:nvSpPr>
        <p:spPr/>
        <p:txBody>
          <a:bodyPr/>
          <a:lstStyle/>
          <a:p>
            <a:fld id="{F5898EB0-E939-4B4C-B25C-7BFBD09A299F}" type="slidenum">
              <a:rPr lang="es-PE" altLang="es-PE" smtClean="0"/>
              <a:pPr/>
              <a:t>57</a:t>
            </a:fld>
            <a:endParaRPr lang="es-PE" altLang="es-PE"/>
          </a:p>
        </p:txBody>
      </p:sp>
      <p:pic>
        <p:nvPicPr>
          <p:cNvPr id="8" name="Imagen 7">
            <a:extLst>
              <a:ext uri="{FF2B5EF4-FFF2-40B4-BE49-F238E27FC236}">
                <a16:creationId xmlns:a16="http://schemas.microsoft.com/office/drawing/2014/main" id="{864D907F-7E40-452A-84BB-52C0643351FF}"/>
              </a:ext>
            </a:extLst>
          </p:cNvPr>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46465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8BD55DE5-E6D3-B347-A224-171ECBB27A3B}"/>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ED83105C-D404-9147-AE5F-FB26B77C2987}"/>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10164D92-4460-9743-AA07-E39D7AEE04CA}"/>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4814EE57-E7A3-1549-A6E0-35FCAA7959B3}"/>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19F36470-DCA6-EB43-9E68-6A4C4611A85F}"/>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54228548-880D-F647-8DA9-054B5971A90D}"/>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AECD73E9-4B88-EE4D-A83B-6E0C747E615C}"/>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524CBF55-E9A7-0249-A895-131520521D65}"/>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A845D648-7D47-9046-AC8D-0D7CB37646F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692B66-DE81-DC47-B5C2-10AADD42AB5B}" type="slidenum">
              <a:rPr lang="es-PE" altLang="es-PE">
                <a:solidFill>
                  <a:srgbClr val="898989"/>
                </a:solidFill>
              </a:rPr>
              <a:pPr/>
              <a:t>6</a:t>
            </a:fld>
            <a:endParaRPr lang="es-PE" altLang="es-PE">
              <a:solidFill>
                <a:srgbClr val="898989"/>
              </a:solidFill>
            </a:endParaRPr>
          </a:p>
        </p:txBody>
      </p:sp>
      <p:sp>
        <p:nvSpPr>
          <p:cNvPr id="10251" name="Rectángulo 12">
            <a:extLst>
              <a:ext uri="{FF2B5EF4-FFF2-40B4-BE49-F238E27FC236}">
                <a16:creationId xmlns:a16="http://schemas.microsoft.com/office/drawing/2014/main" id="{36344633-8FE3-1D40-AAEE-0251CE1C5DEC}"/>
              </a:ext>
            </a:extLst>
          </p:cNvPr>
          <p:cNvSpPr>
            <a:spLocks noChangeArrowheads="1"/>
          </p:cNvSpPr>
          <p:nvPr/>
        </p:nvSpPr>
        <p:spPr bwMode="auto">
          <a:xfrm>
            <a:off x="2123728" y="563562"/>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400" b="1" u="sng" dirty="0"/>
              <a:t>TERMINACIÓN  O EXTINCIÓN DE LOS CONTRATOS</a:t>
            </a:r>
          </a:p>
        </p:txBody>
      </p:sp>
      <p:sp>
        <p:nvSpPr>
          <p:cNvPr id="10252" name="Rectángulo 13">
            <a:extLst>
              <a:ext uri="{FF2B5EF4-FFF2-40B4-BE49-F238E27FC236}">
                <a16:creationId xmlns:a16="http://schemas.microsoft.com/office/drawing/2014/main" id="{694FF9A2-BADB-6B4A-9382-F831AE5CF0B5}"/>
              </a:ext>
            </a:extLst>
          </p:cNvPr>
          <p:cNvSpPr>
            <a:spLocks noChangeArrowheads="1"/>
          </p:cNvSpPr>
          <p:nvPr/>
        </p:nvSpPr>
        <p:spPr bwMode="auto">
          <a:xfrm>
            <a:off x="677863" y="1619250"/>
            <a:ext cx="77882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itchFamily="2" charset="2"/>
              <a:buChar char="ü"/>
            </a:pPr>
            <a:r>
              <a:rPr lang="es-PE" altLang="es-PE" sz="2000" b="1"/>
              <a:t>Por voluntad de las partes </a:t>
            </a:r>
            <a:r>
              <a:rPr lang="es-PE" altLang="es-PE" sz="2000"/>
              <a:t>(por cumplimiento del plazo, por mutuo acuerdo, etc.).</a:t>
            </a:r>
          </a:p>
          <a:p>
            <a:pPr>
              <a:spcBef>
                <a:spcPct val="0"/>
              </a:spcBef>
              <a:buFont typeface="Wingdings" pitchFamily="2" charset="2"/>
              <a:buChar char="ü"/>
            </a:pPr>
            <a:endParaRPr lang="es-PE" altLang="es-PE" sz="2000"/>
          </a:p>
          <a:p>
            <a:pPr>
              <a:spcBef>
                <a:spcPct val="0"/>
              </a:spcBef>
              <a:buFont typeface="Wingdings" pitchFamily="2" charset="2"/>
              <a:buChar char="ü"/>
            </a:pPr>
            <a:r>
              <a:rPr lang="es-PE" altLang="es-PE" sz="2000" b="1"/>
              <a:t>Por Rescisión</a:t>
            </a:r>
            <a:r>
              <a:rPr lang="es-PE" altLang="es-PE" sz="2000"/>
              <a:t> (cuando se da por una causa existente al momento de la celebración del contrato pero que la parte afectada no la conocía).</a:t>
            </a:r>
          </a:p>
          <a:p>
            <a:pPr>
              <a:spcBef>
                <a:spcPct val="0"/>
              </a:spcBef>
              <a:buFont typeface="Wingdings" pitchFamily="2" charset="2"/>
              <a:buChar char="ü"/>
            </a:pPr>
            <a:endParaRPr lang="es-PE" altLang="es-PE" sz="2000"/>
          </a:p>
          <a:p>
            <a:pPr>
              <a:spcBef>
                <a:spcPct val="0"/>
              </a:spcBef>
              <a:buFont typeface="Wingdings" pitchFamily="2" charset="2"/>
              <a:buChar char="ü"/>
            </a:pPr>
            <a:r>
              <a:rPr lang="es-PE" altLang="es-PE" sz="2000" b="1"/>
              <a:t>Por Resolución</a:t>
            </a:r>
            <a:r>
              <a:rPr lang="es-PE" altLang="es-PE" sz="2000"/>
              <a:t> (cuando se da por una causa posterior o sobreviniente a la celebración del contrato).</a:t>
            </a:r>
          </a:p>
        </p:txBody>
      </p:sp>
      <p:pic>
        <p:nvPicPr>
          <p:cNvPr id="10253" name="Imagen 10">
            <a:extLst>
              <a:ext uri="{FF2B5EF4-FFF2-40B4-BE49-F238E27FC236}">
                <a16:creationId xmlns:a16="http://schemas.microsoft.com/office/drawing/2014/main" id="{A47E3FA6-FD84-F549-A437-04DA6A5077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363" y="4575175"/>
            <a:ext cx="365283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50E3780C-3BC9-F544-9026-D29AEB7C53CB}"/>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EF185A45-268C-F34A-8B2D-7E82C858C069}"/>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EF01314B-9FEB-7D4A-99B9-EB8B8A4D174C}"/>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741F7F48-5774-E14E-ADD6-4B99085A129E}"/>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6653C4D9-C433-3F43-8EE5-16B1DE9F9C2F}"/>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882FD721-B4D9-F24A-8602-DB7E3B9060AD}"/>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459BDC38-6F86-EE4B-8431-3086641FA71C}"/>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1C5F7853-DDD1-4B4A-8DE1-73F27F006A3C}"/>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658B267D-D151-CA47-80E5-8322F555816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EDD3DD-F883-CD4B-B2D0-121FE82BE8C5}" type="slidenum">
              <a:rPr lang="es-PE" altLang="es-PE">
                <a:solidFill>
                  <a:srgbClr val="898989"/>
                </a:solidFill>
              </a:rPr>
              <a:pPr/>
              <a:t>7</a:t>
            </a:fld>
            <a:endParaRPr lang="es-PE" altLang="es-PE">
              <a:solidFill>
                <a:srgbClr val="898989"/>
              </a:solidFill>
            </a:endParaRPr>
          </a:p>
        </p:txBody>
      </p:sp>
      <p:sp>
        <p:nvSpPr>
          <p:cNvPr id="11275" name="Rectángulo 10">
            <a:extLst>
              <a:ext uri="{FF2B5EF4-FFF2-40B4-BE49-F238E27FC236}">
                <a16:creationId xmlns:a16="http://schemas.microsoft.com/office/drawing/2014/main" id="{8572755F-F323-6B4A-B317-92EA168C8E5E}"/>
              </a:ext>
            </a:extLst>
          </p:cNvPr>
          <p:cNvSpPr>
            <a:spLocks noChangeArrowheads="1"/>
          </p:cNvSpPr>
          <p:nvPr/>
        </p:nvSpPr>
        <p:spPr bwMode="auto">
          <a:xfrm>
            <a:off x="2884488" y="692150"/>
            <a:ext cx="4430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400" b="1"/>
              <a:t>PRINCIPALES CONTRATOS CIVILES</a:t>
            </a:r>
          </a:p>
        </p:txBody>
      </p:sp>
      <p:sp>
        <p:nvSpPr>
          <p:cNvPr id="12" name="Rectángulo 11">
            <a:extLst>
              <a:ext uri="{FF2B5EF4-FFF2-40B4-BE49-F238E27FC236}">
                <a16:creationId xmlns:a16="http://schemas.microsoft.com/office/drawing/2014/main" id="{3D11CFA8-C3E3-5841-9ACF-A53EDC181CD8}"/>
              </a:ext>
            </a:extLst>
          </p:cNvPr>
          <p:cNvSpPr/>
          <p:nvPr/>
        </p:nvSpPr>
        <p:spPr>
          <a:xfrm>
            <a:off x="574675" y="1608138"/>
            <a:ext cx="4826000" cy="3786187"/>
          </a:xfrm>
          <a:prstGeom prst="rect">
            <a:avLst/>
          </a:prstGeom>
        </p:spPr>
        <p:txBody>
          <a:bodyPr>
            <a:spAutoFit/>
          </a:bodyPr>
          <a:lstStyle/>
          <a:p>
            <a:pPr>
              <a:defRPr/>
            </a:pPr>
            <a:r>
              <a:rPr lang="es-PE" sz="2000" dirty="0"/>
              <a:t>Entre los principales contratos civiles tenemos:</a:t>
            </a:r>
          </a:p>
          <a:p>
            <a:pPr>
              <a:defRPr/>
            </a:pPr>
            <a:endParaRPr lang="es-PE" sz="2000" dirty="0"/>
          </a:p>
          <a:p>
            <a:pPr marL="342900" indent="-342900">
              <a:buFont typeface="Wingdings" panose="05000000000000000000" pitchFamily="2" charset="2"/>
              <a:buChar char="ü"/>
              <a:defRPr/>
            </a:pPr>
            <a:r>
              <a:rPr lang="es-PE" sz="2000" dirty="0"/>
              <a:t>El Contrato de Compraventa.</a:t>
            </a:r>
          </a:p>
          <a:p>
            <a:pPr marL="342900" indent="-342900">
              <a:buFont typeface="Wingdings" panose="05000000000000000000" pitchFamily="2" charset="2"/>
              <a:buChar char="ü"/>
              <a:defRPr/>
            </a:pPr>
            <a:r>
              <a:rPr lang="es-PE" sz="2000" dirty="0"/>
              <a:t>El Contrato de Mutuo.</a:t>
            </a:r>
          </a:p>
          <a:p>
            <a:pPr marL="342900" indent="-342900">
              <a:buFont typeface="Wingdings" panose="05000000000000000000" pitchFamily="2" charset="2"/>
              <a:buChar char="ü"/>
              <a:defRPr/>
            </a:pPr>
            <a:r>
              <a:rPr lang="es-PE" sz="2000" dirty="0"/>
              <a:t>El Contrato de Suministro.</a:t>
            </a:r>
          </a:p>
          <a:p>
            <a:pPr marL="342900" indent="-342900">
              <a:buFont typeface="Wingdings" panose="05000000000000000000" pitchFamily="2" charset="2"/>
              <a:buChar char="ü"/>
              <a:defRPr/>
            </a:pPr>
            <a:r>
              <a:rPr lang="es-PE" sz="2000" dirty="0"/>
              <a:t>El Contrato de Donación.</a:t>
            </a:r>
          </a:p>
          <a:p>
            <a:pPr marL="342900" indent="-342900">
              <a:buFont typeface="Wingdings" panose="05000000000000000000" pitchFamily="2" charset="2"/>
              <a:buChar char="ü"/>
              <a:defRPr/>
            </a:pPr>
            <a:r>
              <a:rPr lang="es-PE" sz="2000" dirty="0"/>
              <a:t>El Contrato de Arrendamiento.</a:t>
            </a:r>
          </a:p>
          <a:p>
            <a:pPr marL="342900" indent="-342900">
              <a:buFont typeface="Wingdings" panose="05000000000000000000" pitchFamily="2" charset="2"/>
              <a:buChar char="ü"/>
              <a:defRPr/>
            </a:pPr>
            <a:r>
              <a:rPr lang="es-PE" sz="2000" dirty="0"/>
              <a:t>El Contrato de Locación de Servicios.</a:t>
            </a:r>
          </a:p>
          <a:p>
            <a:pPr marL="342900" indent="-342900">
              <a:buFont typeface="Wingdings" panose="05000000000000000000" pitchFamily="2" charset="2"/>
              <a:buChar char="ü"/>
              <a:defRPr/>
            </a:pPr>
            <a:r>
              <a:rPr lang="es-PE" sz="2000" b="1" u="sng" dirty="0"/>
              <a:t>El Contrato de Obra.</a:t>
            </a:r>
          </a:p>
          <a:p>
            <a:pPr marL="342900" indent="-342900">
              <a:buFont typeface="Wingdings" panose="05000000000000000000" pitchFamily="2" charset="2"/>
              <a:buChar char="ü"/>
              <a:defRPr/>
            </a:pPr>
            <a:r>
              <a:rPr lang="es-PE" sz="2000" dirty="0"/>
              <a:t>La Fianza.</a:t>
            </a:r>
          </a:p>
          <a:p>
            <a:pPr marL="342900" indent="-342900">
              <a:buFont typeface="Wingdings" panose="05000000000000000000" pitchFamily="2" charset="2"/>
              <a:buChar char="ü"/>
              <a:defRPr/>
            </a:pPr>
            <a:r>
              <a:rPr lang="es-PE" sz="2000" dirty="0"/>
              <a:t>Entre otros.</a:t>
            </a:r>
          </a:p>
        </p:txBody>
      </p:sp>
      <p:pic>
        <p:nvPicPr>
          <p:cNvPr id="11277" name="Imagen 12">
            <a:extLst>
              <a:ext uri="{FF2B5EF4-FFF2-40B4-BE49-F238E27FC236}">
                <a16:creationId xmlns:a16="http://schemas.microsoft.com/office/drawing/2014/main" id="{5046AA0D-427F-004C-AF8C-BA35F82AD4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2317750"/>
            <a:ext cx="175577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4DC962DB-0178-7F4F-BE11-F05804D8E3A0}"/>
              </a:ext>
            </a:extLst>
          </p:cNvPr>
          <p:cNvSpPr/>
          <p:nvPr/>
        </p:nvSpPr>
        <p:spPr>
          <a:xfrm>
            <a:off x="6364288" y="4365625"/>
            <a:ext cx="2771775" cy="143986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lumMod val="65000"/>
                </a:prstClr>
              </a:solidFill>
            </a:endParaRPr>
          </a:p>
        </p:txBody>
      </p:sp>
      <p:sp>
        <p:nvSpPr>
          <p:cNvPr id="7" name="6 Extracto">
            <a:extLst>
              <a:ext uri="{FF2B5EF4-FFF2-40B4-BE49-F238E27FC236}">
                <a16:creationId xmlns:a16="http://schemas.microsoft.com/office/drawing/2014/main" id="{3BFC6EBF-3165-6642-9730-29DD19BDFD8F}"/>
              </a:ext>
            </a:extLst>
          </p:cNvPr>
          <p:cNvSpPr/>
          <p:nvPr/>
        </p:nvSpPr>
        <p:spPr>
          <a:xfrm rot="10800000">
            <a:off x="2124075" y="1125538"/>
            <a:ext cx="1295400" cy="143986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E38284CE-5469-1647-A76C-38E607E99837}"/>
              </a:ext>
            </a:extLst>
          </p:cNvPr>
          <p:cNvSpPr/>
          <p:nvPr/>
        </p:nvSpPr>
        <p:spPr>
          <a:xfrm>
            <a:off x="0" y="1125538"/>
            <a:ext cx="2771775" cy="143986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C45DD0C3-8EC0-3046-A547-667C7B8B03BD}"/>
              </a:ext>
            </a:extLst>
          </p:cNvPr>
          <p:cNvSpPr/>
          <p:nvPr/>
        </p:nvSpPr>
        <p:spPr>
          <a:xfrm>
            <a:off x="5715000" y="4365625"/>
            <a:ext cx="1296988" cy="143986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3F1D73C6-57A5-D346-875C-D7B89BAA4F56}"/>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CF45B395-40BF-5645-A294-EB09B14651F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C2551F-9561-A042-8BA5-ED370094D3F2}" type="slidenum">
              <a:rPr lang="es-PE" altLang="es-PE">
                <a:solidFill>
                  <a:srgbClr val="898989"/>
                </a:solidFill>
              </a:rPr>
              <a:pPr/>
              <a:t>8</a:t>
            </a:fld>
            <a:endParaRPr lang="es-PE" altLang="es-PE">
              <a:solidFill>
                <a:srgbClr val="898989"/>
              </a:solidFill>
            </a:endParaRPr>
          </a:p>
        </p:txBody>
      </p:sp>
      <p:sp>
        <p:nvSpPr>
          <p:cNvPr id="4" name="Subtítulo 3">
            <a:extLst>
              <a:ext uri="{FF2B5EF4-FFF2-40B4-BE49-F238E27FC236}">
                <a16:creationId xmlns:a16="http://schemas.microsoft.com/office/drawing/2014/main" id="{AA059A54-3FB7-924B-A581-04BF11B97ED4}"/>
              </a:ext>
            </a:extLst>
          </p:cNvPr>
          <p:cNvSpPr>
            <a:spLocks noGrp="1"/>
          </p:cNvSpPr>
          <p:nvPr>
            <p:ph type="subTitle" idx="1"/>
          </p:nvPr>
        </p:nvSpPr>
        <p:spPr/>
        <p:txBody>
          <a:bodyPr/>
          <a:lstStyle/>
          <a:p>
            <a:pPr>
              <a:defRPr/>
            </a:pPr>
            <a:endParaRPr lang="es-PE"/>
          </a:p>
        </p:txBody>
      </p:sp>
      <p:sp>
        <p:nvSpPr>
          <p:cNvPr id="12297" name="Rectángulo 5">
            <a:extLst>
              <a:ext uri="{FF2B5EF4-FFF2-40B4-BE49-F238E27FC236}">
                <a16:creationId xmlns:a16="http://schemas.microsoft.com/office/drawing/2014/main" id="{31D161FA-0D47-2A49-9B5F-4F149D07516F}"/>
              </a:ext>
            </a:extLst>
          </p:cNvPr>
          <p:cNvSpPr>
            <a:spLocks noChangeArrowheads="1"/>
          </p:cNvSpPr>
          <p:nvPr/>
        </p:nvSpPr>
        <p:spPr bwMode="auto">
          <a:xfrm>
            <a:off x="1691680" y="3299217"/>
            <a:ext cx="56391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3600" b="1" dirty="0">
                <a:solidFill>
                  <a:srgbClr val="000000"/>
                </a:solidFill>
              </a:rPr>
              <a:t>El contrato administrativo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BD3DE304-C44E-9349-B6AE-DC8667D50075}"/>
              </a:ext>
            </a:extLst>
          </p:cNvPr>
          <p:cNvSpPr/>
          <p:nvPr/>
        </p:nvSpPr>
        <p:spPr>
          <a:xfrm>
            <a:off x="0" y="0"/>
            <a:ext cx="6156325" cy="404813"/>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5" name="4 Extracto">
            <a:extLst>
              <a:ext uri="{FF2B5EF4-FFF2-40B4-BE49-F238E27FC236}">
                <a16:creationId xmlns:a16="http://schemas.microsoft.com/office/drawing/2014/main" id="{58C9A305-65EB-DC43-8DBD-7B02774130D0}"/>
              </a:ext>
            </a:extLst>
          </p:cNvPr>
          <p:cNvSpPr/>
          <p:nvPr/>
        </p:nvSpPr>
        <p:spPr>
          <a:xfrm rot="10800000">
            <a:off x="5949950" y="0"/>
            <a:ext cx="431800" cy="404813"/>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6" name="5 Extracto">
            <a:extLst>
              <a:ext uri="{FF2B5EF4-FFF2-40B4-BE49-F238E27FC236}">
                <a16:creationId xmlns:a16="http://schemas.microsoft.com/office/drawing/2014/main" id="{379E9034-A525-3B4C-9F90-304B3F23EA61}"/>
              </a:ext>
            </a:extLst>
          </p:cNvPr>
          <p:cNvSpPr/>
          <p:nvPr/>
        </p:nvSpPr>
        <p:spPr>
          <a:xfrm>
            <a:off x="6345238" y="-1588"/>
            <a:ext cx="431800" cy="404813"/>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7" name="6 Rectángulo">
            <a:extLst>
              <a:ext uri="{FF2B5EF4-FFF2-40B4-BE49-F238E27FC236}">
                <a16:creationId xmlns:a16="http://schemas.microsoft.com/office/drawing/2014/main" id="{6BF843CF-14B8-4D49-8A28-AC1B7F8E269E}"/>
              </a:ext>
            </a:extLst>
          </p:cNvPr>
          <p:cNvSpPr/>
          <p:nvPr/>
        </p:nvSpPr>
        <p:spPr>
          <a:xfrm>
            <a:off x="2987675" y="6453188"/>
            <a:ext cx="6156325" cy="404812"/>
          </a:xfrm>
          <a:prstGeom prst="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8" name="7 Rectángulo">
            <a:extLst>
              <a:ext uri="{FF2B5EF4-FFF2-40B4-BE49-F238E27FC236}">
                <a16:creationId xmlns:a16="http://schemas.microsoft.com/office/drawing/2014/main" id="{E61A8A7F-FE66-3740-9529-EE7FB56DB035}"/>
              </a:ext>
            </a:extLst>
          </p:cNvPr>
          <p:cNvSpPr/>
          <p:nvPr/>
        </p:nvSpPr>
        <p:spPr>
          <a:xfrm>
            <a:off x="0" y="6597650"/>
            <a:ext cx="2738438" cy="26035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9" name="8 Extracto">
            <a:extLst>
              <a:ext uri="{FF2B5EF4-FFF2-40B4-BE49-F238E27FC236}">
                <a16:creationId xmlns:a16="http://schemas.microsoft.com/office/drawing/2014/main" id="{FE7FB373-13F8-5847-AF91-22ECC29EE45E}"/>
              </a:ext>
            </a:extLst>
          </p:cNvPr>
          <p:cNvSpPr/>
          <p:nvPr/>
        </p:nvSpPr>
        <p:spPr>
          <a:xfrm>
            <a:off x="2771775" y="6453188"/>
            <a:ext cx="431800" cy="404812"/>
          </a:xfrm>
          <a:prstGeom prst="flowChartExtra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10" name="9 Extracto">
            <a:extLst>
              <a:ext uri="{FF2B5EF4-FFF2-40B4-BE49-F238E27FC236}">
                <a16:creationId xmlns:a16="http://schemas.microsoft.com/office/drawing/2014/main" id="{A814B44A-30D9-784A-80B0-65992A3B8DC3}"/>
              </a:ext>
            </a:extLst>
          </p:cNvPr>
          <p:cNvSpPr/>
          <p:nvPr/>
        </p:nvSpPr>
        <p:spPr>
          <a:xfrm rot="10800000">
            <a:off x="2593975" y="6597650"/>
            <a:ext cx="287338" cy="260350"/>
          </a:xfrm>
          <a:prstGeom prst="flowChartExtra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sp>
        <p:nvSpPr>
          <p:cNvPr id="2" name="Marcador de pie de página 1">
            <a:extLst>
              <a:ext uri="{FF2B5EF4-FFF2-40B4-BE49-F238E27FC236}">
                <a16:creationId xmlns:a16="http://schemas.microsoft.com/office/drawing/2014/main" id="{78DA861F-E66A-2440-B554-1D6301E1FAD3}"/>
              </a:ext>
            </a:extLst>
          </p:cNvPr>
          <p:cNvSpPr>
            <a:spLocks noGrp="1"/>
          </p:cNvSpPr>
          <p:nvPr>
            <p:ph type="ftr" sz="quarter" idx="11"/>
          </p:nvPr>
        </p:nvSpPr>
        <p:spPr/>
        <p:txBody>
          <a:bodyPr/>
          <a:lstStyle/>
          <a:p>
            <a:pPr>
              <a:defRPr/>
            </a:pPr>
            <a:r>
              <a:rPr lang="es-PE">
                <a:solidFill>
                  <a:prstClr val="black">
                    <a:tint val="75000"/>
                  </a:prstClr>
                </a:solidFill>
              </a:rPr>
              <a:t>MBA José Zegarra Pinto</a:t>
            </a:r>
          </a:p>
        </p:txBody>
      </p:sp>
      <p:sp>
        <p:nvSpPr>
          <p:cNvPr id="3" name="Marcador de número de diapositiva 2">
            <a:extLst>
              <a:ext uri="{FF2B5EF4-FFF2-40B4-BE49-F238E27FC236}">
                <a16:creationId xmlns:a16="http://schemas.microsoft.com/office/drawing/2014/main" id="{9E62E261-90E5-2A49-BA0B-D34396952C3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7388F8-CF04-B34B-A6A1-AB88BD505C7E}" type="slidenum">
              <a:rPr lang="es-PE" altLang="es-PE">
                <a:solidFill>
                  <a:srgbClr val="898989"/>
                </a:solidFill>
              </a:rPr>
              <a:pPr/>
              <a:t>9</a:t>
            </a:fld>
            <a:endParaRPr lang="es-PE" altLang="es-PE">
              <a:solidFill>
                <a:srgbClr val="898989"/>
              </a:solidFill>
            </a:endParaRPr>
          </a:p>
        </p:txBody>
      </p:sp>
      <p:sp>
        <p:nvSpPr>
          <p:cNvPr id="11" name="Rectángulo 10">
            <a:extLst>
              <a:ext uri="{FF2B5EF4-FFF2-40B4-BE49-F238E27FC236}">
                <a16:creationId xmlns:a16="http://schemas.microsoft.com/office/drawing/2014/main" id="{5C127906-0F52-524D-8A19-DE4116C930A5}"/>
              </a:ext>
            </a:extLst>
          </p:cNvPr>
          <p:cNvSpPr/>
          <p:nvPr/>
        </p:nvSpPr>
        <p:spPr>
          <a:xfrm>
            <a:off x="711932" y="1517623"/>
            <a:ext cx="4824536" cy="4524315"/>
          </a:xfrm>
          <a:prstGeom prst="rect">
            <a:avLst/>
          </a:prstGeom>
        </p:spPr>
        <p:txBody>
          <a:bodyPr wrap="square">
            <a:spAutoFit/>
          </a:bodyPr>
          <a:lstStyle/>
          <a:p>
            <a:pPr marL="342900" indent="-342900" algn="just">
              <a:buFont typeface="Wingdings" panose="05000000000000000000" pitchFamily="2" charset="2"/>
              <a:buChar char="ü"/>
              <a:defRPr/>
            </a:pPr>
            <a:r>
              <a:rPr lang="es-PE" sz="2400" dirty="0"/>
              <a:t>“… el contrato de la Administración es toda declaración bilateral o de voluntad común, productora de efectos jurídicos entre dos personas, de las cuales una está en ejercicio de la función administrativa…”. </a:t>
            </a:r>
          </a:p>
          <a:p>
            <a:pPr>
              <a:defRPr/>
            </a:pPr>
            <a:endParaRPr lang="es-PE" sz="2400" dirty="0"/>
          </a:p>
          <a:p>
            <a:pPr marL="357188">
              <a:defRPr/>
            </a:pPr>
            <a:r>
              <a:rPr lang="es-PE" sz="2400" dirty="0" err="1"/>
              <a:t>Dromi</a:t>
            </a:r>
            <a:r>
              <a:rPr lang="es-PE" sz="2400" dirty="0"/>
              <a:t>, Roberto. “Licitación Pública”. Gaceta Jurídica. Primera Edición Peruana. Lima. 2006. Pp. 117.  </a:t>
            </a:r>
          </a:p>
        </p:txBody>
      </p:sp>
      <p:sp>
        <p:nvSpPr>
          <p:cNvPr id="14348" name="Rectángulo 11">
            <a:extLst>
              <a:ext uri="{FF2B5EF4-FFF2-40B4-BE49-F238E27FC236}">
                <a16:creationId xmlns:a16="http://schemas.microsoft.com/office/drawing/2014/main" id="{07285F67-E723-2D4B-8BF6-0C4A57624BC7}"/>
              </a:ext>
            </a:extLst>
          </p:cNvPr>
          <p:cNvSpPr>
            <a:spLocks noChangeArrowheads="1"/>
          </p:cNvSpPr>
          <p:nvPr/>
        </p:nvSpPr>
        <p:spPr bwMode="auto">
          <a:xfrm>
            <a:off x="3078162" y="531690"/>
            <a:ext cx="19463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800" b="1" u="sng" dirty="0"/>
              <a:t>DEFINICIÓN</a:t>
            </a:r>
          </a:p>
        </p:txBody>
      </p:sp>
      <p:pic>
        <p:nvPicPr>
          <p:cNvPr id="14349" name="Imagen 12">
            <a:extLst>
              <a:ext uri="{FF2B5EF4-FFF2-40B4-BE49-F238E27FC236}">
                <a16:creationId xmlns:a16="http://schemas.microsoft.com/office/drawing/2014/main" id="{59DFC294-0019-3240-8FD6-2F54082362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0" y="1727200"/>
            <a:ext cx="26035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5393</TotalTime>
  <Words>5688</Words>
  <Application>Microsoft Office PowerPoint</Application>
  <PresentationFormat>Presentación en pantalla (4:3)</PresentationFormat>
  <Paragraphs>490</Paragraphs>
  <Slides>57</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57</vt:i4>
      </vt:variant>
    </vt:vector>
  </HeadingPairs>
  <TitlesOfParts>
    <vt:vector size="63" baseType="lpstr">
      <vt:lpstr>Arial</vt:lpstr>
      <vt:lpstr>Calibri</vt:lpstr>
      <vt:lpstr>Oswald</vt:lpstr>
      <vt:lpstr>Tinos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SOLICITUD - AMPLIACIÓN EXCEPCIONAL DE PLAZO</vt:lpstr>
      <vt:lpstr>SOLICITUD - AMPLIACIÓN EXCEPCIONAL DE PLAZO</vt:lpstr>
      <vt:lpstr>SOLICITUD Y ENTREGA DE ADELANTOS</vt:lpstr>
      <vt:lpstr>Sobre la Implementación de las medidas sectoriales dispuestas con posterioridad a la aprobación de la AEP</vt:lpstr>
      <vt:lpstr>OTROS ASPECTOS</vt:lpstr>
      <vt:lpstr>Presentación de PowerPoint</vt:lpstr>
      <vt:lpstr>Procedimiento de la ampliación excepcional de plazo establecido por el DLEG  (1)</vt:lpstr>
      <vt:lpstr>Procedimiento de la ampliación excepcional de plazo establecido por el DLEG  (2)</vt:lpstr>
      <vt:lpstr>CUANTIFICACIÓN DE LA AMPLIACIÓN EXCEPCIONAL DE PLAZO, Y COSTOS DE LA IMPLEMENTACIÓN DE LAS MEDIDAS </vt:lpstr>
      <vt:lpstr>CUANTIFICACIÓN DE LA AMPLIACIÓN EXCEPCIONAL DE PLAZO, Y COSTOS DE LA IMPLEMENTACIÓN DE LAS MEDIDAS </vt:lpstr>
      <vt:lpstr>CUANTIFICACIÓN DE LA AMPLIACIÓN EXCEPCIONAL DE PLAZO, Y COSTOS DE LA IMPLEMENTACIÓN DE LAS MEDIDAS </vt:lpstr>
      <vt:lpstr>SOBRE LA EVALUACIÓN Y PRONUNCIAMIENTO RESPECTO DE LA SEAP, Y COSTOS DE LA IMPLEMENTACIÓN DE LAS MEDIDAS </vt:lpstr>
      <vt:lpstr>SOBRE LA EVALUACIÓN Y PRONUNCIAMIENTO RESPECTO DE LA SOLICITUD DE AMPLIACIÓN EXCEPCIONAL DE PLAZO, Y COSTOS DE LA IMPLEMENTACIÓN DE LAS MEDIDAS </vt:lpstr>
      <vt:lpstr>SOBRE LA EVALUACIÓN Y PRONUNCIAMIENTO RESPECTO DE LA SOLICITUD DE AMPLIACIÓN EXCEPCIONAL DE PLAZO, Y COSTOS DE LA IMPLEMENTACIÓN DE LAS MEDIDAS </vt:lpstr>
      <vt:lpstr>SOBRE LA EVALUACIÓN Y PRONUNCIAMIENTO RESPECTO DE LOS CONCEPTOS Y COSTOS QUE SIGNIFICARÁ EJECUTAR LA OBRA BAJO LA IMPLEMENTACIÓN DE LAS MEDIDAS DISPUESTAS POR LOS SECTORES COMPETENTES</vt:lpstr>
      <vt:lpstr>SOBRE LA EVALUACIÓN Y PRONUNCIAMIENTO RESPECTO DE LOS CONCEPTOS Y COSTOS QUE SIGNIFICARÁ EJECUTAR LA OBRA BAJO LA IMPLEMENTACIÓN DE LAS MEDIDAS DISPUESTAS POR LOS SECTORES COMPETENTES</vt:lpstr>
      <vt:lpstr>DISPOSICIONES SOBRE LA CUANTIFICACIÓN DE CONCEPTOS QUE IMPLIQUE LA IMPLEMENTACIÓN DE LAS MEDIDAS PARA PREVENCIÓN Y CONTROL FRENTE A LA PROPAGACIÓN DEL COVID-19 DISPUESTAS POR LOS SECTORES COMPETENTES. </vt:lpstr>
      <vt:lpstr>DISPOSICIONES SOBRE LA CUANTIFICACIÓN DE CONCEPTOS QUE IMPLIQUE LA IMPLEMENTACIÓN DE LAS MEDIDAS PARA PREVENCIÓN Y CONTROL FRENTE A LA PROPAGACIÓN DEL COVID-19 DISPUESTAS POR LOS SECTORES COMPETENTES. </vt:lpstr>
      <vt:lpstr>DISPOSICIONES SOBRE LA CUANTIFICACIÓN DE CONCEPTOS QUE IMPLIQUE LA IMPLEMENTACIÓN DE LAS MEDIDAS PARA PREVENCIÓN Y CONTROL FRENTE A LA PROPAGACIÓN DEL COVID-19 DISPUESTAS POR LOS SECTORES COMPETENTES </vt:lpstr>
      <vt:lpstr>(2) SOLICITUD Y ENTREGA DE ADELANTOS</vt:lpstr>
      <vt:lpstr>SOBRE MODIFICACIONES POR LA IMPLEMENTACIÓN DE MEDIDAS PARA LA PREVENCIÓN Y CONTROL POR COVID-19, DISPUESTAS POR LOS SECTORES COMPETENTES CON POSTERIORIDAD A LA APROBACIÓN DE LA SEAP</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Sandy Mercedes Rosell Rios</dc:creator>
  <cp:lastModifiedBy>Jorge Ruiz</cp:lastModifiedBy>
  <cp:revision>206</cp:revision>
  <dcterms:created xsi:type="dcterms:W3CDTF">2018-01-24T17:27:39Z</dcterms:created>
  <dcterms:modified xsi:type="dcterms:W3CDTF">2020-10-06T23:15:13Z</dcterms:modified>
</cp:coreProperties>
</file>