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304" r:id="rId4"/>
    <p:sldId id="303" r:id="rId5"/>
    <p:sldId id="258" r:id="rId6"/>
    <p:sldId id="259" r:id="rId7"/>
    <p:sldId id="260" r:id="rId8"/>
    <p:sldId id="261" r:id="rId9"/>
    <p:sldId id="262" r:id="rId10"/>
    <p:sldId id="30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CF8C5D-03AE-4CA6-BBD4-A06A6E1BE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610B93-CF74-4499-9A51-A51745022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8436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F02A1-B687-4D1A-91BA-E5BF40A3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791" y="496706"/>
            <a:ext cx="6987655" cy="94480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0C0559-527C-4AAE-AA1D-A778156D7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C7C488-697F-427E-902B-57D3F87F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FFCE7F1-0B2D-4A38-AC66-E0A1427008B6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896102-0F1B-414E-96A4-763EA993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7E82AA-245E-4F88-814B-867C1CA7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1298"/>
            <a:ext cx="2743200" cy="365125"/>
          </a:xfrm>
          <a:prstGeom prst="rect">
            <a:avLst/>
          </a:prstGeom>
        </p:spPr>
        <p:txBody>
          <a:bodyPr/>
          <a:lstStyle/>
          <a:p>
            <a:fld id="{9665EEBD-5615-4C0F-A8BB-58E0696D9A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09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0E5656-72C3-4F56-BA96-38E09C05B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26CE1D-B19D-4DD3-9D73-167068321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77021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C32BE-252C-4197-A9A4-A6CC43585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36089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34FF6-2F80-4560-B945-3AB19FA4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49043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59A5B-7509-4151-9CA0-DDF836B4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86933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er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 userDrawn="1"/>
        </p:nvGrpSpPr>
        <p:grpSpPr>
          <a:xfrm>
            <a:off x="7827615" y="1"/>
            <a:ext cx="4178120" cy="887255"/>
            <a:chOff x="106016" y="225285"/>
            <a:chExt cx="3133590" cy="887255"/>
          </a:xfrm>
        </p:grpSpPr>
        <p:pic>
          <p:nvPicPr>
            <p:cNvPr id="5" name="Imagen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16" y="225285"/>
              <a:ext cx="1255578" cy="887255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1220" y="392662"/>
              <a:ext cx="1708386" cy="5329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6860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7D55E-CF20-4468-99D3-54BAE7163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1948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CAEF2-B324-4C2D-A7E2-8D06A113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791" y="496706"/>
            <a:ext cx="6987655" cy="94480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A3F49A-6C8A-4F9B-AD73-C820E11FC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43096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D3C9A-8861-4A15-AAEE-F8A9E3094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EF425A-50BC-4EB7-B5E9-FE4CC75A4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7843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CE119-64D2-4BD7-A27F-80414C5B2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791" y="496706"/>
            <a:ext cx="6987655" cy="94480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2D1E9B-9F15-4638-94FC-87FC40F65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A50DC2-A55C-4C5D-8E9C-08574F4DA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20756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4D570-FFB4-4528-91DE-BE4FD8905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157CF5-A511-46BD-B078-3CA3B4653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256924-7EB8-4D3D-A3E6-8607AD109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E492BA-EA87-4AD8-AEB2-75BEC9CA6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926675-417A-41F0-9D44-DA372AA9A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26714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4241B-026A-4470-9B48-77A94E21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791" y="496706"/>
            <a:ext cx="6987655" cy="94480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8854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58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39180-8CAC-4DC1-B47F-455675264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84E595-96C0-4759-BC49-235452825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165C10-B9B4-42B0-BE1C-01E30D1E8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8888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43620-3915-40D8-922F-06ECAC02C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6F428C-B11E-4E19-9E18-D37AED22F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A396FF-90C1-4E80-87B7-6AC53054A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4657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B303A6DE-6877-4E65-84CD-78C9871E9CB3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3" t="8881" r="12052" b="9500"/>
          <a:stretch/>
        </p:blipFill>
        <p:spPr>
          <a:xfrm>
            <a:off x="140704" y="112594"/>
            <a:ext cx="2293147" cy="94480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3BD5EC7-3F99-4A99-96D9-015A083BFD08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01724" y="6163317"/>
            <a:ext cx="1386673" cy="492391"/>
          </a:xfrm>
          <a:prstGeom prst="rect">
            <a:avLst/>
          </a:prstGeom>
        </p:spPr>
      </p:pic>
      <p:sp>
        <p:nvSpPr>
          <p:cNvPr id="4" name="Marcador de título 3">
            <a:extLst>
              <a:ext uri="{FF2B5EF4-FFF2-40B4-BE49-F238E27FC236}">
                <a16:creationId xmlns:a16="http://schemas.microsoft.com/office/drawing/2014/main" id="{65E5E4D4-72C4-4D05-82DA-981FB5C06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268C31-1573-4C4C-9D65-A5027E447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0073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5" r:id="rId13"/>
    <p:sldLayoutId id="2147483676" r:id="rId14"/>
    <p:sldLayoutId id="2147483677" r:id="rId1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A5B90E4-85CF-4829-BCFE-E23A0C764D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7" t="7869" r="11350" b="7227"/>
          <a:stretch/>
        </p:blipFill>
        <p:spPr>
          <a:xfrm>
            <a:off x="2009777" y="1712875"/>
            <a:ext cx="8172449" cy="343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1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A49BB-FC6C-47E5-BB8C-580BC0A90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7028" y="1694542"/>
            <a:ext cx="9144000" cy="2387600"/>
          </a:xfrm>
        </p:spPr>
        <p:txBody>
          <a:bodyPr>
            <a:normAutofit/>
          </a:bodyPr>
          <a:lstStyle/>
          <a:p>
            <a:r>
              <a:rPr lang="es-PE" dirty="0"/>
              <a:t>SISTEMA NACIONAL DE ABASTECIMIENTO</a:t>
            </a:r>
            <a:br>
              <a:rPr lang="es-PE"/>
            </a:br>
            <a:r>
              <a:rPr lang="es-PE" sz="1800"/>
              <a:t>SNA (VISIÓN </a:t>
            </a:r>
            <a:r>
              <a:rPr lang="es-PE" sz="1800" dirty="0"/>
              <a:t>SISTEMICA E INTEGRAL DE LA CADENA DE ABASTECIMIENTO PÚBLICO)</a:t>
            </a:r>
            <a:endParaRPr lang="es-ES" sz="1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C155C1-ED69-45CA-A3BB-C1EFAFB96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1886" y="4180113"/>
            <a:ext cx="7641771" cy="1317171"/>
          </a:xfrm>
        </p:spPr>
        <p:txBody>
          <a:bodyPr/>
          <a:lstStyle/>
          <a:p>
            <a:r>
              <a:rPr lang="es-ES" dirty="0"/>
              <a:t>Ponente: Roberto Benavides </a:t>
            </a:r>
            <a:r>
              <a:rPr lang="es-ES" dirty="0" err="1"/>
              <a:t>Póntex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138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646D981-8008-49FB-96DE-FD0E0B63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570" y="981321"/>
            <a:ext cx="4832809" cy="489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3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5765378" y="4027417"/>
            <a:ext cx="1048407" cy="89863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PÚBLICA</a:t>
            </a:r>
          </a:p>
        </p:txBody>
      </p:sp>
      <p:sp>
        <p:nvSpPr>
          <p:cNvPr id="3" name="Elipse 2"/>
          <p:cNvSpPr/>
          <p:nvPr/>
        </p:nvSpPr>
        <p:spPr>
          <a:xfrm>
            <a:off x="3199085" y="3511699"/>
            <a:ext cx="1623849" cy="71733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MODERNIZACIÓN DE LA GESTIÓN</a:t>
            </a:r>
          </a:p>
          <a:p>
            <a:pPr algn="ctr"/>
            <a:r>
              <a:rPr lang="es-PE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(PCM)</a:t>
            </a:r>
          </a:p>
        </p:txBody>
      </p:sp>
      <p:sp>
        <p:nvSpPr>
          <p:cNvPr id="4" name="Elipse 3"/>
          <p:cNvSpPr/>
          <p:nvPr/>
        </p:nvSpPr>
        <p:spPr>
          <a:xfrm>
            <a:off x="3208128" y="4300724"/>
            <a:ext cx="1605762" cy="65427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GESTIÓN DE </a:t>
            </a:r>
          </a:p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RR HH</a:t>
            </a:r>
          </a:p>
          <a:p>
            <a:pPr algn="ctr"/>
            <a:r>
              <a:rPr lang="es-PE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(SERVIR)</a:t>
            </a:r>
          </a:p>
        </p:txBody>
      </p:sp>
      <p:sp>
        <p:nvSpPr>
          <p:cNvPr id="5" name="Elipse 4"/>
          <p:cNvSpPr/>
          <p:nvPr/>
        </p:nvSpPr>
        <p:spPr>
          <a:xfrm>
            <a:off x="3391701" y="5014507"/>
            <a:ext cx="1600136" cy="66215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DEFENSA</a:t>
            </a:r>
          </a:p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JUDICIAL</a:t>
            </a:r>
          </a:p>
          <a:p>
            <a:pPr algn="ctr"/>
            <a:r>
              <a:rPr lang="es-PE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(MINJUS)</a:t>
            </a:r>
          </a:p>
        </p:txBody>
      </p:sp>
      <p:sp>
        <p:nvSpPr>
          <p:cNvPr id="6" name="Elipse 5"/>
          <p:cNvSpPr/>
          <p:nvPr/>
        </p:nvSpPr>
        <p:spPr>
          <a:xfrm>
            <a:off x="3841531" y="2711224"/>
            <a:ext cx="1627788" cy="72127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PLANEAMIENTO ESTRATÉGICO</a:t>
            </a:r>
          </a:p>
          <a:p>
            <a:pPr algn="ctr"/>
            <a:r>
              <a:rPr lang="es-PE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(CEPLAN)</a:t>
            </a:r>
          </a:p>
        </p:txBody>
      </p:sp>
      <p:sp>
        <p:nvSpPr>
          <p:cNvPr id="7" name="Elipse 6"/>
          <p:cNvSpPr/>
          <p:nvPr/>
        </p:nvSpPr>
        <p:spPr>
          <a:xfrm>
            <a:off x="5526707" y="2449866"/>
            <a:ext cx="1505607" cy="7094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PRESUPUESTO</a:t>
            </a:r>
            <a:r>
              <a:rPr lang="es-P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(DGPP-MEF)</a:t>
            </a:r>
          </a:p>
        </p:txBody>
      </p:sp>
      <p:sp>
        <p:nvSpPr>
          <p:cNvPr id="8" name="Elipse 7"/>
          <p:cNvSpPr/>
          <p:nvPr/>
        </p:nvSpPr>
        <p:spPr>
          <a:xfrm>
            <a:off x="7350336" y="2861383"/>
            <a:ext cx="1505607" cy="7015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TESORERIA</a:t>
            </a:r>
          </a:p>
          <a:p>
            <a:pPr algn="ctr"/>
            <a:r>
              <a:rPr lang="es-PE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(DGETP-MEF)</a:t>
            </a:r>
            <a:endParaRPr lang="es-PE" sz="13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7764907" y="3806581"/>
            <a:ext cx="1647497" cy="6976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ENDEUDAMIENTO</a:t>
            </a:r>
            <a:r>
              <a:rPr lang="es-PE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(DGETP-MEF)</a:t>
            </a:r>
          </a:p>
        </p:txBody>
      </p:sp>
      <p:sp>
        <p:nvSpPr>
          <p:cNvPr id="10" name="Elipse 9"/>
          <p:cNvSpPr/>
          <p:nvPr/>
        </p:nvSpPr>
        <p:spPr>
          <a:xfrm>
            <a:off x="4024805" y="5752127"/>
            <a:ext cx="1596258" cy="51238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pPr algn="ctr"/>
            <a:r>
              <a:rPr lang="es-PE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(CGR)</a:t>
            </a:r>
          </a:p>
        </p:txBody>
      </p:sp>
      <p:sp>
        <p:nvSpPr>
          <p:cNvPr id="11" name="Elipse 10"/>
          <p:cNvSpPr/>
          <p:nvPr/>
        </p:nvSpPr>
        <p:spPr>
          <a:xfrm>
            <a:off x="5559541" y="6024557"/>
            <a:ext cx="1722383" cy="51238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ABASTECIMIENTO</a:t>
            </a:r>
          </a:p>
          <a:p>
            <a:pPr algn="ctr"/>
            <a:r>
              <a:rPr lang="es-PE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</a:p>
        </p:txBody>
      </p:sp>
      <p:sp>
        <p:nvSpPr>
          <p:cNvPr id="12" name="Elipse 11"/>
          <p:cNvSpPr/>
          <p:nvPr/>
        </p:nvSpPr>
        <p:spPr>
          <a:xfrm>
            <a:off x="7133560" y="5589721"/>
            <a:ext cx="1722383" cy="5912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INVERSIÓN </a:t>
            </a:r>
          </a:p>
          <a:p>
            <a:pPr algn="ctr"/>
            <a:r>
              <a:rPr lang="es-PE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(DGIP-MEF)</a:t>
            </a:r>
          </a:p>
        </p:txBody>
      </p:sp>
      <p:sp>
        <p:nvSpPr>
          <p:cNvPr id="13" name="Elipse 12"/>
          <p:cNvSpPr/>
          <p:nvPr/>
        </p:nvSpPr>
        <p:spPr>
          <a:xfrm>
            <a:off x="7659620" y="4800162"/>
            <a:ext cx="1608083" cy="63850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CONTABILIDAD</a:t>
            </a:r>
          </a:p>
          <a:p>
            <a:pPr algn="ctr"/>
            <a:r>
              <a:rPr lang="es-PE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(DGCP-MEF)</a:t>
            </a:r>
          </a:p>
        </p:txBody>
      </p:sp>
      <p:sp>
        <p:nvSpPr>
          <p:cNvPr id="15" name="Flecha derecha 14"/>
          <p:cNvSpPr/>
          <p:nvPr/>
        </p:nvSpPr>
        <p:spPr>
          <a:xfrm rot="13820530">
            <a:off x="5178524" y="3652122"/>
            <a:ext cx="935938" cy="19590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16" name="Flecha derecha 15"/>
          <p:cNvSpPr/>
          <p:nvPr/>
        </p:nvSpPr>
        <p:spPr>
          <a:xfrm rot="12379339">
            <a:off x="4909157" y="4071823"/>
            <a:ext cx="915956" cy="16734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17" name="Flecha derecha 16"/>
          <p:cNvSpPr/>
          <p:nvPr/>
        </p:nvSpPr>
        <p:spPr>
          <a:xfrm rot="10800000">
            <a:off x="4961420" y="4480784"/>
            <a:ext cx="780575" cy="18687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18" name="Flecha derecha 17"/>
          <p:cNvSpPr/>
          <p:nvPr/>
        </p:nvSpPr>
        <p:spPr>
          <a:xfrm rot="9409622">
            <a:off x="5047948" y="4879445"/>
            <a:ext cx="840717" cy="15334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19" name="Flecha derecha 18"/>
          <p:cNvSpPr/>
          <p:nvPr/>
        </p:nvSpPr>
        <p:spPr>
          <a:xfrm rot="7479987">
            <a:off x="5270645" y="5199887"/>
            <a:ext cx="922258" cy="20700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20" name="Flecha derecha 19"/>
          <p:cNvSpPr/>
          <p:nvPr/>
        </p:nvSpPr>
        <p:spPr>
          <a:xfrm rot="16200000">
            <a:off x="5873770" y="3515509"/>
            <a:ext cx="790068" cy="1357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21" name="Flecha derecha 20"/>
          <p:cNvSpPr/>
          <p:nvPr/>
        </p:nvSpPr>
        <p:spPr>
          <a:xfrm rot="18995111">
            <a:off x="6574331" y="3739184"/>
            <a:ext cx="936108" cy="20746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22" name="Flecha derecha 21"/>
          <p:cNvSpPr/>
          <p:nvPr/>
        </p:nvSpPr>
        <p:spPr>
          <a:xfrm rot="21021168">
            <a:off x="6805433" y="4192321"/>
            <a:ext cx="845468" cy="17539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23" name="Flecha derecha 22"/>
          <p:cNvSpPr/>
          <p:nvPr/>
        </p:nvSpPr>
        <p:spPr>
          <a:xfrm rot="5400000">
            <a:off x="5851041" y="5360114"/>
            <a:ext cx="937886" cy="2132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24" name="Flecha derecha 23"/>
          <p:cNvSpPr/>
          <p:nvPr/>
        </p:nvSpPr>
        <p:spPr>
          <a:xfrm rot="2865810">
            <a:off x="6493803" y="5107685"/>
            <a:ext cx="986340" cy="18229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25" name="Flecha derecha 24"/>
          <p:cNvSpPr/>
          <p:nvPr/>
        </p:nvSpPr>
        <p:spPr>
          <a:xfrm rot="928286">
            <a:off x="6788587" y="4677221"/>
            <a:ext cx="894721" cy="20496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350"/>
          </a:p>
        </p:txBody>
      </p:sp>
      <p:sp>
        <p:nvSpPr>
          <p:cNvPr id="26" name="CuadroTexto 25"/>
          <p:cNvSpPr txBox="1"/>
          <p:nvPr/>
        </p:nvSpPr>
        <p:spPr>
          <a:xfrm>
            <a:off x="2424282" y="1405773"/>
            <a:ext cx="7578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ADMINISTRATIVOS DE ACUERDO A LA LEY N° 29158 LEY ORGÁNICA DEL PODER EJECUTIVO-LOPE</a:t>
            </a:r>
          </a:p>
        </p:txBody>
      </p:sp>
      <p:sp>
        <p:nvSpPr>
          <p:cNvPr id="27" name="object 2"/>
          <p:cNvSpPr/>
          <p:nvPr/>
        </p:nvSpPr>
        <p:spPr>
          <a:xfrm>
            <a:off x="2556629" y="220920"/>
            <a:ext cx="2457450" cy="8843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356293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761538-529D-4EF7-A0B4-1E56F3E15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172" y="826607"/>
            <a:ext cx="6987655" cy="944809"/>
          </a:xfrm>
        </p:spPr>
        <p:txBody>
          <a:bodyPr/>
          <a:lstStyle/>
          <a:p>
            <a:r>
              <a:rPr lang="es-PE" b="1" u="sng" dirty="0"/>
              <a:t>FINALIDAD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483F3D-E793-4E27-84ED-3E5D40E14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838" y="1917190"/>
            <a:ext cx="8253657" cy="4351338"/>
          </a:xfrm>
        </p:spPr>
        <p:txBody>
          <a:bodyPr/>
          <a:lstStyle/>
          <a:p>
            <a:pPr algn="just"/>
            <a:r>
              <a:rPr lang="es-PE" dirty="0"/>
              <a:t>Se regula los mecanismos para asegurar el aprovisionamiento además de la gestión de los contratos de B/S/O de las entidades.</a:t>
            </a:r>
          </a:p>
          <a:p>
            <a:pPr algn="just"/>
            <a:r>
              <a:rPr lang="es-PE" dirty="0"/>
              <a:t>Para: </a:t>
            </a:r>
          </a:p>
          <a:p>
            <a:pPr marL="457200" indent="-457200" algn="just">
              <a:buAutoNum type="alphaLcParenR"/>
            </a:pPr>
            <a:r>
              <a:rPr lang="es-PE" dirty="0"/>
              <a:t>Cumplir metas, objetivos estratégicos y operativos</a:t>
            </a:r>
          </a:p>
          <a:p>
            <a:pPr marL="0" indent="0" algn="just">
              <a:buNone/>
            </a:pPr>
            <a:r>
              <a:rPr lang="es-PE" dirty="0"/>
              <a:t>b) empleo Eficiente y Eficaz de los recursos públicos</a:t>
            </a:r>
          </a:p>
        </p:txBody>
      </p:sp>
    </p:spTree>
    <p:extLst>
      <p:ext uri="{BB962C8B-B14F-4D97-AF65-F5344CB8AC3E}">
        <p14:creationId xmlns:p14="http://schemas.microsoft.com/office/powerpoint/2010/main" val="33199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F2176B-7914-48CE-B10E-E33F84310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172" y="1225576"/>
            <a:ext cx="6987655" cy="944809"/>
          </a:xfrm>
        </p:spPr>
        <p:txBody>
          <a:bodyPr>
            <a:normAutofit fontScale="90000"/>
          </a:bodyPr>
          <a:lstStyle/>
          <a:p>
            <a:r>
              <a:rPr lang="es-PE" b="1" u="sng" dirty="0"/>
              <a:t>CRITERIOS DE LA PROGRAMACIÓN MULTIANUAL DE BIENES, SERVICIOS Y OBRAS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60502-3C7B-411D-9F99-9A4822FFB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405" y="2962986"/>
            <a:ext cx="7550426" cy="2389766"/>
          </a:xfrm>
        </p:spPr>
        <p:txBody>
          <a:bodyPr/>
          <a:lstStyle/>
          <a:p>
            <a:pPr algn="just"/>
            <a:r>
              <a:rPr lang="es-PE" dirty="0"/>
              <a:t>FLEXIBILIDAD: Variaciones de metas y objetivos</a:t>
            </a:r>
          </a:p>
          <a:p>
            <a:pPr algn="just"/>
            <a:r>
              <a:rPr lang="es-PE" dirty="0"/>
              <a:t>EQUILIBRIO: Correspondencia entre la magnitud o dimensión de metas, sin exceder el presupuesto institucional</a:t>
            </a:r>
          </a:p>
          <a:p>
            <a:pPr algn="just"/>
            <a:r>
              <a:rPr lang="es-PE" dirty="0"/>
              <a:t>RAZONABILIDAD: Uso racional y responsable de los recursos públicos</a:t>
            </a:r>
          </a:p>
        </p:txBody>
      </p:sp>
    </p:spTree>
    <p:extLst>
      <p:ext uri="{BB962C8B-B14F-4D97-AF65-F5344CB8AC3E}">
        <p14:creationId xmlns:p14="http://schemas.microsoft.com/office/powerpoint/2010/main" val="125438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3CAA0-5FD6-43AE-8629-3903B5735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026" y="1106306"/>
            <a:ext cx="7578661" cy="944809"/>
          </a:xfrm>
        </p:spPr>
        <p:txBody>
          <a:bodyPr>
            <a:normAutofit fontScale="90000"/>
          </a:bodyPr>
          <a:lstStyle/>
          <a:p>
            <a:r>
              <a:rPr lang="es-PE" b="1" u="sng" dirty="0"/>
              <a:t>DESARROLLO DE LA PROGRAMACIÓN MULTIANUAL DE BIENES, SERVICIOS Y OBRAS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24A150-2E37-45ED-B02B-97706F35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5939" y="2646060"/>
            <a:ext cx="8822635" cy="3529453"/>
          </a:xfrm>
        </p:spPr>
        <p:txBody>
          <a:bodyPr/>
          <a:lstStyle/>
          <a:p>
            <a:pPr algn="just"/>
            <a:r>
              <a:rPr lang="es-PE" dirty="0"/>
              <a:t>PLANEAMIENTO INTEGRADO: IDENTIFICAN LAS NECESIDADES, SIENDO LA REFERENCIA LA METAS Y OBJETIVOS PARTICULARES</a:t>
            </a:r>
          </a:p>
          <a:p>
            <a:pPr algn="just"/>
            <a:r>
              <a:rPr lang="es-PE" dirty="0"/>
              <a:t>PLANEAMIENTO INTEGRADO TIENE ENFOQUE MULTIANUAL (MINIMO 3 AÑOS)</a:t>
            </a:r>
          </a:p>
          <a:p>
            <a:pPr algn="just"/>
            <a:r>
              <a:rPr lang="es-PE" dirty="0"/>
              <a:t>ALGUNOS  PLANES:</a:t>
            </a:r>
          </a:p>
          <a:p>
            <a:pPr marL="0" indent="0" algn="just">
              <a:buNone/>
            </a:pPr>
            <a:r>
              <a:rPr lang="es-PE" dirty="0"/>
              <a:t>A) ASEGURAMIENTO</a:t>
            </a:r>
          </a:p>
          <a:p>
            <a:pPr marL="0" indent="0" algn="just">
              <a:buNone/>
            </a:pPr>
            <a:r>
              <a:rPr lang="es-PE" dirty="0"/>
              <a:t>B) DISTRIBUCIÓN</a:t>
            </a:r>
          </a:p>
          <a:p>
            <a:pPr marL="0" indent="0" algn="just">
              <a:buNone/>
            </a:pPr>
            <a:r>
              <a:rPr lang="es-PE" dirty="0"/>
              <a:t>C) MANTENIMIENTO</a:t>
            </a:r>
          </a:p>
        </p:txBody>
      </p:sp>
    </p:spTree>
    <p:extLst>
      <p:ext uri="{BB962C8B-B14F-4D97-AF65-F5344CB8AC3E}">
        <p14:creationId xmlns:p14="http://schemas.microsoft.com/office/powerpoint/2010/main" val="137991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1D24A3-1774-4D81-A37A-97BAD82A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139" y="1185819"/>
            <a:ext cx="9473722" cy="944809"/>
          </a:xfrm>
        </p:spPr>
        <p:txBody>
          <a:bodyPr>
            <a:normAutofit fontScale="90000"/>
          </a:bodyPr>
          <a:lstStyle/>
          <a:p>
            <a:r>
              <a:rPr lang="es-PE" b="1" u="sng" dirty="0"/>
              <a:t>FASES DE LA PROGRAMACIÓN MULTIANUAL DE BIENES, SERVICIOS Y OBRAS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1773B5-95EB-468F-A085-2BE4D15A9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7668"/>
            <a:ext cx="10515600" cy="3750617"/>
          </a:xfrm>
        </p:spPr>
        <p:txBody>
          <a:bodyPr>
            <a:normAutofit/>
          </a:bodyPr>
          <a:lstStyle/>
          <a:p>
            <a:pPr algn="just"/>
            <a:r>
              <a:rPr lang="es-PE" b="1" dirty="0"/>
              <a:t>IDENTIFICACIÓN</a:t>
            </a:r>
            <a:r>
              <a:rPr lang="es-PE" dirty="0"/>
              <a:t>: IDENTIFICAN LOS REQUERIMIENTOS (B,S,O) MEDIANTE UN PLANEAMIENTO INTEGRADO PARA CUMPLIR METAS Y OBJETIVOS Y SE GENERA EL CUADRO MULTIANUAL DE NECESIDADES</a:t>
            </a:r>
          </a:p>
          <a:p>
            <a:pPr algn="just"/>
            <a:r>
              <a:rPr lang="es-PE" b="1" dirty="0"/>
              <a:t>CLASIFICACIÓN Y PRIORIZACIÓN</a:t>
            </a:r>
            <a:r>
              <a:rPr lang="es-PE" dirty="0"/>
              <a:t>:  SE CLASIFICAN Y PRIORIZAN LOS B,S,O IDENTIFICADOS Y VALORIZADOS EN FUNCIÓN AL PLANEAMIENTO INTEGRADO Y LA PROGRAMACIÓN.</a:t>
            </a:r>
          </a:p>
          <a:p>
            <a:pPr algn="just"/>
            <a:r>
              <a:rPr lang="es-PE" b="1" dirty="0"/>
              <a:t>CONSOLIDACIÓN Y APROBACIÓN</a:t>
            </a:r>
            <a:r>
              <a:rPr lang="es-PE" dirty="0"/>
              <a:t>: SE CONSOLIDAN Y APRUEBAN LOS REQUERIMIENTOS QUE SON CLASIFICADOS Y PRIORIZADOS TENIENDO EN CUENTA EL LIMITE DE LOS CRÉDITOS PRESUPUESTARIOS DEL SISTEMA NACIONAL DE PRESUPUESTO.</a:t>
            </a:r>
          </a:p>
        </p:txBody>
      </p:sp>
    </p:spTree>
    <p:extLst>
      <p:ext uri="{BB962C8B-B14F-4D97-AF65-F5344CB8AC3E}">
        <p14:creationId xmlns:p14="http://schemas.microsoft.com/office/powerpoint/2010/main" val="2932868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73F6D-1F7F-4029-A8E6-E08FC41B8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278" y="1212324"/>
            <a:ext cx="6987655" cy="944809"/>
          </a:xfrm>
        </p:spPr>
        <p:txBody>
          <a:bodyPr>
            <a:normAutofit fontScale="90000"/>
          </a:bodyPr>
          <a:lstStyle/>
          <a:p>
            <a:r>
              <a:rPr lang="es-PE" b="1" u="sng" dirty="0"/>
              <a:t>CUADRO MULTIANUAL DE NECESITADES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44A3F4-AD89-4DB2-A8B8-A5B182BE3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700" y="2603850"/>
            <a:ext cx="8358810" cy="209701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PE" dirty="0"/>
              <a:t>ES PRODUCTO DEL PLANEAMIENTO INTEGRADO Y SU PROGRAMACIÓN EN EL MARCO DE LA PROGRAMACIÓN MULTIANUAL DE BIENES, SERVICIOS Y OBRAS</a:t>
            </a:r>
          </a:p>
          <a:p>
            <a:pPr algn="just"/>
            <a:r>
              <a:rPr lang="es-PE" dirty="0"/>
              <a:t>SOBRE SU BASE SE REALIZA EL P.A.C</a:t>
            </a:r>
          </a:p>
          <a:p>
            <a:pPr algn="just"/>
            <a:r>
              <a:rPr lang="es-PE" dirty="0"/>
              <a:t>PERMITE </a:t>
            </a:r>
          </a:p>
          <a:p>
            <a:pPr marL="457200" indent="-457200" algn="just">
              <a:buAutoNum type="alphaUcParenR"/>
            </a:pPr>
            <a:r>
              <a:rPr lang="es-PE" dirty="0"/>
              <a:t>EJECUCIÓN </a:t>
            </a:r>
          </a:p>
          <a:p>
            <a:pPr marL="0" indent="0" algn="just">
              <a:buNone/>
            </a:pPr>
            <a:r>
              <a:rPr lang="es-PE" dirty="0"/>
              <a:t>B) EVALUACIÓN</a:t>
            </a:r>
          </a:p>
        </p:txBody>
      </p:sp>
    </p:spTree>
    <p:extLst>
      <p:ext uri="{BB962C8B-B14F-4D97-AF65-F5344CB8AC3E}">
        <p14:creationId xmlns:p14="http://schemas.microsoft.com/office/powerpoint/2010/main" val="15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CD4CA-8099-416E-8385-1AAE95C37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7824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CAEPER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CAEPERU" id="{89B3CCF3-2E4D-4A0E-8CDC-DD13FF73B6B3}" vid="{5D1FA578-9270-4168-AC1F-DBE79D89A084}"/>
    </a:ext>
  </a:extLst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CAEPERU</Template>
  <TotalTime>52</TotalTime>
  <Words>364</Words>
  <Application>Microsoft Office PowerPoint</Application>
  <PresentationFormat>Panorámica</PresentationFormat>
  <Paragraphs>52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Tema CAEPERU</vt:lpstr>
      <vt:lpstr>2_Diseño personalizado</vt:lpstr>
      <vt:lpstr>SISTEMA NACIONAL DE ABASTECIMIENTO SNA (VISIÓN SISTEMICA E INTEGRAL DE LA CADENA DE ABASTECIMIENTO PÚBLICO)</vt:lpstr>
      <vt:lpstr>Presentación de PowerPoint</vt:lpstr>
      <vt:lpstr>Presentación de PowerPoint</vt:lpstr>
      <vt:lpstr>FINALIDAD</vt:lpstr>
      <vt:lpstr>CRITERIOS DE LA PROGRAMACIÓN MULTIANUAL DE BIENES, SERVICIOS Y OBRAS</vt:lpstr>
      <vt:lpstr>DESARROLLO DE LA PROGRAMACIÓN MULTIANUAL DE BIENES, SERVICIOS Y OBRAS</vt:lpstr>
      <vt:lpstr>FASES DE LA PROGRAMACIÓN MULTIANUAL DE BIENES, SERVICIOS Y OBRAS</vt:lpstr>
      <vt:lpstr>CUADRO MULTIANUAL DE NECESITADES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Contreras Meléndez</dc:creator>
  <cp:lastModifiedBy>Jorge Ruiz</cp:lastModifiedBy>
  <cp:revision>10</cp:revision>
  <dcterms:created xsi:type="dcterms:W3CDTF">2020-09-23T17:34:17Z</dcterms:created>
  <dcterms:modified xsi:type="dcterms:W3CDTF">2020-09-25T19:01:17Z</dcterms:modified>
</cp:coreProperties>
</file>