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3" r:id="rId3"/>
    <p:sldId id="271" r:id="rId4"/>
    <p:sldId id="266" r:id="rId5"/>
    <p:sldId id="267" r:id="rId6"/>
    <p:sldId id="269" r:id="rId7"/>
    <p:sldId id="272" r:id="rId8"/>
    <p:sldId id="257" r:id="rId9"/>
    <p:sldId id="274" r:id="rId10"/>
    <p:sldId id="277" r:id="rId11"/>
    <p:sldId id="284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707"/>
    <a:srgbClr val="FEDB33"/>
    <a:srgbClr val="FF9900"/>
    <a:srgbClr val="2378B7"/>
    <a:srgbClr val="DB8C0B"/>
    <a:srgbClr val="D7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8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3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1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3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5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BA526-5FAC-419A-84C6-06071B5D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9" r="34524" b="1"/>
          <a:stretch/>
        </p:blipFill>
        <p:spPr>
          <a:xfrm>
            <a:off x="7580374" y="10"/>
            <a:ext cx="4611624" cy="634063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D7EBB12-BB2E-46A2-B0C2-374782EEDDD8}"/>
              </a:ext>
            </a:extLst>
          </p:cNvPr>
          <p:cNvSpPr/>
          <p:nvPr/>
        </p:nvSpPr>
        <p:spPr>
          <a:xfrm>
            <a:off x="1143784" y="3334185"/>
            <a:ext cx="6436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400" dirty="0">
                <a:latin typeface="DIN" panose="02000504040000020003" pitchFamily="2" charset="0"/>
              </a:rPr>
              <a:t>MECANISMOS DE DESIGNACIÓN DE UN</a:t>
            </a:r>
          </a:p>
          <a:p>
            <a:r>
              <a:rPr lang="es-US" sz="3600" dirty="0">
                <a:solidFill>
                  <a:srgbClr val="FEDB33"/>
                </a:solidFill>
                <a:latin typeface="DIN" panose="02000504040000020003" pitchFamily="2" charset="0"/>
              </a:rPr>
              <a:t>TRIBUNAL ARBITRAL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548D5F-F4ED-4112-851A-17549CCB57FB}"/>
              </a:ext>
            </a:extLst>
          </p:cNvPr>
          <p:cNvSpPr txBox="1"/>
          <p:nvPr/>
        </p:nvSpPr>
        <p:spPr>
          <a:xfrm>
            <a:off x="5051549" y="4637990"/>
            <a:ext cx="25948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S" dirty="0">
                <a:solidFill>
                  <a:schemeClr val="accent1">
                    <a:lumMod val="50000"/>
                  </a:schemeClr>
                </a:solidFill>
                <a:latin typeface="DIN" panose="02000504040000020003" pitchFamily="2" charset="0"/>
              </a:rPr>
              <a:t>Giorgio Schiappa-Pietra</a:t>
            </a:r>
          </a:p>
          <a:p>
            <a:pPr algn="r"/>
            <a:r>
              <a:rPr lang="es-US" sz="1600" dirty="0">
                <a:latin typeface="DIN" panose="02000504040000020003" pitchFamily="2" charset="0"/>
              </a:rPr>
              <a:t>Abogado - Árbitro</a:t>
            </a:r>
            <a:endParaRPr lang="es-PE" sz="1600" b="1" dirty="0">
              <a:latin typeface="DIN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63EFD0-06D8-4C9E-B3A2-6432622E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s-US" sz="4200" b="1" dirty="0">
                <a:solidFill>
                  <a:srgbClr val="DB8C0B"/>
                </a:solidFill>
                <a:latin typeface="DIN" panose="02000504040000020003" pitchFamily="2" charset="0"/>
              </a:rPr>
              <a:t>RNA-OSCE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4389EF2-57EF-470A-B19B-1A002AA6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2108200"/>
            <a:ext cx="5983288" cy="376078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DB8C0B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CF8707"/>
                </a:solidFill>
                <a:latin typeface="DIN" panose="02000504040000020003" pitchFamily="2" charset="0"/>
              </a:rPr>
              <a:t>El Registro Nacional de Árbitros del OSCE es una nómina de adscripción mediante acreditación en la que se encuentran profesionales especializados en arbitraje, contrataciones del Estado y derecho administrativo para designación por las entidades del Gobierno del Perú.</a:t>
            </a:r>
          </a:p>
          <a:p>
            <a:pPr algn="just">
              <a:buClr>
                <a:srgbClr val="DB8C0B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CF8707"/>
                </a:solidFill>
                <a:latin typeface="DIN" panose="02000504040000020003" pitchFamily="2" charset="0"/>
              </a:rPr>
              <a:t>Cuando el Estado es parte de un arbitraje, las entidades deben designar </a:t>
            </a:r>
            <a:r>
              <a:rPr lang="es-MX" b="1" dirty="0">
                <a:solidFill>
                  <a:srgbClr val="CF8707"/>
                </a:solidFill>
                <a:latin typeface="DIN" panose="02000504040000020003" pitchFamily="2" charset="0"/>
              </a:rPr>
              <a:t>árbitros de esta nómina</a:t>
            </a:r>
            <a:r>
              <a:rPr lang="es-MX" dirty="0">
                <a:solidFill>
                  <a:srgbClr val="CF8707"/>
                </a:solidFill>
                <a:latin typeface="DIN" panose="02000504040000020003" pitchFamily="2" charset="0"/>
              </a:rPr>
              <a:t>. Lo mismo aplica en caso la controversia sea resuelta mediante un </a:t>
            </a:r>
            <a:r>
              <a:rPr lang="es-MX" b="1" dirty="0">
                <a:solidFill>
                  <a:srgbClr val="CF8707"/>
                </a:solidFill>
                <a:latin typeface="DIN" panose="02000504040000020003" pitchFamily="2" charset="0"/>
              </a:rPr>
              <a:t>árbitro único</a:t>
            </a:r>
            <a:r>
              <a:rPr lang="es-MX" dirty="0">
                <a:solidFill>
                  <a:srgbClr val="CF8707"/>
                </a:solidFill>
                <a:latin typeface="DIN" panose="02000504040000020003" pitchFamily="2" charset="0"/>
              </a:rPr>
              <a:t>.</a:t>
            </a:r>
            <a:endParaRPr lang="es-PE" dirty="0">
              <a:solidFill>
                <a:srgbClr val="CF8707"/>
              </a:solidFill>
              <a:latin typeface="DIN" panose="02000504040000020003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59894F5-AD66-49B4-B24F-F633C869F931}"/>
              </a:ext>
            </a:extLst>
          </p:cNvPr>
          <p:cNvCxnSpPr/>
          <p:nvPr/>
        </p:nvCxnSpPr>
        <p:spPr>
          <a:xfrm flipV="1">
            <a:off x="4580097" y="0"/>
            <a:ext cx="0" cy="6476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Organismo Supervisor de las Contrataciones del Estado - Wikipedia, la  enciclopedia libre">
            <a:extLst>
              <a:ext uri="{FF2B5EF4-FFF2-40B4-BE49-F238E27FC236}">
                <a16:creationId xmlns:a16="http://schemas.microsoft.com/office/drawing/2014/main" id="{B2964B09-C917-4C24-1F84-44CA55B8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28711"/>
          <a:stretch/>
        </p:blipFill>
        <p:spPr bwMode="auto">
          <a:xfrm>
            <a:off x="-3175" y="0"/>
            <a:ext cx="4589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55C2F4-F301-46DB-9066-C5DE56E3D79F}"/>
              </a:ext>
            </a:extLst>
          </p:cNvPr>
          <p:cNvSpPr/>
          <p:nvPr/>
        </p:nvSpPr>
        <p:spPr>
          <a:xfrm>
            <a:off x="-3175" y="6400810"/>
            <a:ext cx="12192000" cy="4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A63EFD0-06D8-4C9E-B3A2-6432622E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s-US" sz="4000" b="1" dirty="0">
                <a:solidFill>
                  <a:schemeClr val="tx1"/>
                </a:solidFill>
                <a:latin typeface="DIN" panose="02000504040000020003" pitchFamily="2" charset="0"/>
              </a:rPr>
              <a:t>DECRETO DE URGENCIA </a:t>
            </a:r>
            <a:r>
              <a:rPr lang="es-US" sz="4000" b="1" dirty="0" err="1">
                <a:solidFill>
                  <a:schemeClr val="tx1"/>
                </a:solidFill>
                <a:latin typeface="DIN" panose="02000504040000020003" pitchFamily="2" charset="0"/>
              </a:rPr>
              <a:t>N°</a:t>
            </a:r>
            <a:r>
              <a:rPr lang="es-US" sz="4000" b="1" dirty="0">
                <a:solidFill>
                  <a:schemeClr val="tx1"/>
                </a:solidFill>
                <a:latin typeface="DIN" panose="02000504040000020003" pitchFamily="2" charset="0"/>
              </a:rPr>
              <a:t> 020-2020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4389EF2-57EF-470A-B19B-1A002AA6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2108200"/>
            <a:ext cx="5983288" cy="37607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DB8C0B"/>
              </a:buClr>
              <a:buNone/>
            </a:pPr>
            <a:r>
              <a:rPr lang="es-MX" sz="1800" b="1" dirty="0">
                <a:solidFill>
                  <a:schemeClr val="tx1"/>
                </a:solidFill>
                <a:latin typeface="DIN" panose="02000504040000020003" pitchFamily="2" charset="0"/>
              </a:rPr>
              <a:t>Artículo 65.- Consecuencias de la anulación.</a:t>
            </a:r>
            <a:endParaRPr lang="es-MX" sz="1800" dirty="0">
              <a:solidFill>
                <a:schemeClr val="tx1"/>
              </a:solidFill>
              <a:latin typeface="DIN" panose="02000504040000020003" pitchFamily="2" charset="0"/>
            </a:endParaRPr>
          </a:p>
          <a:p>
            <a:pPr marL="0" indent="0" algn="just">
              <a:buClr>
                <a:srgbClr val="DB8C0B"/>
              </a:buClr>
              <a:buNone/>
            </a:pPr>
            <a:r>
              <a:rPr lang="es-MX" sz="1800" i="1" dirty="0">
                <a:solidFill>
                  <a:schemeClr val="tx1"/>
                </a:solidFill>
                <a:latin typeface="DIN" panose="02000504040000020003" pitchFamily="2" charset="0"/>
              </a:rPr>
              <a:t>1. Anulado el laudo, se procede de la siguiente manera:</a:t>
            </a:r>
          </a:p>
          <a:p>
            <a:pPr marL="0" indent="0" algn="just">
              <a:buClr>
                <a:srgbClr val="DB8C0B"/>
              </a:buClr>
              <a:buNone/>
            </a:pPr>
            <a:r>
              <a:rPr lang="es-MX" sz="1800" i="1" dirty="0">
                <a:solidFill>
                  <a:schemeClr val="tx1"/>
                </a:solidFill>
                <a:latin typeface="DIN" panose="02000504040000020003" pitchFamily="2" charset="0"/>
              </a:rPr>
              <a:t>(…)</a:t>
            </a:r>
          </a:p>
          <a:p>
            <a:pPr marL="0" indent="0" algn="just">
              <a:buClr>
                <a:srgbClr val="DB8C0B"/>
              </a:buClr>
              <a:buNone/>
            </a:pPr>
            <a:r>
              <a:rPr lang="es-MX" sz="1800" i="1" dirty="0">
                <a:solidFill>
                  <a:schemeClr val="tx1"/>
                </a:solidFill>
                <a:latin typeface="DIN" panose="02000504040000020003" pitchFamily="2" charset="0"/>
              </a:rPr>
              <a:t>b. (...)</a:t>
            </a:r>
          </a:p>
          <a:p>
            <a:pPr marL="0" indent="0" algn="just">
              <a:buClr>
                <a:srgbClr val="DB8C0B"/>
              </a:buClr>
              <a:buNone/>
            </a:pPr>
            <a:r>
              <a:rPr lang="es-MX" sz="1800" i="1" dirty="0">
                <a:solidFill>
                  <a:schemeClr val="tx1"/>
                </a:solidFill>
                <a:latin typeface="DIN" panose="02000504040000020003" pitchFamily="2" charset="0"/>
              </a:rPr>
              <a:t>En los arbitrajes en los que interviene como parte el Estado peruano, </a:t>
            </a:r>
            <a:r>
              <a:rPr lang="es-MX" sz="1800" b="1" i="1" u="sng" dirty="0">
                <a:solidFill>
                  <a:schemeClr val="tx1"/>
                </a:solidFill>
                <a:latin typeface="DIN" panose="02000504040000020003" pitchFamily="2" charset="0"/>
              </a:rPr>
              <a:t>cualquiera de las partes está facultada a solicitar la sustitución del/la árbitro/a que designó, siguiendo las mismas reglas que determinaron su designación</a:t>
            </a:r>
            <a:r>
              <a:rPr lang="es-MX" sz="1800" i="1" dirty="0">
                <a:solidFill>
                  <a:schemeClr val="tx1"/>
                </a:solidFill>
                <a:latin typeface="DIN" panose="02000504040000020003" pitchFamily="2" charset="0"/>
              </a:rPr>
              <a:t>; o, en su caso, solicitar la recusación del árbitro u árbitros que emitieron el laudo anulado. En dicho supuesto se habilita el plazo para plantear recusación sin admitir norma o pacto en contrario.</a:t>
            </a:r>
            <a:endParaRPr lang="es-PE" sz="1800" i="1" dirty="0">
              <a:solidFill>
                <a:schemeClr val="tx1"/>
              </a:solidFill>
              <a:latin typeface="DIN" panose="02000504040000020003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59894F5-AD66-49B4-B24F-F633C869F931}"/>
              </a:ext>
            </a:extLst>
          </p:cNvPr>
          <p:cNvCxnSpPr/>
          <p:nvPr/>
        </p:nvCxnSpPr>
        <p:spPr>
          <a:xfrm flipV="1">
            <a:off x="4580097" y="0"/>
            <a:ext cx="0" cy="6476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Organismo Supervisor de las Contrataciones del Estado - Wikipedia, la  enciclopedia libre">
            <a:extLst>
              <a:ext uri="{FF2B5EF4-FFF2-40B4-BE49-F238E27FC236}">
                <a16:creationId xmlns:a16="http://schemas.microsoft.com/office/drawing/2014/main" id="{B2964B09-C917-4C24-1F84-44CA55B8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28711"/>
          <a:stretch/>
        </p:blipFill>
        <p:spPr bwMode="auto">
          <a:xfrm>
            <a:off x="-3175" y="0"/>
            <a:ext cx="4589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SCE y Congreso suscriben acuerdo para lograr contrataciones con mayor  transparencia | Noticias | Agencia Peruana de Noticias Andina">
            <a:extLst>
              <a:ext uri="{FF2B5EF4-FFF2-40B4-BE49-F238E27FC236}">
                <a16:creationId xmlns:a16="http://schemas.microsoft.com/office/drawing/2014/main" id="{56ABE454-F1D9-81DC-9CC6-F97C560DA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1" r="32109" b="-41"/>
          <a:stretch/>
        </p:blipFill>
        <p:spPr bwMode="auto">
          <a:xfrm>
            <a:off x="-3175" y="0"/>
            <a:ext cx="4595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55C2F4-F301-46DB-9066-C5DE56E3D79F}"/>
              </a:ext>
            </a:extLst>
          </p:cNvPr>
          <p:cNvSpPr/>
          <p:nvPr/>
        </p:nvSpPr>
        <p:spPr>
          <a:xfrm>
            <a:off x="-3175" y="6400810"/>
            <a:ext cx="12192000" cy="4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5D133E-C61B-4389-81B2-28A8D349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07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FCA3B8-3A2F-4EDE-81BA-E5B98BFF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s-US" sz="4000" b="1" dirty="0">
                <a:solidFill>
                  <a:srgbClr val="FFFFFF"/>
                </a:solidFill>
                <a:latin typeface="DIN" panose="02000504040000020003" pitchFamily="2" charset="0"/>
              </a:rPr>
              <a:t>El Convenio Arbitral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AE24677-418C-410E-A907-09B62986F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r="28466" b="2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FA6D584-D122-4C42-9CD4-FED7BC5F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El convenio arbitral es el inicio de todo. Es una cláusula inserta en un acuerdo de partes que las vincula a someter sus controversias al fuero arbitral, renunciando así al fuero ordinario (Poder Judicial).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El convenio arbitral puedes establecer las reglas primigenias para llevar a cabo, señalando si este será administrado o no, si será de derecho o de conciencia, el número de árbitros y la forma en cómo serán designados, e incluso, la duración del proceso, entre otros asuntos.</a:t>
            </a:r>
            <a:endParaRPr lang="es-PE" sz="1800" dirty="0">
              <a:solidFill>
                <a:srgbClr val="FFFFFF"/>
              </a:solidFill>
              <a:latin typeface="DIN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6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FCA3B8-3A2F-4EDE-81BA-E5B98BFF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758" y="391532"/>
            <a:ext cx="5983605" cy="1450757"/>
          </a:xfrm>
        </p:spPr>
        <p:txBody>
          <a:bodyPr>
            <a:normAutofit/>
          </a:bodyPr>
          <a:lstStyle/>
          <a:p>
            <a:pPr algn="ctr"/>
            <a:r>
              <a:rPr lang="es-US" sz="3200" b="1" dirty="0">
                <a:solidFill>
                  <a:srgbClr val="2378B7"/>
                </a:solidFill>
                <a:latin typeface="DIN" panose="02000504040000020003" pitchFamily="2" charset="0"/>
              </a:rPr>
              <a:t>Mecanismos de Solución de Controversias en Contrataciones Públicas</a:t>
            </a:r>
            <a:endParaRPr lang="es-US" sz="3200" b="1" dirty="0">
              <a:solidFill>
                <a:srgbClr val="FEDB33"/>
              </a:solidFill>
              <a:latin typeface="DIN" panose="02000504040000020003" pitchFamily="2" charset="0"/>
            </a:endParaRPr>
          </a:p>
        </p:txBody>
      </p:sp>
      <p:pic>
        <p:nvPicPr>
          <p:cNvPr id="6146" name="Picture 2" descr="Mediation - JB Solicitors">
            <a:extLst>
              <a:ext uri="{FF2B5EF4-FFF2-40B4-BE49-F238E27FC236}">
                <a16:creationId xmlns:a16="http://schemas.microsoft.com/office/drawing/2014/main" id="{FADA2E7F-DED1-4578-9BDD-C61A4E8F9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898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204C403-0C3E-43EB-974E-0177EEEFCE75}"/>
              </a:ext>
            </a:extLst>
          </p:cNvPr>
          <p:cNvCxnSpPr>
            <a:cxnSpLocks/>
          </p:cNvCxnSpPr>
          <p:nvPr/>
        </p:nvCxnSpPr>
        <p:spPr>
          <a:xfrm>
            <a:off x="4580097" y="443060"/>
            <a:ext cx="0" cy="600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FCDF80E-553E-410D-BFCD-8733EA113810}"/>
              </a:ext>
            </a:extLst>
          </p:cNvPr>
          <p:cNvSpPr/>
          <p:nvPr/>
        </p:nvSpPr>
        <p:spPr>
          <a:xfrm>
            <a:off x="-3175" y="6400810"/>
            <a:ext cx="12192000" cy="4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FA6D584-D122-4C42-9CD4-FED7BC5F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2108200"/>
            <a:ext cx="5983288" cy="3760788"/>
          </a:xfrm>
        </p:spPr>
        <p:txBody>
          <a:bodyPr>
            <a:normAutofit/>
          </a:bodyPr>
          <a:lstStyle/>
          <a:p>
            <a:pPr>
              <a:buClr>
                <a:srgbClr val="2378B7"/>
              </a:buClr>
              <a:buFont typeface="Wingdings" panose="05000000000000000000" pitchFamily="2" charset="2"/>
              <a:buChar char="ü"/>
            </a:pPr>
            <a:r>
              <a:rPr lang="es-US" sz="4000" b="1" dirty="0">
                <a:latin typeface="DIN" panose="02000504040000020003" pitchFamily="2" charset="0"/>
              </a:rPr>
              <a:t> Arbitraje</a:t>
            </a:r>
          </a:p>
          <a:p>
            <a:pPr>
              <a:buClr>
                <a:srgbClr val="2378B7"/>
              </a:buClr>
              <a:buFont typeface="Wingdings" panose="05000000000000000000" pitchFamily="2" charset="2"/>
              <a:buChar char="ü"/>
            </a:pPr>
            <a:r>
              <a:rPr lang="es-US" sz="4000" dirty="0">
                <a:latin typeface="DIN" panose="02000504040000020003" pitchFamily="2" charset="0"/>
              </a:rPr>
              <a:t> Conciliación</a:t>
            </a:r>
          </a:p>
          <a:p>
            <a:pPr>
              <a:buClr>
                <a:srgbClr val="2378B7"/>
              </a:buClr>
              <a:buFont typeface="Wingdings" panose="05000000000000000000" pitchFamily="2" charset="2"/>
              <a:buChar char="ü"/>
            </a:pPr>
            <a:endParaRPr lang="es-US" sz="3600" dirty="0">
              <a:latin typeface="DIN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63EFD0-06D8-4C9E-B3A2-6432622E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pPr algn="ctr"/>
            <a:r>
              <a:rPr lang="es-US" sz="4000" b="1" dirty="0">
                <a:solidFill>
                  <a:srgbClr val="CF8707"/>
                </a:solidFill>
                <a:latin typeface="DIN" panose="02000504040000020003" pitchFamily="2" charset="0"/>
              </a:rPr>
              <a:t>Algunas formas de designación en el arbitraje</a:t>
            </a:r>
          </a:p>
        </p:txBody>
      </p:sp>
      <p:pic>
        <p:nvPicPr>
          <p:cNvPr id="5124" name="Picture 4" descr="Top Ten Floo Y Wong Artist — The 5 Families Godfather">
            <a:extLst>
              <a:ext uri="{FF2B5EF4-FFF2-40B4-BE49-F238E27FC236}">
                <a16:creationId xmlns:a16="http://schemas.microsoft.com/office/drawing/2014/main" id="{279A39A7-593F-46AB-8B67-D81EEA461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6" r="36262" b="2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5E55C2F4-F301-46DB-9066-C5DE56E3D79F}"/>
              </a:ext>
            </a:extLst>
          </p:cNvPr>
          <p:cNvSpPr/>
          <p:nvPr/>
        </p:nvSpPr>
        <p:spPr>
          <a:xfrm>
            <a:off x="-3175" y="6400810"/>
            <a:ext cx="12192000" cy="4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4389EF2-57EF-470A-B19B-1A002AA6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2108200"/>
            <a:ext cx="5983288" cy="3760788"/>
          </a:xfrm>
        </p:spPr>
        <p:txBody>
          <a:bodyPr>
            <a:normAutofit/>
          </a:bodyPr>
          <a:lstStyle/>
          <a:p>
            <a:pPr>
              <a:buClr>
                <a:srgbClr val="DB8C0B"/>
              </a:buClr>
              <a:buFont typeface="Wingdings" panose="05000000000000000000" pitchFamily="2" charset="2"/>
              <a:buChar char="ü"/>
            </a:pPr>
            <a:r>
              <a:rPr lang="es-US" dirty="0">
                <a:latin typeface="DIN" panose="02000504040000020003" pitchFamily="2" charset="0"/>
              </a:rPr>
              <a:t> </a:t>
            </a:r>
            <a:r>
              <a:rPr lang="es-MX" dirty="0">
                <a:latin typeface="DIN" panose="02000504040000020003" pitchFamily="2" charset="0"/>
              </a:rPr>
              <a:t>Designación de árbitros por las partes.</a:t>
            </a:r>
          </a:p>
          <a:p>
            <a:pPr>
              <a:buClr>
                <a:srgbClr val="DB8C0B"/>
              </a:buClr>
              <a:buFont typeface="Wingdings" panose="05000000000000000000" pitchFamily="2" charset="2"/>
              <a:buChar char="ü"/>
            </a:pPr>
            <a:r>
              <a:rPr lang="es-MX" dirty="0">
                <a:latin typeface="DIN" panose="02000504040000020003" pitchFamily="2" charset="0"/>
              </a:rPr>
              <a:t>Designación de árbitro único por las partes.</a:t>
            </a:r>
          </a:p>
          <a:p>
            <a:pPr>
              <a:buClr>
                <a:srgbClr val="DB8C0B"/>
              </a:buClr>
              <a:buFont typeface="Wingdings" panose="05000000000000000000" pitchFamily="2" charset="2"/>
              <a:buChar char="ü"/>
            </a:pPr>
            <a:r>
              <a:rPr lang="es-US" dirty="0">
                <a:latin typeface="DIN" panose="02000504040000020003" pitchFamily="2" charset="0"/>
              </a:rPr>
              <a:t> Designación de árbitros por terceros.</a:t>
            </a:r>
            <a:endParaRPr lang="es-MX" dirty="0">
              <a:latin typeface="DIN" panose="02000504040000020003" pitchFamily="2" charset="0"/>
            </a:endParaRPr>
          </a:p>
          <a:p>
            <a:pPr>
              <a:buClr>
                <a:srgbClr val="DB8C0B"/>
              </a:buClr>
              <a:buFont typeface="Wingdings" panose="05000000000000000000" pitchFamily="2" charset="2"/>
              <a:buChar char="ü"/>
            </a:pPr>
            <a:r>
              <a:rPr lang="es-US" dirty="0">
                <a:latin typeface="DIN" panose="02000504040000020003" pitchFamily="2" charset="0"/>
              </a:rPr>
              <a:t> Designación de árbitros o árbitro único por Centros de Arbitraje y Cámaras de Comercio.</a:t>
            </a:r>
          </a:p>
          <a:p>
            <a:pPr marL="0" indent="0">
              <a:buClr>
                <a:srgbClr val="DB8C0B"/>
              </a:buClr>
              <a:buNone/>
            </a:pPr>
            <a:endParaRPr lang="es-US" dirty="0">
              <a:latin typeface="DIN" panose="02000504040000020003" pitchFamily="2" charset="0"/>
            </a:endParaRPr>
          </a:p>
          <a:p>
            <a:pPr>
              <a:buClr>
                <a:srgbClr val="FEDB33"/>
              </a:buClr>
              <a:buFont typeface="Wingdings" panose="05000000000000000000" pitchFamily="2" charset="2"/>
              <a:buChar char="ü"/>
            </a:pPr>
            <a:endParaRPr lang="es-PE" dirty="0">
              <a:latin typeface="DIN" panose="02000504040000020003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59894F5-AD66-49B4-B24F-F633C869F931}"/>
              </a:ext>
            </a:extLst>
          </p:cNvPr>
          <p:cNvCxnSpPr/>
          <p:nvPr/>
        </p:nvCxnSpPr>
        <p:spPr>
          <a:xfrm flipV="1">
            <a:off x="4580097" y="0"/>
            <a:ext cx="0" cy="6476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FCA3B8-3A2F-4EDE-81BA-E5B98BFF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s-US" sz="3600" b="1" dirty="0">
                <a:solidFill>
                  <a:srgbClr val="FFFFFF"/>
                </a:solidFill>
                <a:latin typeface="DIN" panose="02000504040000020003" pitchFamily="2" charset="0"/>
              </a:rPr>
              <a:t>Elementos a considerar para una designación exitosa</a:t>
            </a:r>
          </a:p>
        </p:txBody>
      </p:sp>
      <p:pic>
        <p:nvPicPr>
          <p:cNvPr id="3" name="Picture 2" descr="Vea el espectacular trailer final de &quot;Star Wars: The Rise of ...">
            <a:extLst>
              <a:ext uri="{FF2B5EF4-FFF2-40B4-BE49-F238E27FC236}">
                <a16:creationId xmlns:a16="http://schemas.microsoft.com/office/drawing/2014/main" id="{D00E6C60-942E-4C1B-871A-EF5CE8ECA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15956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FA6D584-D122-4C42-9CD4-FED7BC5F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b="1" dirty="0">
                <a:solidFill>
                  <a:schemeClr val="accent1"/>
                </a:solidFill>
                <a:latin typeface="DIN" panose="02000504040000020003" pitchFamily="2" charset="0"/>
              </a:rPr>
              <a:t>Imparcialidad e Independencia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b="1" dirty="0">
                <a:solidFill>
                  <a:schemeClr val="accent1"/>
                </a:solidFill>
                <a:latin typeface="DIN" panose="02000504040000020003" pitchFamily="2" charset="0"/>
              </a:rPr>
              <a:t>Disponibilidad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b="1" dirty="0">
                <a:solidFill>
                  <a:schemeClr val="accent1"/>
                </a:solidFill>
                <a:latin typeface="DIN" panose="02000504040000020003" pitchFamily="2" charset="0"/>
              </a:rPr>
              <a:t>Experiencia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b="1" dirty="0">
                <a:solidFill>
                  <a:schemeClr val="accent1"/>
                </a:solidFill>
                <a:latin typeface="DIN" panose="02000504040000020003" pitchFamily="2" charset="0"/>
              </a:rPr>
              <a:t>Conocimiento del derecho adjetivo y sustantivo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b="1" dirty="0">
                <a:solidFill>
                  <a:schemeClr val="accent1"/>
                </a:solidFill>
                <a:latin typeface="DIN" panose="02000504040000020003" pitchFamily="2" charset="0"/>
              </a:rPr>
              <a:t>Manejo de herramientas telemáticas y tecnología</a:t>
            </a:r>
            <a:endParaRPr lang="es-MX" sz="1800" dirty="0">
              <a:solidFill>
                <a:srgbClr val="FFFFFF"/>
              </a:solidFill>
              <a:latin typeface="DIN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FCA3B8-3A2F-4EDE-81BA-E5B98BFF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s-US" sz="3600" b="1" dirty="0">
                <a:solidFill>
                  <a:srgbClr val="FFFFFF"/>
                </a:solidFill>
                <a:latin typeface="DIN" panose="02000504040000020003" pitchFamily="2" charset="0"/>
              </a:rPr>
              <a:t>Principios del Arbitraje que todo arbitro debe conocer y respetar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FA6D584-D122-4C42-9CD4-FED7BC5F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Autonomía de la Voluntad de las Partes. 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Imparcialidad.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Independencia.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Celeridad.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Flexibilidad.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</a:t>
            </a:r>
            <a:r>
              <a:rPr lang="es-US" sz="1800" i="1" dirty="0" err="1">
                <a:solidFill>
                  <a:srgbClr val="FFFFFF"/>
                </a:solidFill>
                <a:latin typeface="DIN" panose="02000504040000020003" pitchFamily="2" charset="0"/>
              </a:rPr>
              <a:t>Kompetez</a:t>
            </a:r>
            <a:r>
              <a:rPr lang="es-US" sz="1800" i="1" dirty="0">
                <a:solidFill>
                  <a:srgbClr val="FFFFFF"/>
                </a:solidFill>
                <a:latin typeface="DIN" panose="02000504040000020003" pitchFamily="2" charset="0"/>
              </a:rPr>
              <a:t> – </a:t>
            </a:r>
            <a:r>
              <a:rPr lang="es-US" sz="1800" i="1" dirty="0" err="1">
                <a:solidFill>
                  <a:srgbClr val="FFFFFF"/>
                </a:solidFill>
                <a:latin typeface="DIN" panose="02000504040000020003" pitchFamily="2" charset="0"/>
              </a:rPr>
              <a:t>Kompetenz</a:t>
            </a:r>
            <a:r>
              <a:rPr lang="es-US" sz="1800" i="1" dirty="0">
                <a:solidFill>
                  <a:srgbClr val="FFFFFF"/>
                </a:solidFill>
                <a:latin typeface="DIN" panose="02000504040000020003" pitchFamily="2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Separabilidad del Convenio Arbitral.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US" sz="1800" dirty="0">
                <a:solidFill>
                  <a:srgbClr val="FFFFFF"/>
                </a:solidFill>
                <a:latin typeface="DIN" panose="02000504040000020003" pitchFamily="2" charset="0"/>
              </a:rPr>
              <a:t>Principio de Confidencialidad.</a:t>
            </a:r>
          </a:p>
        </p:txBody>
      </p:sp>
      <p:pic>
        <p:nvPicPr>
          <p:cNvPr id="11268" name="Picture 4" descr="Partenón, el gran templo de Atenea">
            <a:extLst>
              <a:ext uri="{FF2B5EF4-FFF2-40B4-BE49-F238E27FC236}">
                <a16:creationId xmlns:a16="http://schemas.microsoft.com/office/drawing/2014/main" id="{DA605313-BF64-45A9-9AE9-6A91CE55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 bwMode="auto">
          <a:xfrm flipH="1">
            <a:off x="7611902" y="10"/>
            <a:ext cx="45800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8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degas - Perú: Produce lanza aplicación &quot;Ubica tu bodega&quot;">
            <a:extLst>
              <a:ext uri="{FF2B5EF4-FFF2-40B4-BE49-F238E27FC236}">
                <a16:creationId xmlns:a16="http://schemas.microsoft.com/office/drawing/2014/main" id="{C365C84F-80E1-4990-A210-A83100677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82"/>
          <a:stretch/>
        </p:blipFill>
        <p:spPr bwMode="auto">
          <a:xfrm>
            <a:off x="-1" y="-1"/>
            <a:ext cx="12188825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B39ABF-9EA0-4E65-911A-95DF959BD555}"/>
              </a:ext>
            </a:extLst>
          </p:cNvPr>
          <p:cNvSpPr txBox="1"/>
          <p:nvPr/>
        </p:nvSpPr>
        <p:spPr>
          <a:xfrm>
            <a:off x="5652655" y="1093510"/>
            <a:ext cx="88351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Árbitro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7493BA-D371-45CE-9319-983D5CBB38BF}"/>
              </a:ext>
            </a:extLst>
          </p:cNvPr>
          <p:cNvSpPr txBox="1"/>
          <p:nvPr/>
        </p:nvSpPr>
        <p:spPr>
          <a:xfrm>
            <a:off x="1779810" y="3562489"/>
            <a:ext cx="85010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Partes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27C078-E28A-41A7-8D36-A8F99667FCB2}"/>
              </a:ext>
            </a:extLst>
          </p:cNvPr>
          <p:cNvSpPr txBox="1"/>
          <p:nvPr/>
        </p:nvSpPr>
        <p:spPr>
          <a:xfrm>
            <a:off x="9292973" y="2846051"/>
            <a:ext cx="156318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Imparcialidad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FDC411-E1A3-4482-9683-1849036F9EFC}"/>
              </a:ext>
            </a:extLst>
          </p:cNvPr>
          <p:cNvSpPr txBox="1"/>
          <p:nvPr/>
        </p:nvSpPr>
        <p:spPr>
          <a:xfrm>
            <a:off x="4089376" y="451644"/>
            <a:ext cx="165782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Independencia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1BA535B-7D89-412E-B92B-242FF35EBFB1}"/>
              </a:ext>
            </a:extLst>
          </p:cNvPr>
          <p:cNvSpPr txBox="1"/>
          <p:nvPr/>
        </p:nvSpPr>
        <p:spPr>
          <a:xfrm>
            <a:off x="7341624" y="1858652"/>
            <a:ext cx="13301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Honestidad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FCBCEA-D50D-404C-9828-4DDBD4CBC763}"/>
              </a:ext>
            </a:extLst>
          </p:cNvPr>
          <p:cNvSpPr txBox="1"/>
          <p:nvPr/>
        </p:nvSpPr>
        <p:spPr>
          <a:xfrm>
            <a:off x="4419315" y="5389602"/>
            <a:ext cx="15769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Conocimiento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B14316-ADB2-4E32-B2B4-85D3B2614AFD}"/>
              </a:ext>
            </a:extLst>
          </p:cNvPr>
          <p:cNvSpPr txBox="1"/>
          <p:nvPr/>
        </p:nvSpPr>
        <p:spPr>
          <a:xfrm>
            <a:off x="2307711" y="218579"/>
            <a:ext cx="12939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Objetividad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DA894C9-A73E-40B3-9A8D-8E83069EEA0B}"/>
              </a:ext>
            </a:extLst>
          </p:cNvPr>
          <p:cNvSpPr txBox="1"/>
          <p:nvPr/>
        </p:nvSpPr>
        <p:spPr>
          <a:xfrm>
            <a:off x="3949545" y="1494456"/>
            <a:ext cx="11551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Celeridad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CC22629-A113-44C9-B484-5FFD2D7545FB}"/>
              </a:ext>
            </a:extLst>
          </p:cNvPr>
          <p:cNvSpPr txBox="1"/>
          <p:nvPr/>
        </p:nvSpPr>
        <p:spPr>
          <a:xfrm>
            <a:off x="9124860" y="574977"/>
            <a:ext cx="13284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Flexibilidad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101BFD-1F13-4AE8-B8EE-45BB97080BA4}"/>
              </a:ext>
            </a:extLst>
          </p:cNvPr>
          <p:cNvSpPr txBox="1"/>
          <p:nvPr/>
        </p:nvSpPr>
        <p:spPr>
          <a:xfrm>
            <a:off x="8747788" y="4254093"/>
            <a:ext cx="16161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Disponibilidad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16B1CAD-50D1-4D75-99DD-2F953F4EFFB5}"/>
              </a:ext>
            </a:extLst>
          </p:cNvPr>
          <p:cNvSpPr txBox="1"/>
          <p:nvPr/>
        </p:nvSpPr>
        <p:spPr>
          <a:xfrm>
            <a:off x="5352092" y="3257363"/>
            <a:ext cx="14846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Compromiso</a:t>
            </a:r>
            <a:endParaRPr lang="es-PE" dirty="0">
              <a:latin typeface="DIN" panose="02000504040000020003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75E1DE-3582-4F63-BF91-35357FA0F563}"/>
              </a:ext>
            </a:extLst>
          </p:cNvPr>
          <p:cNvSpPr txBox="1"/>
          <p:nvPr/>
        </p:nvSpPr>
        <p:spPr>
          <a:xfrm>
            <a:off x="141402" y="6444734"/>
            <a:ext cx="464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DIN" panose="02000504040000020003" pitchFamily="2" charset="0"/>
              </a:rPr>
              <a:t>¿Qué esperar de los árbitros en el arbitraje?</a:t>
            </a:r>
            <a:endParaRPr lang="es-PE" b="1" dirty="0">
              <a:solidFill>
                <a:schemeClr val="bg1"/>
              </a:solidFill>
              <a:latin typeface="DIN" panose="02000504040000020003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E9C398-7D7C-4AD5-953D-843F50FBB95D}"/>
              </a:ext>
            </a:extLst>
          </p:cNvPr>
          <p:cNvSpPr txBox="1"/>
          <p:nvPr/>
        </p:nvSpPr>
        <p:spPr>
          <a:xfrm>
            <a:off x="10614296" y="1462842"/>
            <a:ext cx="1278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US" dirty="0">
                <a:latin typeface="DIN" panose="02000504040000020003" pitchFamily="2" charset="0"/>
              </a:rPr>
              <a:t>Revelación</a:t>
            </a:r>
            <a:endParaRPr lang="es-PE" dirty="0">
              <a:latin typeface="DIN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63EFD0-06D8-4C9E-B3A2-6432622E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s-US" sz="4200" b="1" dirty="0">
                <a:solidFill>
                  <a:schemeClr val="accent5">
                    <a:lumMod val="75000"/>
                  </a:schemeClr>
                </a:solidFill>
                <a:latin typeface="DIN" panose="02000504040000020003" pitchFamily="2" charset="0"/>
              </a:rPr>
              <a:t>Contrataciones Públicas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5E55C2F4-F301-46DB-9066-C5DE56E3D79F}"/>
              </a:ext>
            </a:extLst>
          </p:cNvPr>
          <p:cNvSpPr/>
          <p:nvPr/>
        </p:nvSpPr>
        <p:spPr>
          <a:xfrm>
            <a:off x="-3175" y="6400810"/>
            <a:ext cx="12192000" cy="4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F0502020204030204"/>
              <a:ea typeface="+mn-ea"/>
              <a:cs typeface="+mn-cs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4389EF2-57EF-470A-B19B-1A002AA6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0"/>
            <a:ext cx="6342986" cy="376078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US" dirty="0">
                <a:solidFill>
                  <a:schemeClr val="accent5">
                    <a:lumMod val="75000"/>
                  </a:schemeClr>
                </a:solidFill>
                <a:latin typeface="DIN" panose="02000504040000020003" pitchFamily="2" charset="0"/>
              </a:rPr>
              <a:t> El Arbitraje en Contrataciones Públicas es el mecanismo forzoso de solución de controversias entre el Estado y sus Proveedores y Contratistas.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US" dirty="0">
                <a:solidFill>
                  <a:schemeClr val="accent5">
                    <a:lumMod val="75000"/>
                  </a:schemeClr>
                </a:solidFill>
                <a:latin typeface="DIN" panose="02000504040000020003" pitchFamily="2" charset="0"/>
              </a:rPr>
              <a:t>Se rige mediante las normativas del OSCE, aunque puede ser administrado por distintas instituciones arbitrales e incluso ser </a:t>
            </a:r>
            <a:r>
              <a:rPr lang="es-US" i="1" dirty="0">
                <a:solidFill>
                  <a:schemeClr val="accent5">
                    <a:lumMod val="75000"/>
                  </a:schemeClr>
                </a:solidFill>
                <a:latin typeface="DIN" panose="02000504040000020003" pitchFamily="2" charset="0"/>
              </a:rPr>
              <a:t>ad-hoc</a:t>
            </a:r>
            <a:r>
              <a:rPr lang="es-US" dirty="0">
                <a:solidFill>
                  <a:schemeClr val="accent5">
                    <a:lumMod val="75000"/>
                  </a:schemeClr>
                </a:solidFill>
                <a:latin typeface="DIN" panose="02000504040000020003" pitchFamily="2" charset="0"/>
              </a:rPr>
              <a:t> (de manera excepcional)</a:t>
            </a:r>
            <a:r>
              <a:rPr lang="es-US" i="1" dirty="0">
                <a:solidFill>
                  <a:schemeClr val="accent5">
                    <a:lumMod val="75000"/>
                  </a:schemeClr>
                </a:solidFill>
                <a:latin typeface="DIN" panose="02000504040000020003" pitchFamily="2" charset="0"/>
              </a:rPr>
              <a:t>.</a:t>
            </a:r>
            <a:endParaRPr lang="es-US" dirty="0">
              <a:solidFill>
                <a:schemeClr val="accent5">
                  <a:lumMod val="75000"/>
                </a:schemeClr>
              </a:solidFill>
              <a:latin typeface="DIN" panose="02000504040000020003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PE" dirty="0">
              <a:solidFill>
                <a:srgbClr val="00B050"/>
              </a:solidFill>
              <a:latin typeface="DIN" panose="02000504040000020003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9DEF3C6-107D-41C5-842C-44AE43267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r="32265" b="6666"/>
          <a:stretch/>
        </p:blipFill>
        <p:spPr bwMode="auto">
          <a:xfrm>
            <a:off x="-6351" y="0"/>
            <a:ext cx="4589624" cy="6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59894F5-AD66-49B4-B24F-F633C869F931}"/>
              </a:ext>
            </a:extLst>
          </p:cNvPr>
          <p:cNvCxnSpPr/>
          <p:nvPr/>
        </p:nvCxnSpPr>
        <p:spPr>
          <a:xfrm flipV="1">
            <a:off x="4580097" y="0"/>
            <a:ext cx="0" cy="6476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494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DIN</vt:lpstr>
      <vt:lpstr>Tw Cen MT</vt:lpstr>
      <vt:lpstr>Wingdings</vt:lpstr>
      <vt:lpstr>RetrospectVTI</vt:lpstr>
      <vt:lpstr>Presentación de PowerPoint</vt:lpstr>
      <vt:lpstr>Presentación de PowerPoint</vt:lpstr>
      <vt:lpstr>El Convenio Arbitral</vt:lpstr>
      <vt:lpstr>Mecanismos de Solución de Controversias en Contrataciones Públicas</vt:lpstr>
      <vt:lpstr>Algunas formas de designación en el arbitraje</vt:lpstr>
      <vt:lpstr>Elementos a considerar para una designación exitosa</vt:lpstr>
      <vt:lpstr>Principios del Arbitraje que todo arbitro debe conocer y respetar</vt:lpstr>
      <vt:lpstr>Presentación de PowerPoint</vt:lpstr>
      <vt:lpstr>Contrataciones Públicas</vt:lpstr>
      <vt:lpstr>RNA-OSCE</vt:lpstr>
      <vt:lpstr>DECRETO DE URGENCIA N° 020-2020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Giorgio Schiappa-Pietra Fuentes</dc:creator>
  <cp:lastModifiedBy>Giorgio Schiappa-Pietra Fuentes</cp:lastModifiedBy>
  <cp:revision>8</cp:revision>
  <dcterms:created xsi:type="dcterms:W3CDTF">2020-08-26T20:55:05Z</dcterms:created>
  <dcterms:modified xsi:type="dcterms:W3CDTF">2023-05-23T21:45:25Z</dcterms:modified>
</cp:coreProperties>
</file>