
<file path=[Content_Types].xml><?xml version="1.0" encoding="utf-8"?>
<Types xmlns="http://schemas.openxmlformats.org/package/2006/content-types">
  <Default Extension="gif" ContentType="image/gif"/>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30"/>
  </p:notesMasterIdLst>
  <p:sldIdLst>
    <p:sldId id="256" r:id="rId2"/>
    <p:sldId id="257" r:id="rId3"/>
    <p:sldId id="258" r:id="rId4"/>
    <p:sldId id="270" r:id="rId5"/>
    <p:sldId id="271" r:id="rId6"/>
    <p:sldId id="272" r:id="rId7"/>
    <p:sldId id="273" r:id="rId8"/>
    <p:sldId id="274" r:id="rId9"/>
    <p:sldId id="275" r:id="rId10"/>
    <p:sldId id="276" r:id="rId11"/>
    <p:sldId id="277" r:id="rId12"/>
    <p:sldId id="259" r:id="rId13"/>
    <p:sldId id="260" r:id="rId14"/>
    <p:sldId id="278" r:id="rId15"/>
    <p:sldId id="279" r:id="rId16"/>
    <p:sldId id="280" r:id="rId17"/>
    <p:sldId id="281" r:id="rId18"/>
    <p:sldId id="282" r:id="rId19"/>
    <p:sldId id="283" r:id="rId20"/>
    <p:sldId id="284" r:id="rId21"/>
    <p:sldId id="261" r:id="rId22"/>
    <p:sldId id="262" r:id="rId23"/>
    <p:sldId id="263" r:id="rId24"/>
    <p:sldId id="264" r:id="rId25"/>
    <p:sldId id="265" r:id="rId26"/>
    <p:sldId id="266" r:id="rId27"/>
    <p:sldId id="267" r:id="rId28"/>
    <p:sldId id="268" r:id="rId29"/>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3" roundtripDataSignature="AMtx7miFqnGdA53ZJHG/cL+BNIkdfIgnJ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162" autoAdjust="0"/>
    <p:restoredTop sz="94660"/>
  </p:normalViewPr>
  <p:slideViewPr>
    <p:cSldViewPr snapToGrid="0">
      <p:cViewPr varScale="1">
        <p:scale>
          <a:sx n="78" d="100"/>
          <a:sy n="78" d="100"/>
        </p:scale>
        <p:origin x="965" y="6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customschemas.google.com/relationships/presentationmetadata" Target="meta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viewProps" Target="view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s-PE" sz="1200" b="0" i="0" u="none" strike="noStrike" cap="none">
                <a:solidFill>
                  <a:schemeClr val="dk1"/>
                </a:solidFill>
                <a:latin typeface="Calibri"/>
                <a:ea typeface="Calibri"/>
                <a:cs typeface="Calibri"/>
                <a:sym typeface="Calibri"/>
              </a:rPr>
              <a:t>‹Nº›</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
        <p:cNvGrpSpPr/>
        <p:nvPr/>
      </p:nvGrpSpPr>
      <p:grpSpPr>
        <a:xfrm>
          <a:off x="0" y="0"/>
          <a:ext cx="0" cy="0"/>
          <a:chOff x="0" y="0"/>
          <a:chExt cx="0" cy="0"/>
        </a:xfrm>
      </p:grpSpPr>
      <p:sp>
        <p:nvSpPr>
          <p:cNvPr id="38" name="Google Shape;38;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 name="Google Shape;39;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 name="Google Shape;40;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PE"/>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 name="Google Shape;59;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0" name="Google Shape;60;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PE"/>
              <a:t>10</a:t>
            </a:fld>
            <a:endParaRPr/>
          </a:p>
        </p:txBody>
      </p:sp>
    </p:spTree>
    <p:extLst>
      <p:ext uri="{BB962C8B-B14F-4D97-AF65-F5344CB8AC3E}">
        <p14:creationId xmlns:p14="http://schemas.microsoft.com/office/powerpoint/2010/main" val="16976265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 name="Google Shape;59;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0" name="Google Shape;60;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PE"/>
              <a:t>11</a:t>
            </a:fld>
            <a:endParaRPr/>
          </a:p>
        </p:txBody>
      </p:sp>
    </p:spTree>
    <p:extLst>
      <p:ext uri="{BB962C8B-B14F-4D97-AF65-F5344CB8AC3E}">
        <p14:creationId xmlns:p14="http://schemas.microsoft.com/office/powerpoint/2010/main" val="6821777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 name="Google Shape;68;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9" name="Google Shape;69;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PE"/>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7" name="Google Shape;77;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8" name="Google Shape;78;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PE"/>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7" name="Google Shape;77;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8" name="Google Shape;78;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PE"/>
              <a:t>14</a:t>
            </a:fld>
            <a:endParaRPr/>
          </a:p>
        </p:txBody>
      </p:sp>
    </p:spTree>
    <p:extLst>
      <p:ext uri="{BB962C8B-B14F-4D97-AF65-F5344CB8AC3E}">
        <p14:creationId xmlns:p14="http://schemas.microsoft.com/office/powerpoint/2010/main" val="8385247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7" name="Google Shape;77;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8" name="Google Shape;78;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PE"/>
              <a:t>15</a:t>
            </a:fld>
            <a:endParaRPr/>
          </a:p>
        </p:txBody>
      </p:sp>
    </p:spTree>
    <p:extLst>
      <p:ext uri="{BB962C8B-B14F-4D97-AF65-F5344CB8AC3E}">
        <p14:creationId xmlns:p14="http://schemas.microsoft.com/office/powerpoint/2010/main" val="22204230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7" name="Google Shape;77;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8" name="Google Shape;78;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PE"/>
              <a:t>16</a:t>
            </a:fld>
            <a:endParaRPr/>
          </a:p>
        </p:txBody>
      </p:sp>
    </p:spTree>
    <p:extLst>
      <p:ext uri="{BB962C8B-B14F-4D97-AF65-F5344CB8AC3E}">
        <p14:creationId xmlns:p14="http://schemas.microsoft.com/office/powerpoint/2010/main" val="37262360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7" name="Google Shape;77;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8" name="Google Shape;78;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PE"/>
              <a:t>17</a:t>
            </a:fld>
            <a:endParaRPr/>
          </a:p>
        </p:txBody>
      </p:sp>
    </p:spTree>
    <p:extLst>
      <p:ext uri="{BB962C8B-B14F-4D97-AF65-F5344CB8AC3E}">
        <p14:creationId xmlns:p14="http://schemas.microsoft.com/office/powerpoint/2010/main" val="36080558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7" name="Google Shape;77;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8" name="Google Shape;78;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PE"/>
              <a:t>18</a:t>
            </a:fld>
            <a:endParaRPr/>
          </a:p>
        </p:txBody>
      </p:sp>
    </p:spTree>
    <p:extLst>
      <p:ext uri="{BB962C8B-B14F-4D97-AF65-F5344CB8AC3E}">
        <p14:creationId xmlns:p14="http://schemas.microsoft.com/office/powerpoint/2010/main" val="37153309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7" name="Google Shape;77;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8" name="Google Shape;78;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PE"/>
              <a:t>19</a:t>
            </a:fld>
            <a:endParaRPr/>
          </a:p>
        </p:txBody>
      </p:sp>
    </p:spTree>
    <p:extLst>
      <p:ext uri="{BB962C8B-B14F-4D97-AF65-F5344CB8AC3E}">
        <p14:creationId xmlns:p14="http://schemas.microsoft.com/office/powerpoint/2010/main" val="18616685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
        <p:cNvGrpSpPr/>
        <p:nvPr/>
      </p:nvGrpSpPr>
      <p:grpSpPr>
        <a:xfrm>
          <a:off x="0" y="0"/>
          <a:ext cx="0" cy="0"/>
          <a:chOff x="0" y="0"/>
          <a:chExt cx="0" cy="0"/>
        </a:xfrm>
      </p:grpSpPr>
      <p:sp>
        <p:nvSpPr>
          <p:cNvPr id="45" name="Google Shape;45;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 name="Google Shape;46;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 name="Google Shape;47;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PE"/>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7" name="Google Shape;77;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8" name="Google Shape;78;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PE"/>
              <a:t>20</a:t>
            </a:fld>
            <a:endParaRPr/>
          </a:p>
        </p:txBody>
      </p:sp>
    </p:spTree>
    <p:extLst>
      <p:ext uri="{BB962C8B-B14F-4D97-AF65-F5344CB8AC3E}">
        <p14:creationId xmlns:p14="http://schemas.microsoft.com/office/powerpoint/2010/main" val="33151446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 name="Google Shape;87;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8" name="Google Shape;88;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PE"/>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8" name="Google Shape;98;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PE"/>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7" name="Google Shape;107;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s-PE"/>
              <a:t>EFECTOS DE CONVENIO </a:t>
            </a:r>
            <a:endParaRPr/>
          </a:p>
        </p:txBody>
      </p:sp>
      <p:sp>
        <p:nvSpPr>
          <p:cNvPr id="108" name="Google Shape;108;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PE"/>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7" name="Google Shape;117;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8" name="Google Shape;118;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PE"/>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7" name="Google Shape;127;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8" name="Google Shape;128;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PE"/>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7" name="Google Shape;137;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3" name="Google Shape;143;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0" name="Google Shape;150;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1" name="Google Shape;151;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PE"/>
              <a:t>28</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 name="Google Shape;59;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0" name="Google Shape;60;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PE"/>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 name="Google Shape;59;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0" name="Google Shape;60;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PE"/>
              <a:t>4</a:t>
            </a:fld>
            <a:endParaRPr/>
          </a:p>
        </p:txBody>
      </p:sp>
    </p:spTree>
    <p:extLst>
      <p:ext uri="{BB962C8B-B14F-4D97-AF65-F5344CB8AC3E}">
        <p14:creationId xmlns:p14="http://schemas.microsoft.com/office/powerpoint/2010/main" val="26851841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 name="Google Shape;59;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0" name="Google Shape;60;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PE"/>
              <a:t>5</a:t>
            </a:fld>
            <a:endParaRPr/>
          </a:p>
        </p:txBody>
      </p:sp>
    </p:spTree>
    <p:extLst>
      <p:ext uri="{BB962C8B-B14F-4D97-AF65-F5344CB8AC3E}">
        <p14:creationId xmlns:p14="http://schemas.microsoft.com/office/powerpoint/2010/main" val="24304624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 name="Google Shape;59;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0" name="Google Shape;60;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PE"/>
              <a:t>6</a:t>
            </a:fld>
            <a:endParaRPr/>
          </a:p>
        </p:txBody>
      </p:sp>
    </p:spTree>
    <p:extLst>
      <p:ext uri="{BB962C8B-B14F-4D97-AF65-F5344CB8AC3E}">
        <p14:creationId xmlns:p14="http://schemas.microsoft.com/office/powerpoint/2010/main" val="33188496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 name="Google Shape;59;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0" name="Google Shape;60;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PE"/>
              <a:t>7</a:t>
            </a:fld>
            <a:endParaRPr/>
          </a:p>
        </p:txBody>
      </p:sp>
    </p:spTree>
    <p:extLst>
      <p:ext uri="{BB962C8B-B14F-4D97-AF65-F5344CB8AC3E}">
        <p14:creationId xmlns:p14="http://schemas.microsoft.com/office/powerpoint/2010/main" val="10388309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 name="Google Shape;59;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0" name="Google Shape;60;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PE"/>
              <a:t>8</a:t>
            </a:fld>
            <a:endParaRPr/>
          </a:p>
        </p:txBody>
      </p:sp>
    </p:spTree>
    <p:extLst>
      <p:ext uri="{BB962C8B-B14F-4D97-AF65-F5344CB8AC3E}">
        <p14:creationId xmlns:p14="http://schemas.microsoft.com/office/powerpoint/2010/main" val="24367180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 name="Google Shape;59;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0" name="Google Shape;60;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PE"/>
              <a:t>9</a:t>
            </a:fld>
            <a:endParaRPr/>
          </a:p>
        </p:txBody>
      </p:sp>
    </p:spTree>
    <p:extLst>
      <p:ext uri="{BB962C8B-B14F-4D97-AF65-F5344CB8AC3E}">
        <p14:creationId xmlns:p14="http://schemas.microsoft.com/office/powerpoint/2010/main" val="423769530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gi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Presentación" type="title">
  <p:cSld name="TITLE">
    <p:spTree>
      <p:nvGrpSpPr>
        <p:cNvPr id="1" name="Shape 15"/>
        <p:cNvGrpSpPr/>
        <p:nvPr/>
      </p:nvGrpSpPr>
      <p:grpSpPr>
        <a:xfrm>
          <a:off x="0" y="0"/>
          <a:ext cx="0" cy="0"/>
          <a:chOff x="0" y="0"/>
          <a:chExt cx="0" cy="0"/>
        </a:xfrm>
      </p:grpSpPr>
      <p:sp>
        <p:nvSpPr>
          <p:cNvPr id="16" name="Google Shape;16;p15"/>
          <p:cNvSpPr txBox="1">
            <a:spLocks noGrp="1"/>
          </p:cNvSpPr>
          <p:nvPr>
            <p:ph type="ctrTitle"/>
          </p:nvPr>
        </p:nvSpPr>
        <p:spPr>
          <a:xfrm>
            <a:off x="646546" y="2313854"/>
            <a:ext cx="9144000" cy="23876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Arial"/>
              <a:buNone/>
              <a:defRPr sz="4400" b="1">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5"/>
          <p:cNvSpPr txBox="1">
            <a:spLocks noGrp="1"/>
          </p:cNvSpPr>
          <p:nvPr>
            <p:ph type="subTitle" idx="1"/>
          </p:nvPr>
        </p:nvSpPr>
        <p:spPr>
          <a:xfrm>
            <a:off x="646546" y="5144653"/>
            <a:ext cx="9144000" cy="934605"/>
          </a:xfrm>
          <a:prstGeom prst="rect">
            <a:avLst/>
          </a:prstGeom>
          <a:noFill/>
          <a:ln>
            <a:noFill/>
          </a:ln>
        </p:spPr>
        <p:txBody>
          <a:bodyPr spcFirstLastPara="1" wrap="square" lIns="91425" tIns="45700" rIns="91425" bIns="45700" anchor="t" anchorCtr="0">
            <a:normAutofit/>
          </a:bodyPr>
          <a:lstStyle>
            <a:lvl1pPr lvl="0" algn="l">
              <a:lnSpc>
                <a:spcPct val="200000"/>
              </a:lnSpc>
              <a:spcBef>
                <a:spcPts val="1000"/>
              </a:spcBef>
              <a:spcAft>
                <a:spcPts val="0"/>
              </a:spcAft>
              <a:buClr>
                <a:schemeClr val="lt1"/>
              </a:buClr>
              <a:buSzPts val="2400"/>
              <a:buNone/>
              <a:defRPr sz="2400">
                <a:solidFill>
                  <a:schemeClr val="lt1"/>
                </a:solidFill>
                <a:latin typeface="Arial"/>
                <a:ea typeface="Arial"/>
                <a:cs typeface="Arial"/>
                <a:sym typeface="Aria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18" name="Google Shape;18;p15"/>
          <p:cNvPicPr preferRelativeResize="0"/>
          <p:nvPr/>
        </p:nvPicPr>
        <p:blipFill rotWithShape="1">
          <a:blip r:embed="rId2">
            <a:alphaModFix/>
          </a:blip>
          <a:srcRect/>
          <a:stretch/>
        </p:blipFill>
        <p:spPr>
          <a:xfrm>
            <a:off x="12438645" y="0"/>
            <a:ext cx="609600" cy="6096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ontenido">
  <p:cSld name="Contenido">
    <p:spTree>
      <p:nvGrpSpPr>
        <p:cNvPr id="1" name="Shape 19"/>
        <p:cNvGrpSpPr/>
        <p:nvPr/>
      </p:nvGrpSpPr>
      <p:grpSpPr>
        <a:xfrm>
          <a:off x="0" y="0"/>
          <a:ext cx="0" cy="0"/>
          <a:chOff x="0" y="0"/>
          <a:chExt cx="0" cy="0"/>
        </a:xfrm>
      </p:grpSpPr>
      <p:sp>
        <p:nvSpPr>
          <p:cNvPr id="20" name="Google Shape;20;p16"/>
          <p:cNvSpPr txBox="1">
            <a:spLocks noGrp="1"/>
          </p:cNvSpPr>
          <p:nvPr>
            <p:ph type="title"/>
          </p:nvPr>
        </p:nvSpPr>
        <p:spPr>
          <a:xfrm>
            <a:off x="838200" y="450851"/>
            <a:ext cx="10515600" cy="80645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Arial"/>
              <a:buNone/>
              <a:defRPr b="1">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16"/>
          <p:cNvSpPr txBox="1">
            <a:spLocks noGrp="1"/>
          </p:cNvSpPr>
          <p:nvPr>
            <p:ph type="body" idx="1"/>
          </p:nvPr>
        </p:nvSpPr>
        <p:spPr>
          <a:xfrm>
            <a:off x="838200" y="1637506"/>
            <a:ext cx="10515600" cy="438229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000"/>
              <a:buNone/>
              <a:defRPr sz="20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cSld>
  <p:clrMapOvr>
    <a:masterClrMapping/>
  </p:clrMapOvr>
  <p:extLst>
    <p:ext uri="{DCECCB84-F9BA-43D5-87BE-67443E8EF086}">
      <p15:sldGuideLst xmlns:p15="http://schemas.microsoft.com/office/powerpoint/2012/main">
        <p15:guide id="1" orient="horz" pos="754">
          <p15:clr>
            <a:srgbClr val="FBAE40"/>
          </p15:clr>
        </p15:guide>
        <p15:guide id="2" pos="529">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Evaluando lo aprendido">
  <p:cSld name="Evaluando lo aprendido">
    <p:spTree>
      <p:nvGrpSpPr>
        <p:cNvPr id="1" name="Shape 22"/>
        <p:cNvGrpSpPr/>
        <p:nvPr/>
      </p:nvGrpSpPr>
      <p:grpSpPr>
        <a:xfrm>
          <a:off x="0" y="0"/>
          <a:ext cx="0" cy="0"/>
          <a:chOff x="0" y="0"/>
          <a:chExt cx="0" cy="0"/>
        </a:xfrm>
      </p:grpSpPr>
      <p:sp>
        <p:nvSpPr>
          <p:cNvPr id="23" name="Google Shape;23;p17"/>
          <p:cNvSpPr txBox="1">
            <a:spLocks noGrp="1"/>
          </p:cNvSpPr>
          <p:nvPr>
            <p:ph type="title"/>
          </p:nvPr>
        </p:nvSpPr>
        <p:spPr>
          <a:xfrm>
            <a:off x="838200" y="450851"/>
            <a:ext cx="10515600" cy="80645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Arial"/>
              <a:buNone/>
              <a:defRPr b="1">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 name="Google Shape;24;p17"/>
          <p:cNvSpPr txBox="1">
            <a:spLocks noGrp="1"/>
          </p:cNvSpPr>
          <p:nvPr>
            <p:ph type="body" idx="1"/>
          </p:nvPr>
        </p:nvSpPr>
        <p:spPr>
          <a:xfrm>
            <a:off x="838200" y="1637506"/>
            <a:ext cx="10515600" cy="438229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000"/>
              <a:buNone/>
              <a:defRPr sz="20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cSld>
  <p:clrMapOvr>
    <a:masterClrMapping/>
  </p:clrMapOvr>
  <p:extLst>
    <p:ext uri="{DCECCB84-F9BA-43D5-87BE-67443E8EF086}">
      <p15:sldGuideLst xmlns:p15="http://schemas.microsoft.com/office/powerpoint/2012/main">
        <p15:guide id="1" orient="horz" pos="754">
          <p15:clr>
            <a:srgbClr val="FBAE40"/>
          </p15:clr>
        </p15:guide>
        <p15:guide id="2" pos="529">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De la teoría a la práctica">
  <p:cSld name="De la teoría a la práctica">
    <p:spTree>
      <p:nvGrpSpPr>
        <p:cNvPr id="1" name="Shape 25"/>
        <p:cNvGrpSpPr/>
        <p:nvPr/>
      </p:nvGrpSpPr>
      <p:grpSpPr>
        <a:xfrm>
          <a:off x="0" y="0"/>
          <a:ext cx="0" cy="0"/>
          <a:chOff x="0" y="0"/>
          <a:chExt cx="0" cy="0"/>
        </a:xfrm>
      </p:grpSpPr>
      <p:sp>
        <p:nvSpPr>
          <p:cNvPr id="26" name="Google Shape;26;p18"/>
          <p:cNvSpPr txBox="1">
            <a:spLocks noGrp="1"/>
          </p:cNvSpPr>
          <p:nvPr>
            <p:ph type="title"/>
          </p:nvPr>
        </p:nvSpPr>
        <p:spPr>
          <a:xfrm>
            <a:off x="838200" y="450851"/>
            <a:ext cx="10515600" cy="80645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Arial"/>
              <a:buNone/>
              <a:defRPr b="1">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18"/>
          <p:cNvSpPr txBox="1">
            <a:spLocks noGrp="1"/>
          </p:cNvSpPr>
          <p:nvPr>
            <p:ph type="body" idx="1"/>
          </p:nvPr>
        </p:nvSpPr>
        <p:spPr>
          <a:xfrm>
            <a:off x="838200" y="1637506"/>
            <a:ext cx="10515600" cy="438229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000"/>
              <a:buNone/>
              <a:defRPr sz="20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cSld>
  <p:clrMapOvr>
    <a:masterClrMapping/>
  </p:clrMapOvr>
  <p:extLst>
    <p:ext uri="{DCECCB84-F9BA-43D5-87BE-67443E8EF086}">
      <p15:sldGuideLst xmlns:p15="http://schemas.microsoft.com/office/powerpoint/2012/main">
        <p15:guide id="1" orient="horz" pos="754">
          <p15:clr>
            <a:srgbClr val="FBAE40"/>
          </p15:clr>
        </p15:guide>
        <p15:guide id="2" pos="529">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nclusiones">
  <p:cSld name="Conclusiones">
    <p:spTree>
      <p:nvGrpSpPr>
        <p:cNvPr id="1" name="Shape 28"/>
        <p:cNvGrpSpPr/>
        <p:nvPr/>
      </p:nvGrpSpPr>
      <p:grpSpPr>
        <a:xfrm>
          <a:off x="0" y="0"/>
          <a:ext cx="0" cy="0"/>
          <a:chOff x="0" y="0"/>
          <a:chExt cx="0" cy="0"/>
        </a:xfrm>
      </p:grpSpPr>
      <p:sp>
        <p:nvSpPr>
          <p:cNvPr id="29" name="Google Shape;29;p19"/>
          <p:cNvSpPr txBox="1">
            <a:spLocks noGrp="1"/>
          </p:cNvSpPr>
          <p:nvPr>
            <p:ph type="title"/>
          </p:nvPr>
        </p:nvSpPr>
        <p:spPr>
          <a:xfrm>
            <a:off x="838200" y="450851"/>
            <a:ext cx="10515600" cy="80645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Arial"/>
              <a:buNone/>
              <a:defRPr sz="4400" b="1">
                <a:solidFill>
                  <a:schemeClr val="dk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 name="Google Shape;30;p19"/>
          <p:cNvSpPr txBox="1">
            <a:spLocks noGrp="1"/>
          </p:cNvSpPr>
          <p:nvPr>
            <p:ph type="body" idx="1"/>
          </p:nvPr>
        </p:nvSpPr>
        <p:spPr>
          <a:xfrm>
            <a:off x="838200" y="1637506"/>
            <a:ext cx="10515600" cy="438229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000"/>
              <a:buNone/>
              <a:defRPr sz="20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cSld>
  <p:clrMapOvr>
    <a:masterClrMapping/>
  </p:clrMapOvr>
  <p:extLst>
    <p:ext uri="{DCECCB84-F9BA-43D5-87BE-67443E8EF086}">
      <p15:sldGuideLst xmlns:p15="http://schemas.microsoft.com/office/powerpoint/2012/main">
        <p15:guide id="1" orient="horz" pos="754">
          <p15:clr>
            <a:srgbClr val="FBAE40"/>
          </p15:clr>
        </p15:guide>
        <p15:guide id="2" pos="529">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ibliografía">
  <p:cSld name="Bibliografía">
    <p:spTree>
      <p:nvGrpSpPr>
        <p:cNvPr id="1" name="Shape 31"/>
        <p:cNvGrpSpPr/>
        <p:nvPr/>
      </p:nvGrpSpPr>
      <p:grpSpPr>
        <a:xfrm>
          <a:off x="0" y="0"/>
          <a:ext cx="0" cy="0"/>
          <a:chOff x="0" y="0"/>
          <a:chExt cx="0" cy="0"/>
        </a:xfrm>
      </p:grpSpPr>
      <p:sp>
        <p:nvSpPr>
          <p:cNvPr id="32" name="Google Shape;32;p20"/>
          <p:cNvSpPr txBox="1">
            <a:spLocks noGrp="1"/>
          </p:cNvSpPr>
          <p:nvPr>
            <p:ph type="title"/>
          </p:nvPr>
        </p:nvSpPr>
        <p:spPr>
          <a:xfrm>
            <a:off x="838200" y="450851"/>
            <a:ext cx="10515600" cy="80645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Arial"/>
              <a:buNone/>
              <a:defRPr sz="4400" b="1">
                <a:solidFill>
                  <a:schemeClr val="dk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20"/>
          <p:cNvSpPr txBox="1">
            <a:spLocks noGrp="1"/>
          </p:cNvSpPr>
          <p:nvPr>
            <p:ph type="body" idx="1"/>
          </p:nvPr>
        </p:nvSpPr>
        <p:spPr>
          <a:xfrm>
            <a:off x="838200" y="1637506"/>
            <a:ext cx="10515600" cy="438229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000"/>
              <a:buNone/>
              <a:defRPr sz="20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cSld>
  <p:clrMapOvr>
    <a:masterClrMapping/>
  </p:clrMapOvr>
  <p:extLst>
    <p:ext uri="{DCECCB84-F9BA-43D5-87BE-67443E8EF086}">
      <p15:sldGuideLst xmlns:p15="http://schemas.microsoft.com/office/powerpoint/2012/main">
        <p15:guide id="1" orient="horz" pos="754">
          <p15:clr>
            <a:srgbClr val="FBAE40"/>
          </p15:clr>
        </p15:guide>
        <p15:guide id="2" pos="529">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ierre">
  <p:cSld name="Cierre">
    <p:spTree>
      <p:nvGrpSpPr>
        <p:cNvPr id="1" name="Shape 34"/>
        <p:cNvGrpSpPr/>
        <p:nvPr/>
      </p:nvGrpSpPr>
      <p:grpSpPr>
        <a:xfrm>
          <a:off x="0" y="0"/>
          <a:ext cx="0" cy="0"/>
          <a:chOff x="0" y="0"/>
          <a:chExt cx="0" cy="0"/>
        </a:xfrm>
      </p:grpSpPr>
      <p:pic>
        <p:nvPicPr>
          <p:cNvPr id="35" name="Google Shape;35;p21" descr="Patrón de fondo&#10;&#10;Descripción generada automáticamente con confianza baja"/>
          <p:cNvPicPr preferRelativeResize="0"/>
          <p:nvPr/>
        </p:nvPicPr>
        <p:blipFill rotWithShape="1">
          <a:blip r:embed="rId2">
            <a:alphaModFix/>
          </a:blip>
          <a:srcRect/>
          <a:stretch/>
        </p:blipFill>
        <p:spPr>
          <a:xfrm>
            <a:off x="0" y="0"/>
            <a:ext cx="12192000" cy="6858000"/>
          </a:xfrm>
          <a:prstGeom prst="rect">
            <a:avLst/>
          </a:prstGeom>
          <a:noFill/>
          <a:ln>
            <a:noFill/>
          </a:ln>
        </p:spPr>
      </p:pic>
      <p:pic>
        <p:nvPicPr>
          <p:cNvPr id="36" name="Google Shape;36;p21"/>
          <p:cNvPicPr preferRelativeResize="0"/>
          <p:nvPr/>
        </p:nvPicPr>
        <p:blipFill rotWithShape="1">
          <a:blip r:embed="rId3">
            <a:alphaModFix/>
          </a:blip>
          <a:srcRect/>
          <a:stretch/>
        </p:blipFill>
        <p:spPr>
          <a:xfrm>
            <a:off x="12566792" y="0"/>
            <a:ext cx="609600" cy="6096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36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9"/>
        <p:cNvGrpSpPr/>
        <p:nvPr/>
      </p:nvGrpSpPr>
      <p:grpSpPr>
        <a:xfrm>
          <a:off x="0" y="0"/>
          <a:ext cx="0" cy="0"/>
          <a:chOff x="0" y="0"/>
          <a:chExt cx="0" cy="0"/>
        </a:xfrm>
      </p:grpSpPr>
      <p:sp>
        <p:nvSpPr>
          <p:cNvPr id="10" name="Google Shape;10;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PE"/>
              <a:t>‹Nº›</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3.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3.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3.png"/><Relationship Id="rId5" Type="http://schemas.openxmlformats.org/officeDocument/2006/relationships/image" Target="../media/image8.jp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3.png"/><Relationship Id="rId5" Type="http://schemas.openxmlformats.org/officeDocument/2006/relationships/image" Target="../media/image9.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3.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3.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3.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3.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3.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3.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6.jpg"/><Relationship Id="rId5" Type="http://schemas.openxmlformats.org/officeDocument/2006/relationships/image" Target="../media/image5.jp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3.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3.png"/><Relationship Id="rId5" Type="http://schemas.openxmlformats.org/officeDocument/2006/relationships/image" Target="../media/image10.jp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3.png"/><Relationship Id="rId5" Type="http://schemas.openxmlformats.org/officeDocument/2006/relationships/image" Target="../media/image11.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3.png"/><Relationship Id="rId5" Type="http://schemas.openxmlformats.org/officeDocument/2006/relationships/image" Target="../media/image12.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3.png"/><Relationship Id="rId5" Type="http://schemas.openxmlformats.org/officeDocument/2006/relationships/image" Target="../media/image13.jp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3.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hyperlink" Target="https://tc.gob.pe/jurisprudencia/2006/06167-2005-HC.pdf" TargetMode="External"/><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3.png"/><Relationship Id="rId5" Type="http://schemas.openxmlformats.org/officeDocument/2006/relationships/image" Target="../media/image7.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3.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3.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3.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3.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3.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3.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1"/>
        <p:cNvGrpSpPr/>
        <p:nvPr/>
      </p:nvGrpSpPr>
      <p:grpSpPr>
        <a:xfrm>
          <a:off x="0" y="0"/>
          <a:ext cx="0" cy="0"/>
          <a:chOff x="0" y="0"/>
          <a:chExt cx="0" cy="0"/>
        </a:xfrm>
      </p:grpSpPr>
      <p:sp>
        <p:nvSpPr>
          <p:cNvPr id="42" name="Google Shape;42;p1"/>
          <p:cNvSpPr txBox="1">
            <a:spLocks noGrp="1"/>
          </p:cNvSpPr>
          <p:nvPr>
            <p:ph type="ctrTitle"/>
          </p:nvPr>
        </p:nvSpPr>
        <p:spPr>
          <a:xfrm>
            <a:off x="646546" y="2313854"/>
            <a:ext cx="9144000" cy="23876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4400"/>
              <a:buFont typeface="Arial"/>
              <a:buNone/>
            </a:pPr>
            <a:r>
              <a:rPr lang="es-PE"/>
              <a:t>Unidad 2. El Ejercicio de la Función Arbitral y el Convenio Arbitral</a:t>
            </a:r>
            <a:endParaRPr b="1"/>
          </a:p>
        </p:txBody>
      </p:sp>
      <p:sp>
        <p:nvSpPr>
          <p:cNvPr id="43" name="Google Shape;43;p1"/>
          <p:cNvSpPr txBox="1">
            <a:spLocks noGrp="1"/>
          </p:cNvSpPr>
          <p:nvPr>
            <p:ph type="subTitle" idx="1"/>
          </p:nvPr>
        </p:nvSpPr>
        <p:spPr>
          <a:xfrm>
            <a:off x="646546" y="5144653"/>
            <a:ext cx="9144000" cy="934605"/>
          </a:xfrm>
          <a:prstGeom prst="rect">
            <a:avLst/>
          </a:prstGeom>
          <a:noFill/>
          <a:ln>
            <a:noFill/>
          </a:ln>
        </p:spPr>
        <p:txBody>
          <a:bodyPr spcFirstLastPara="1" wrap="square" lIns="91425" tIns="45700" rIns="91425" bIns="45700" anchor="t" anchorCtr="0">
            <a:normAutofit/>
          </a:bodyPr>
          <a:lstStyle/>
          <a:p>
            <a:pPr marL="0" lvl="0" indent="0" algn="l" rtl="0">
              <a:lnSpc>
                <a:spcPct val="200000"/>
              </a:lnSpc>
              <a:spcBef>
                <a:spcPts val="0"/>
              </a:spcBef>
              <a:spcAft>
                <a:spcPts val="0"/>
              </a:spcAft>
              <a:buClr>
                <a:schemeClr val="lt1"/>
              </a:buClr>
              <a:buSzPts val="2400"/>
              <a:buNone/>
            </a:pPr>
            <a:r>
              <a:rPr lang="es-PE" dirty="0"/>
              <a:t>ARBITRAJE</a:t>
            </a:r>
            <a:endParaRPr dirty="0"/>
          </a:p>
          <a:p>
            <a:pPr marL="0" lvl="0" indent="0" algn="l" rtl="0">
              <a:lnSpc>
                <a:spcPct val="200000"/>
              </a:lnSpc>
              <a:spcBef>
                <a:spcPts val="1000"/>
              </a:spcBef>
              <a:spcAft>
                <a:spcPts val="0"/>
              </a:spcAft>
              <a:buClr>
                <a:schemeClr val="lt1"/>
              </a:buClr>
              <a:buSzPts val="2400"/>
              <a:buNone/>
            </a:pPr>
            <a:endParaRPr dirty="0"/>
          </a:p>
        </p:txBody>
      </p:sp>
      <p:pic>
        <p:nvPicPr>
          <p:cNvPr id="2" name="Sonido grabado">
            <a:hlinkClick r:id="" action="ppaction://media"/>
            <a:extLst>
              <a:ext uri="{FF2B5EF4-FFF2-40B4-BE49-F238E27FC236}">
                <a16:creationId xmlns:a16="http://schemas.microsoft.com/office/drawing/2014/main" id="{F39C0556-0266-5365-8155-01ED9F1699A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49012" y="14287"/>
            <a:ext cx="609600" cy="609600"/>
          </a:xfrm>
          <a:prstGeom prst="rect">
            <a:avLst/>
          </a:prstGeom>
        </p:spPr>
      </p:pic>
      <p:pic>
        <p:nvPicPr>
          <p:cNvPr id="4" name="Imagen 3" descr="Logotipo&#10;&#10;Descripción generada automáticamente">
            <a:extLst>
              <a:ext uri="{FF2B5EF4-FFF2-40B4-BE49-F238E27FC236}">
                <a16:creationId xmlns:a16="http://schemas.microsoft.com/office/drawing/2014/main" id="{D7E1D685-FDB9-149A-1964-28882E9AF2A4}"/>
              </a:ext>
            </a:extLst>
          </p:cNvPr>
          <p:cNvPicPr>
            <a:picLocks noChangeAspect="1"/>
          </p:cNvPicPr>
          <p:nvPr/>
        </p:nvPicPr>
        <p:blipFill rotWithShape="1">
          <a:blip r:embed="rId6"/>
          <a:srcRect l="24113" t="17383" r="23305" b="31694"/>
          <a:stretch/>
        </p:blipFill>
        <p:spPr>
          <a:xfrm>
            <a:off x="646546" y="623887"/>
            <a:ext cx="4210589" cy="171781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2548"/>
    </mc:Choice>
    <mc:Fallback xmlns="">
      <p:transition spd="slow" advTm="125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54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62" name="Google Shape;62;p3"/>
          <p:cNvSpPr txBox="1">
            <a:spLocks noGrp="1"/>
          </p:cNvSpPr>
          <p:nvPr>
            <p:ph type="title"/>
          </p:nvPr>
        </p:nvSpPr>
        <p:spPr>
          <a:xfrm>
            <a:off x="771840" y="576198"/>
            <a:ext cx="10515600" cy="80645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Arial"/>
              <a:buNone/>
            </a:pPr>
            <a:r>
              <a:rPr lang="es-PE" dirty="0"/>
              <a:t>¿Qué es el deber de revelación? </a:t>
            </a:r>
            <a:endParaRPr dirty="0"/>
          </a:p>
        </p:txBody>
      </p:sp>
      <p:sp>
        <p:nvSpPr>
          <p:cNvPr id="65" name="Google Shape;65;p3"/>
          <p:cNvSpPr/>
          <p:nvPr/>
        </p:nvSpPr>
        <p:spPr>
          <a:xfrm>
            <a:off x="771840" y="1593913"/>
            <a:ext cx="10648319" cy="3670174"/>
          </a:xfrm>
          <a:prstGeom prst="roundRect">
            <a:avLst>
              <a:gd name="adj" fmla="val 16667"/>
            </a:avLst>
          </a:prstGeom>
          <a:solidFill>
            <a:schemeClr val="bg2">
              <a:lumMod val="40000"/>
              <a:lumOff val="60000"/>
            </a:schemeClr>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r>
              <a:rPr lang="es-ES" sz="2000" b="1" i="0" dirty="0">
                <a:solidFill>
                  <a:srgbClr val="070605"/>
                </a:solidFill>
                <a:effectLst/>
                <a:latin typeface="YAD1aU3sLnI 0"/>
              </a:rPr>
              <a:t>Directrices IBA sobre Conflictos de Intereses en Arbitraje Internacional </a:t>
            </a:r>
            <a:endParaRPr lang="es-ES" sz="2000" dirty="0">
              <a:solidFill>
                <a:srgbClr val="070605"/>
              </a:solidFill>
              <a:effectLst/>
              <a:latin typeface="YAD1aU3sLnI 0"/>
            </a:endParaRPr>
          </a:p>
          <a:p>
            <a:r>
              <a:rPr lang="es-ES" sz="2000" b="1" i="0" dirty="0">
                <a:solidFill>
                  <a:srgbClr val="070605"/>
                </a:solidFill>
                <a:effectLst/>
                <a:latin typeface="YAD1aU3sLnI 0"/>
              </a:rPr>
              <a:t>Aprobadas por el Consejo de la IBA, 25 de mayo del 2024</a:t>
            </a:r>
            <a:endParaRPr lang="es-ES" sz="2000" dirty="0">
              <a:solidFill>
                <a:srgbClr val="070605"/>
              </a:solidFill>
              <a:effectLst/>
              <a:latin typeface="YAD1aU3sLnI 0"/>
            </a:endParaRPr>
          </a:p>
          <a:p>
            <a:r>
              <a:rPr lang="es-ES" sz="2000" b="0" i="0" dirty="0">
                <a:solidFill>
                  <a:srgbClr val="070605"/>
                </a:solidFill>
                <a:effectLst/>
                <a:latin typeface="YAD1aU3sLnI 0"/>
              </a:rPr>
              <a:t>(d) Cualesquiera dudas que surjan acerca de si un árbitro debe revelar algún hecho o circunstancia deberían resolverse a favor de su revelación.</a:t>
            </a:r>
            <a:endParaRPr lang="es-ES" sz="2000" dirty="0">
              <a:solidFill>
                <a:srgbClr val="070605"/>
              </a:solidFill>
              <a:effectLst/>
              <a:latin typeface="YAD1aU3sLnI 0"/>
            </a:endParaRPr>
          </a:p>
          <a:p>
            <a:r>
              <a:rPr lang="es-ES" sz="2000" b="0" i="0" dirty="0">
                <a:solidFill>
                  <a:srgbClr val="070605"/>
                </a:solidFill>
                <a:effectLst/>
                <a:latin typeface="YAD1aU3sLnI 0"/>
              </a:rPr>
              <a:t>(e) Si el árbitro considera que debe hacer una revelación, pero que las normas de secreto profesional u otras normas de práctica o conducta profesional impiden dicha revelación, el árbitro no debería aceptar el nombramiento o debería renunciar. </a:t>
            </a:r>
            <a:endParaRPr lang="es-ES" sz="2000" dirty="0">
              <a:solidFill>
                <a:srgbClr val="070605"/>
              </a:solidFill>
              <a:effectLst/>
              <a:latin typeface="YAD1aU3sLnI 0"/>
            </a:endParaRPr>
          </a:p>
          <a:p>
            <a:r>
              <a:rPr lang="es-ES" sz="2000" b="0" i="0" dirty="0">
                <a:solidFill>
                  <a:srgbClr val="070605"/>
                </a:solidFill>
                <a:effectLst/>
                <a:latin typeface="YAD1aU3sLnI 0"/>
              </a:rPr>
              <a:t>(f) La fase del arbitraje no debe influir en la decisión del árbitro sobre si los hechos o circunstancias deberían ser revelados.</a:t>
            </a:r>
            <a:endParaRPr lang="es-ES" sz="2000" dirty="0">
              <a:solidFill>
                <a:srgbClr val="070605"/>
              </a:solidFill>
              <a:effectLst/>
              <a:latin typeface="YAD1aU3sLnI 0"/>
            </a:endParaRPr>
          </a:p>
        </p:txBody>
      </p:sp>
      <p:pic>
        <p:nvPicPr>
          <p:cNvPr id="2" name="Sonido grabado">
            <a:hlinkClick r:id="" action="ppaction://media"/>
            <a:extLst>
              <a:ext uri="{FF2B5EF4-FFF2-40B4-BE49-F238E27FC236}">
                <a16:creationId xmlns:a16="http://schemas.microsoft.com/office/drawing/2014/main" id="{723410DC-3962-61D0-E6B8-DF67747E4D7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717847" y="211899"/>
            <a:ext cx="609600" cy="609600"/>
          </a:xfrm>
          <a:prstGeom prst="rect">
            <a:avLst/>
          </a:prstGeom>
        </p:spPr>
      </p:pic>
    </p:spTree>
    <p:extLst>
      <p:ext uri="{BB962C8B-B14F-4D97-AF65-F5344CB8AC3E}">
        <p14:creationId xmlns:p14="http://schemas.microsoft.com/office/powerpoint/2010/main" val="2396418250"/>
      </p:ext>
    </p:extLst>
  </p:cSld>
  <p:clrMapOvr>
    <a:masterClrMapping/>
  </p:clrMapOvr>
  <mc:AlternateContent xmlns:mc="http://schemas.openxmlformats.org/markup-compatibility/2006" xmlns:p14="http://schemas.microsoft.com/office/powerpoint/2010/main">
    <mc:Choice Requires="p14">
      <p:transition spd="slow" p14:dur="2000" advTm="34979"/>
    </mc:Choice>
    <mc:Fallback xmlns="">
      <p:transition spd="slow" advTm="349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97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62" name="Google Shape;62;p3"/>
          <p:cNvSpPr txBox="1">
            <a:spLocks noGrp="1"/>
          </p:cNvSpPr>
          <p:nvPr>
            <p:ph type="title"/>
          </p:nvPr>
        </p:nvSpPr>
        <p:spPr>
          <a:xfrm>
            <a:off x="771840" y="576198"/>
            <a:ext cx="10515600" cy="80645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Arial"/>
              <a:buNone/>
            </a:pPr>
            <a:r>
              <a:rPr lang="es-PE" dirty="0"/>
              <a:t>¿Qué es el deber de revelación? </a:t>
            </a:r>
            <a:endParaRPr dirty="0"/>
          </a:p>
        </p:txBody>
      </p:sp>
      <p:sp>
        <p:nvSpPr>
          <p:cNvPr id="65" name="Google Shape;65;p3"/>
          <p:cNvSpPr/>
          <p:nvPr/>
        </p:nvSpPr>
        <p:spPr>
          <a:xfrm>
            <a:off x="771840" y="1593913"/>
            <a:ext cx="10648319" cy="3670174"/>
          </a:xfrm>
          <a:prstGeom prst="roundRect">
            <a:avLst>
              <a:gd name="adj" fmla="val 16667"/>
            </a:avLst>
          </a:prstGeom>
          <a:solidFill>
            <a:schemeClr val="bg2">
              <a:lumMod val="40000"/>
              <a:lumOff val="60000"/>
            </a:schemeClr>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r>
              <a:rPr lang="es-ES" sz="2800" b="1" i="0" dirty="0">
                <a:solidFill>
                  <a:srgbClr val="070605"/>
                </a:solidFill>
                <a:effectLst/>
                <a:latin typeface="YAD1aU3sLnI 0"/>
              </a:rPr>
              <a:t>Directrices IBA sobre Conflictos de Intereses en Arbitraje Internacional </a:t>
            </a:r>
            <a:endParaRPr lang="es-ES" sz="2800" dirty="0">
              <a:solidFill>
                <a:srgbClr val="070605"/>
              </a:solidFill>
              <a:effectLst/>
              <a:latin typeface="YAD1aU3sLnI 0"/>
            </a:endParaRPr>
          </a:p>
          <a:p>
            <a:r>
              <a:rPr lang="es-ES" sz="2800" b="1" i="0" dirty="0">
                <a:solidFill>
                  <a:srgbClr val="070605"/>
                </a:solidFill>
                <a:effectLst/>
                <a:latin typeface="YAD1aU3sLnI 0"/>
              </a:rPr>
              <a:t>Aprobadas por el Consejo de la IBA, 25 de mayo del 2024</a:t>
            </a:r>
            <a:endParaRPr lang="es-ES" sz="2800" dirty="0">
              <a:solidFill>
                <a:srgbClr val="070605"/>
              </a:solidFill>
              <a:effectLst/>
              <a:latin typeface="YAD1aU3sLnI 0"/>
            </a:endParaRPr>
          </a:p>
          <a:p>
            <a:r>
              <a:rPr lang="es-ES" sz="2800" b="0" i="0" dirty="0">
                <a:solidFill>
                  <a:srgbClr val="070605"/>
                </a:solidFill>
                <a:effectLst/>
                <a:latin typeface="YAD1aU3sLnI 0"/>
              </a:rPr>
              <a:t>(g) La no revelación por un árbitro de ciertos hechos y circunstancias que, a los ojos de las partes, puedan dar lugar a dudas en cuanto a la imparcialidad o independencia del árbitro no significa necesariamente que exista un conflicto de interés o que deba producirse una descalificación.</a:t>
            </a:r>
            <a:endParaRPr lang="es-ES" sz="2800" dirty="0">
              <a:solidFill>
                <a:srgbClr val="070605"/>
              </a:solidFill>
              <a:effectLst/>
              <a:latin typeface="YAD1aU3sLnI 0"/>
            </a:endParaRPr>
          </a:p>
        </p:txBody>
      </p:sp>
      <p:pic>
        <p:nvPicPr>
          <p:cNvPr id="2" name="Sonido grabado">
            <a:hlinkClick r:id="" action="ppaction://media"/>
            <a:extLst>
              <a:ext uri="{FF2B5EF4-FFF2-40B4-BE49-F238E27FC236}">
                <a16:creationId xmlns:a16="http://schemas.microsoft.com/office/drawing/2014/main" id="{723410DC-3962-61D0-E6B8-DF67747E4D7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717847" y="211899"/>
            <a:ext cx="609600" cy="609600"/>
          </a:xfrm>
          <a:prstGeom prst="rect">
            <a:avLst/>
          </a:prstGeom>
        </p:spPr>
      </p:pic>
    </p:spTree>
    <p:extLst>
      <p:ext uri="{BB962C8B-B14F-4D97-AF65-F5344CB8AC3E}">
        <p14:creationId xmlns:p14="http://schemas.microsoft.com/office/powerpoint/2010/main" val="190081771"/>
      </p:ext>
    </p:extLst>
  </p:cSld>
  <p:clrMapOvr>
    <a:masterClrMapping/>
  </p:clrMapOvr>
  <mc:AlternateContent xmlns:mc="http://schemas.openxmlformats.org/markup-compatibility/2006" xmlns:p14="http://schemas.microsoft.com/office/powerpoint/2010/main">
    <mc:Choice Requires="p14">
      <p:transition spd="slow" p14:dur="2000" advTm="34979"/>
    </mc:Choice>
    <mc:Fallback xmlns="">
      <p:transition spd="slow" advTm="349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97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sp>
        <p:nvSpPr>
          <p:cNvPr id="71" name="Google Shape;71;p4"/>
          <p:cNvSpPr txBox="1">
            <a:spLocks noGrp="1"/>
          </p:cNvSpPr>
          <p:nvPr>
            <p:ph type="title"/>
          </p:nvPr>
        </p:nvSpPr>
        <p:spPr>
          <a:xfrm>
            <a:off x="491011" y="490334"/>
            <a:ext cx="10515600" cy="80645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Arial"/>
              <a:buNone/>
            </a:pPr>
            <a:r>
              <a:rPr lang="es-PE" dirty="0"/>
              <a:t>Designación de los árbitros</a:t>
            </a:r>
            <a:endParaRPr dirty="0"/>
          </a:p>
        </p:txBody>
      </p:sp>
      <p:sp>
        <p:nvSpPr>
          <p:cNvPr id="73" name="Google Shape;73;p4"/>
          <p:cNvSpPr/>
          <p:nvPr/>
        </p:nvSpPr>
        <p:spPr>
          <a:xfrm>
            <a:off x="5748811" y="1604267"/>
            <a:ext cx="5754900" cy="4407376"/>
          </a:xfrm>
          <a:prstGeom prst="roundRect">
            <a:avLst>
              <a:gd name="adj" fmla="val 16667"/>
            </a:avLst>
          </a:prstGeom>
          <a:solidFill>
            <a:schemeClr val="bg2">
              <a:lumMod val="40000"/>
              <a:lumOff val="60000"/>
            </a:schemeClr>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342900" marR="0" lvl="0" indent="-342900" algn="just" rtl="0">
              <a:spcBef>
                <a:spcPts val="0"/>
              </a:spcBef>
              <a:spcAft>
                <a:spcPts val="0"/>
              </a:spcAft>
              <a:buClr>
                <a:schemeClr val="dk1"/>
              </a:buClr>
              <a:buSzPts val="2400"/>
              <a:buFont typeface="Arial"/>
              <a:buChar char="•"/>
            </a:pPr>
            <a:r>
              <a:rPr lang="es-PE" sz="2400" b="0" i="0" u="none" strike="noStrike" cap="none">
                <a:solidFill>
                  <a:schemeClr val="dk1"/>
                </a:solidFill>
                <a:latin typeface="Calibri"/>
                <a:ea typeface="Calibri"/>
                <a:cs typeface="Calibri"/>
                <a:sym typeface="Calibri"/>
              </a:rPr>
              <a:t>Nombramiento por las partes (respetando el principio de igualdad).</a:t>
            </a:r>
            <a:endParaRPr/>
          </a:p>
          <a:p>
            <a:pPr marL="342900" marR="0" lvl="0" indent="-342900" algn="just" rtl="0">
              <a:spcBef>
                <a:spcPts val="0"/>
              </a:spcBef>
              <a:spcAft>
                <a:spcPts val="0"/>
              </a:spcAft>
              <a:buClr>
                <a:schemeClr val="dk1"/>
              </a:buClr>
              <a:buSzPts val="2400"/>
              <a:buFont typeface="Arial"/>
              <a:buChar char="•"/>
            </a:pPr>
            <a:r>
              <a:rPr lang="es-PE" sz="2400" b="0" i="0" u="none" strike="noStrike" cap="none">
                <a:solidFill>
                  <a:schemeClr val="dk1"/>
                </a:solidFill>
                <a:latin typeface="Calibri"/>
                <a:ea typeface="Calibri"/>
                <a:cs typeface="Calibri"/>
                <a:sym typeface="Calibri"/>
              </a:rPr>
              <a:t>Nombramiento por delegación de un tercero o de un Centro Arbitral.</a:t>
            </a:r>
            <a:endParaRPr/>
          </a:p>
          <a:p>
            <a:pPr marL="342900" marR="0" lvl="0" indent="-342900" algn="just" rtl="0">
              <a:spcBef>
                <a:spcPts val="0"/>
              </a:spcBef>
              <a:spcAft>
                <a:spcPts val="0"/>
              </a:spcAft>
              <a:buClr>
                <a:schemeClr val="dk1"/>
              </a:buClr>
              <a:buSzPts val="2400"/>
              <a:buFont typeface="Arial"/>
              <a:buChar char="•"/>
            </a:pPr>
            <a:r>
              <a:rPr lang="es-PE" sz="2400" b="0" i="0" u="none" strike="noStrike" cap="none">
                <a:solidFill>
                  <a:schemeClr val="dk1"/>
                </a:solidFill>
                <a:latin typeface="Calibri"/>
                <a:ea typeface="Calibri"/>
                <a:cs typeface="Calibri"/>
                <a:sym typeface="Calibri"/>
              </a:rPr>
              <a:t>Nombramiento residual del árbitro de las Cámaras de Comercio (Art. 25 de la L.A.)</a:t>
            </a:r>
            <a:endParaRPr sz="2400" b="0" i="0" u="none" strike="noStrike" cap="none">
              <a:solidFill>
                <a:schemeClr val="dk1"/>
              </a:solidFill>
              <a:latin typeface="Calibri"/>
              <a:ea typeface="Calibri"/>
              <a:cs typeface="Calibri"/>
              <a:sym typeface="Calibri"/>
            </a:endParaRPr>
          </a:p>
          <a:p>
            <a:pPr marL="342900" marR="0" lvl="0" indent="-342900" algn="just" rtl="0">
              <a:spcBef>
                <a:spcPts val="0"/>
              </a:spcBef>
              <a:spcAft>
                <a:spcPts val="0"/>
              </a:spcAft>
              <a:buClr>
                <a:schemeClr val="dk1"/>
              </a:buClr>
              <a:buSzPts val="2400"/>
              <a:buFont typeface="Arial"/>
              <a:buChar char="•"/>
            </a:pPr>
            <a:r>
              <a:rPr lang="es-PE" sz="2400" b="0" i="0" u="none" strike="noStrike" cap="none">
                <a:solidFill>
                  <a:schemeClr val="dk1"/>
                </a:solidFill>
                <a:latin typeface="Calibri"/>
                <a:ea typeface="Calibri"/>
                <a:cs typeface="Calibri"/>
                <a:sym typeface="Calibri"/>
              </a:rPr>
              <a:t>Árbitro titular y suplente.</a:t>
            </a:r>
            <a:endParaRPr/>
          </a:p>
          <a:p>
            <a:pPr marL="342900" marR="0" lvl="0" indent="-342900" algn="just" rtl="0">
              <a:spcBef>
                <a:spcPts val="0"/>
              </a:spcBef>
              <a:spcAft>
                <a:spcPts val="0"/>
              </a:spcAft>
              <a:buClr>
                <a:schemeClr val="dk1"/>
              </a:buClr>
              <a:buSzPts val="2400"/>
              <a:buFont typeface="Arial"/>
              <a:buChar char="•"/>
            </a:pPr>
            <a:r>
              <a:rPr lang="es-PE" sz="2400" b="0" i="0" u="none" strike="noStrike" cap="none">
                <a:solidFill>
                  <a:schemeClr val="dk1"/>
                </a:solidFill>
                <a:latin typeface="Calibri"/>
                <a:ea typeface="Calibri"/>
                <a:cs typeface="Calibri"/>
                <a:sym typeface="Calibri"/>
              </a:rPr>
              <a:t>Libertad de número y procedimiento.</a:t>
            </a:r>
            <a:endParaRPr/>
          </a:p>
          <a:p>
            <a:pPr marL="342900" marR="0" lvl="0" indent="-342900" algn="just" rtl="0">
              <a:spcBef>
                <a:spcPts val="0"/>
              </a:spcBef>
              <a:spcAft>
                <a:spcPts val="0"/>
              </a:spcAft>
              <a:buClr>
                <a:schemeClr val="dk1"/>
              </a:buClr>
              <a:buSzPts val="2400"/>
              <a:buFont typeface="Arial"/>
              <a:buChar char="•"/>
            </a:pPr>
            <a:r>
              <a:rPr lang="es-PE" sz="2400" b="0" i="0" u="none" strike="noStrike" cap="none">
                <a:solidFill>
                  <a:schemeClr val="dk1"/>
                </a:solidFill>
                <a:latin typeface="Calibri"/>
                <a:ea typeface="Calibri"/>
                <a:cs typeface="Calibri"/>
                <a:sym typeface="Calibri"/>
              </a:rPr>
              <a:t>Proceso supletorio (Art. 23 de la L.A.)</a:t>
            </a:r>
            <a:endParaRPr/>
          </a:p>
        </p:txBody>
      </p:sp>
      <p:pic>
        <p:nvPicPr>
          <p:cNvPr id="74" name="Google Shape;74;p4" descr="Cuál es el protocolo de designación de árbitros de las grandes cortes |  Ciar Global"/>
          <p:cNvPicPr preferRelativeResize="0"/>
          <p:nvPr/>
        </p:nvPicPr>
        <p:blipFill rotWithShape="1">
          <a:blip r:embed="rId5">
            <a:alphaModFix/>
          </a:blip>
          <a:srcRect/>
          <a:stretch/>
        </p:blipFill>
        <p:spPr>
          <a:xfrm>
            <a:off x="688289" y="2054693"/>
            <a:ext cx="4836159" cy="3506523"/>
          </a:xfrm>
          <a:prstGeom prst="rect">
            <a:avLst/>
          </a:prstGeom>
          <a:noFill/>
          <a:ln>
            <a:noFill/>
          </a:ln>
        </p:spPr>
      </p:pic>
      <p:pic>
        <p:nvPicPr>
          <p:cNvPr id="2" name="Sonido grabado">
            <a:hlinkClick r:id="" action="ppaction://media"/>
            <a:extLst>
              <a:ext uri="{FF2B5EF4-FFF2-40B4-BE49-F238E27FC236}">
                <a16:creationId xmlns:a16="http://schemas.microsoft.com/office/drawing/2014/main" id="{1F3F7819-E665-CD5C-F28F-68DE1F7ECFF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877705" y="145224"/>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4328"/>
    </mc:Choice>
    <mc:Fallback xmlns="">
      <p:transition spd="slow" advTm="343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32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80" name="Google Shape;80;p5"/>
          <p:cNvSpPr txBox="1">
            <a:spLocks noGrp="1"/>
          </p:cNvSpPr>
          <p:nvPr>
            <p:ph type="title"/>
          </p:nvPr>
        </p:nvSpPr>
        <p:spPr>
          <a:xfrm>
            <a:off x="341100" y="291393"/>
            <a:ext cx="10515600" cy="80645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Arial"/>
              <a:buNone/>
            </a:pPr>
            <a:r>
              <a:rPr lang="es-PE"/>
              <a:t>Recusación de los árbitros</a:t>
            </a:r>
            <a:endParaRPr/>
          </a:p>
        </p:txBody>
      </p:sp>
      <p:sp>
        <p:nvSpPr>
          <p:cNvPr id="82" name="Google Shape;82;p5"/>
          <p:cNvSpPr/>
          <p:nvPr/>
        </p:nvSpPr>
        <p:spPr>
          <a:xfrm>
            <a:off x="5727913" y="1614222"/>
            <a:ext cx="5754900" cy="4024896"/>
          </a:xfrm>
          <a:prstGeom prst="roundRect">
            <a:avLst>
              <a:gd name="adj" fmla="val 16667"/>
            </a:avLst>
          </a:prstGeom>
          <a:solidFill>
            <a:schemeClr val="bg2">
              <a:lumMod val="40000"/>
              <a:lumOff val="60000"/>
            </a:schemeClr>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just" rtl="0">
              <a:spcBef>
                <a:spcPts val="0"/>
              </a:spcBef>
              <a:spcAft>
                <a:spcPts val="0"/>
              </a:spcAft>
              <a:buNone/>
            </a:pPr>
            <a:r>
              <a:rPr lang="es-PE" sz="2400" b="0" i="0" u="none" strike="noStrike" cap="none" dirty="0">
                <a:solidFill>
                  <a:schemeClr val="dk1"/>
                </a:solidFill>
                <a:latin typeface="Calibri"/>
                <a:ea typeface="Calibri"/>
                <a:cs typeface="Calibri"/>
                <a:sym typeface="Calibri"/>
              </a:rPr>
              <a:t>Los árbitros pueden ser recusados cuándo:</a:t>
            </a:r>
            <a:endParaRPr dirty="0"/>
          </a:p>
          <a:p>
            <a:pPr marL="0" marR="0" lvl="0" indent="0" algn="just" rtl="0">
              <a:spcBef>
                <a:spcPts val="0"/>
              </a:spcBef>
              <a:spcAft>
                <a:spcPts val="0"/>
              </a:spcAft>
              <a:buNone/>
            </a:pPr>
            <a:endParaRPr sz="2400" b="0" i="0" u="none" strike="noStrike" cap="none" dirty="0">
              <a:solidFill>
                <a:schemeClr val="dk1"/>
              </a:solidFill>
              <a:latin typeface="Calibri"/>
              <a:ea typeface="Calibri"/>
              <a:cs typeface="Calibri"/>
              <a:sym typeface="Calibri"/>
            </a:endParaRPr>
          </a:p>
          <a:p>
            <a:pPr marL="342900" marR="0" lvl="0" indent="-342900" algn="just" rtl="0">
              <a:spcBef>
                <a:spcPts val="0"/>
              </a:spcBef>
              <a:spcAft>
                <a:spcPts val="0"/>
              </a:spcAft>
              <a:buClr>
                <a:schemeClr val="dk1"/>
              </a:buClr>
              <a:buSzPts val="2400"/>
              <a:buFont typeface="Arial"/>
              <a:buChar char="•"/>
            </a:pPr>
            <a:r>
              <a:rPr lang="es-PE" sz="2400" b="0" i="0" u="none" strike="noStrike" cap="none" dirty="0">
                <a:solidFill>
                  <a:schemeClr val="dk1"/>
                </a:solidFill>
                <a:latin typeface="Calibri"/>
                <a:ea typeface="Calibri"/>
                <a:cs typeface="Calibri"/>
                <a:sym typeface="Calibri"/>
              </a:rPr>
              <a:t>Cuando incumplan su deber de declarar.</a:t>
            </a:r>
            <a:endParaRPr dirty="0"/>
          </a:p>
          <a:p>
            <a:pPr marL="342900" marR="0" lvl="0" indent="-342900" algn="just" rtl="0">
              <a:spcBef>
                <a:spcPts val="0"/>
              </a:spcBef>
              <a:spcAft>
                <a:spcPts val="0"/>
              </a:spcAft>
              <a:buClr>
                <a:schemeClr val="dk1"/>
              </a:buClr>
              <a:buSzPts val="2400"/>
              <a:buFont typeface="Arial"/>
              <a:buChar char="•"/>
            </a:pPr>
            <a:r>
              <a:rPr lang="es-PE" sz="2400" b="0" i="0" u="none" strike="noStrike" cap="none" dirty="0">
                <a:solidFill>
                  <a:schemeClr val="dk1"/>
                </a:solidFill>
                <a:latin typeface="Calibri"/>
                <a:ea typeface="Calibri"/>
                <a:cs typeface="Calibri"/>
                <a:sym typeface="Calibri"/>
              </a:rPr>
              <a:t>Cuando existan circunstancias que dan lugar a dudas justificadas de imparcialidad o independencia.</a:t>
            </a:r>
            <a:endParaRPr dirty="0"/>
          </a:p>
        </p:txBody>
      </p:sp>
      <p:sp>
        <p:nvSpPr>
          <p:cNvPr id="83" name="Google Shape;83;p5"/>
          <p:cNvSpPr/>
          <p:nvPr/>
        </p:nvSpPr>
        <p:spPr>
          <a:xfrm>
            <a:off x="2046973" y="5477858"/>
            <a:ext cx="2032000" cy="541866"/>
          </a:xfrm>
          <a:prstGeom prst="rect">
            <a:avLst/>
          </a:prstGeom>
          <a:solidFill>
            <a:schemeClr val="bg2">
              <a:lumMod val="40000"/>
              <a:lumOff val="60000"/>
            </a:schemeClr>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PE" sz="2400" b="0" i="0" u="none" strike="noStrike" cap="none" dirty="0">
                <a:solidFill>
                  <a:schemeClr val="dk1"/>
                </a:solidFill>
                <a:latin typeface="Calibri"/>
                <a:ea typeface="Calibri"/>
                <a:cs typeface="Calibri"/>
                <a:sym typeface="Calibri"/>
              </a:rPr>
              <a:t>Art. 28 L.A.</a:t>
            </a:r>
            <a:endParaRPr dirty="0"/>
          </a:p>
        </p:txBody>
      </p:sp>
      <p:pic>
        <p:nvPicPr>
          <p:cNvPr id="84" name="Google Shape;84;p5" descr="La manera correcta de despedir a un empleado - Consejos para despedir"/>
          <p:cNvPicPr preferRelativeResize="0"/>
          <p:nvPr/>
        </p:nvPicPr>
        <p:blipFill rotWithShape="1">
          <a:blip r:embed="rId5">
            <a:alphaModFix/>
          </a:blip>
          <a:srcRect/>
          <a:stretch/>
        </p:blipFill>
        <p:spPr>
          <a:xfrm>
            <a:off x="709187" y="1959795"/>
            <a:ext cx="4707573" cy="3333750"/>
          </a:xfrm>
          <a:prstGeom prst="rect">
            <a:avLst/>
          </a:prstGeom>
          <a:noFill/>
          <a:ln>
            <a:noFill/>
          </a:ln>
        </p:spPr>
      </p:pic>
      <p:pic>
        <p:nvPicPr>
          <p:cNvPr id="2" name="Sonido grabado">
            <a:hlinkClick r:id="" action="ppaction://media"/>
            <a:extLst>
              <a:ext uri="{FF2B5EF4-FFF2-40B4-BE49-F238E27FC236}">
                <a16:creationId xmlns:a16="http://schemas.microsoft.com/office/drawing/2014/main" id="{A5E11B50-2543-4464-4A04-F6E59AB0DAE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856700" y="291393"/>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4964"/>
    </mc:Choice>
    <mc:Fallback xmlns="">
      <p:transition spd="slow" advTm="149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96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80" name="Google Shape;80;p5"/>
          <p:cNvSpPr txBox="1">
            <a:spLocks noGrp="1"/>
          </p:cNvSpPr>
          <p:nvPr>
            <p:ph type="title"/>
          </p:nvPr>
        </p:nvSpPr>
        <p:spPr>
          <a:xfrm>
            <a:off x="725700" y="596193"/>
            <a:ext cx="10515600" cy="80645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Arial"/>
              <a:buNone/>
            </a:pPr>
            <a:r>
              <a:rPr lang="es-PE"/>
              <a:t>Recusación de los árbitros</a:t>
            </a:r>
            <a:endParaRPr/>
          </a:p>
        </p:txBody>
      </p:sp>
      <p:sp>
        <p:nvSpPr>
          <p:cNvPr id="82" name="Google Shape;82;p5"/>
          <p:cNvSpPr/>
          <p:nvPr/>
        </p:nvSpPr>
        <p:spPr>
          <a:xfrm>
            <a:off x="662152" y="1614222"/>
            <a:ext cx="10820661" cy="4534330"/>
          </a:xfrm>
          <a:prstGeom prst="roundRect">
            <a:avLst>
              <a:gd name="adj" fmla="val 16667"/>
            </a:avLst>
          </a:prstGeom>
          <a:solidFill>
            <a:schemeClr val="bg2">
              <a:lumMod val="40000"/>
              <a:lumOff val="60000"/>
            </a:schemeClr>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r>
              <a:rPr lang="es-ES" sz="2400" b="1" i="0" dirty="0">
                <a:solidFill>
                  <a:srgbClr val="070605"/>
                </a:solidFill>
                <a:effectLst/>
                <a:latin typeface="YAD1aU3sLnI 0"/>
              </a:rPr>
              <a:t>DL. </a:t>
            </a:r>
            <a:r>
              <a:rPr lang="es-ES" sz="2400" b="1" i="0" dirty="0" err="1">
                <a:solidFill>
                  <a:srgbClr val="070605"/>
                </a:solidFill>
                <a:effectLst/>
                <a:latin typeface="YAD1aU3sLnI 0"/>
              </a:rPr>
              <a:t>Nº</a:t>
            </a:r>
            <a:r>
              <a:rPr lang="es-ES" sz="2400" b="1" i="0" dirty="0">
                <a:solidFill>
                  <a:srgbClr val="070605"/>
                </a:solidFill>
                <a:effectLst/>
                <a:latin typeface="YAD1aU3sLnI 0"/>
              </a:rPr>
              <a:t> 1071 </a:t>
            </a:r>
            <a:endParaRPr lang="es-ES" sz="2400" dirty="0">
              <a:solidFill>
                <a:srgbClr val="070605"/>
              </a:solidFill>
              <a:effectLst/>
              <a:latin typeface="YAD1aU3sLnI 0"/>
            </a:endParaRPr>
          </a:p>
          <a:p>
            <a:r>
              <a:rPr lang="es-ES" sz="2400" b="1" i="0" dirty="0">
                <a:solidFill>
                  <a:srgbClr val="070605"/>
                </a:solidFill>
                <a:effectLst/>
                <a:latin typeface="YAD1aU3sLnI 0"/>
              </a:rPr>
              <a:t>TÍTULO II CONVENIO ARBITRAL </a:t>
            </a:r>
            <a:endParaRPr lang="es-ES" sz="2400" dirty="0">
              <a:solidFill>
                <a:srgbClr val="070605"/>
              </a:solidFill>
              <a:effectLst/>
              <a:latin typeface="YAD1aU3sLnI 0"/>
            </a:endParaRPr>
          </a:p>
          <a:p>
            <a:r>
              <a:rPr lang="es-ES" sz="2400" b="1" i="0" dirty="0">
                <a:solidFill>
                  <a:srgbClr val="070605"/>
                </a:solidFill>
                <a:effectLst/>
                <a:latin typeface="YAD1aU3sLnI 0"/>
              </a:rPr>
              <a:t>Artículo 28.- Motivos de abstención y de recusación. </a:t>
            </a:r>
            <a:endParaRPr lang="es-ES" sz="2400" dirty="0">
              <a:solidFill>
                <a:srgbClr val="070605"/>
              </a:solidFill>
              <a:effectLst/>
              <a:latin typeface="YAD1aU3sLnI 0"/>
            </a:endParaRPr>
          </a:p>
          <a:p>
            <a:r>
              <a:rPr lang="es-ES" sz="2400" b="0" i="0" dirty="0">
                <a:solidFill>
                  <a:srgbClr val="070605"/>
                </a:solidFill>
                <a:effectLst/>
                <a:latin typeface="YAD1aU3sLnI 0"/>
              </a:rPr>
              <a:t>1. Todo árbitro debe ser y permanecer, durante el arbitraje, independiente e imparcial. La persona propuesta para ser árbitro deberá revelar todas las circunstancias que puedan dar lugar a dudas justificadas sobre su imparcialidad e independencia. </a:t>
            </a:r>
            <a:endParaRPr lang="es-ES" sz="2400" dirty="0">
              <a:solidFill>
                <a:srgbClr val="070605"/>
              </a:solidFill>
              <a:effectLst/>
              <a:latin typeface="YAD1aU3sLnI 0"/>
            </a:endParaRPr>
          </a:p>
          <a:p>
            <a:r>
              <a:rPr lang="es-ES" sz="2400" b="0" i="0" dirty="0">
                <a:solidFill>
                  <a:srgbClr val="070605"/>
                </a:solidFill>
                <a:effectLst/>
                <a:latin typeface="YAD1aU3sLnI 0"/>
              </a:rPr>
              <a:t>2. El árbitro, a partir de su nombramiento, revelará a las partes, sin demora cualquier nueva circunstancia. En cualquier momento del arbitraje, las partes podrán pedir a los árbitros la aclaración de sus relaciones con alguna de las otras partes o con sus abogados. </a:t>
            </a:r>
            <a:endParaRPr lang="es-ES" sz="2400" dirty="0">
              <a:solidFill>
                <a:srgbClr val="070605"/>
              </a:solidFill>
              <a:effectLst/>
              <a:latin typeface="YAD1aU3sLnI 0"/>
            </a:endParaRPr>
          </a:p>
        </p:txBody>
      </p:sp>
      <p:pic>
        <p:nvPicPr>
          <p:cNvPr id="2" name="Sonido grabado">
            <a:hlinkClick r:id="" action="ppaction://media"/>
            <a:extLst>
              <a:ext uri="{FF2B5EF4-FFF2-40B4-BE49-F238E27FC236}">
                <a16:creationId xmlns:a16="http://schemas.microsoft.com/office/drawing/2014/main" id="{A5E11B50-2543-4464-4A04-F6E59AB0DAE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856700" y="291393"/>
            <a:ext cx="609600" cy="609600"/>
          </a:xfrm>
          <a:prstGeom prst="rect">
            <a:avLst/>
          </a:prstGeom>
        </p:spPr>
      </p:pic>
    </p:spTree>
    <p:extLst>
      <p:ext uri="{BB962C8B-B14F-4D97-AF65-F5344CB8AC3E}">
        <p14:creationId xmlns:p14="http://schemas.microsoft.com/office/powerpoint/2010/main" val="635297352"/>
      </p:ext>
    </p:extLst>
  </p:cSld>
  <p:clrMapOvr>
    <a:masterClrMapping/>
  </p:clrMapOvr>
  <mc:AlternateContent xmlns:mc="http://schemas.openxmlformats.org/markup-compatibility/2006" xmlns:p14="http://schemas.microsoft.com/office/powerpoint/2010/main">
    <mc:Choice Requires="p14">
      <p:transition spd="slow" p14:dur="2000" advTm="14964"/>
    </mc:Choice>
    <mc:Fallback xmlns="">
      <p:transition spd="slow" advTm="149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96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80" name="Google Shape;80;p5"/>
          <p:cNvSpPr txBox="1">
            <a:spLocks noGrp="1"/>
          </p:cNvSpPr>
          <p:nvPr>
            <p:ph type="title"/>
          </p:nvPr>
        </p:nvSpPr>
        <p:spPr>
          <a:xfrm>
            <a:off x="838200" y="651103"/>
            <a:ext cx="10515600" cy="80645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Arial"/>
              <a:buNone/>
            </a:pPr>
            <a:r>
              <a:rPr lang="es-PE" dirty="0"/>
              <a:t>Recusación de los árbitros</a:t>
            </a:r>
            <a:endParaRPr dirty="0"/>
          </a:p>
        </p:txBody>
      </p:sp>
      <p:sp>
        <p:nvSpPr>
          <p:cNvPr id="82" name="Google Shape;82;p5"/>
          <p:cNvSpPr/>
          <p:nvPr/>
        </p:nvSpPr>
        <p:spPr>
          <a:xfrm>
            <a:off x="838200" y="1614222"/>
            <a:ext cx="10644613" cy="4455502"/>
          </a:xfrm>
          <a:prstGeom prst="roundRect">
            <a:avLst>
              <a:gd name="adj" fmla="val 16667"/>
            </a:avLst>
          </a:prstGeom>
          <a:solidFill>
            <a:schemeClr val="bg2">
              <a:lumMod val="40000"/>
              <a:lumOff val="60000"/>
            </a:schemeClr>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r>
              <a:rPr lang="es-ES" sz="2400" b="1" i="0" dirty="0">
                <a:solidFill>
                  <a:srgbClr val="070605"/>
                </a:solidFill>
                <a:effectLst/>
                <a:latin typeface="YAD1aU3sLnI 0"/>
              </a:rPr>
              <a:t>DL. </a:t>
            </a:r>
            <a:r>
              <a:rPr lang="es-ES" sz="2400" b="1" i="0" dirty="0" err="1">
                <a:solidFill>
                  <a:srgbClr val="070605"/>
                </a:solidFill>
                <a:effectLst/>
                <a:latin typeface="YAD1aU3sLnI 0"/>
              </a:rPr>
              <a:t>Nº</a:t>
            </a:r>
            <a:r>
              <a:rPr lang="es-ES" sz="2400" b="1" i="0" dirty="0">
                <a:solidFill>
                  <a:srgbClr val="070605"/>
                </a:solidFill>
                <a:effectLst/>
                <a:latin typeface="YAD1aU3sLnI 0"/>
              </a:rPr>
              <a:t> 1071 </a:t>
            </a:r>
            <a:endParaRPr lang="es-ES" sz="2400" dirty="0">
              <a:solidFill>
                <a:srgbClr val="070605"/>
              </a:solidFill>
              <a:effectLst/>
              <a:latin typeface="YAD1aU3sLnI 0"/>
            </a:endParaRPr>
          </a:p>
          <a:p>
            <a:r>
              <a:rPr lang="es-ES" sz="2400" b="1" i="0" dirty="0">
                <a:solidFill>
                  <a:srgbClr val="070605"/>
                </a:solidFill>
                <a:effectLst/>
                <a:latin typeface="YAD1aU3sLnI 0"/>
              </a:rPr>
              <a:t>TÍTULO II CONVENIO ARBITRAL </a:t>
            </a:r>
            <a:endParaRPr lang="es-ES" sz="2400" dirty="0">
              <a:solidFill>
                <a:srgbClr val="070605"/>
              </a:solidFill>
              <a:effectLst/>
              <a:latin typeface="YAD1aU3sLnI 0"/>
            </a:endParaRPr>
          </a:p>
          <a:p>
            <a:r>
              <a:rPr lang="es-ES" sz="2400" b="1" i="0" dirty="0">
                <a:solidFill>
                  <a:srgbClr val="070605"/>
                </a:solidFill>
                <a:effectLst/>
                <a:latin typeface="YAD1aU3sLnI 0"/>
              </a:rPr>
              <a:t>Artículo 28.- Motivos de abstención y de recusación. </a:t>
            </a:r>
            <a:endParaRPr lang="es-ES" sz="2400" dirty="0">
              <a:solidFill>
                <a:srgbClr val="070605"/>
              </a:solidFill>
              <a:effectLst/>
              <a:latin typeface="YAD1aU3sLnI 0"/>
            </a:endParaRPr>
          </a:p>
          <a:p>
            <a:r>
              <a:rPr lang="es-ES" sz="2400" b="0" i="0" dirty="0">
                <a:solidFill>
                  <a:srgbClr val="070605"/>
                </a:solidFill>
                <a:effectLst/>
                <a:latin typeface="YAD1aU3sLnI 0"/>
              </a:rPr>
              <a:t>3. Un árbitro sólo podrá ser recusado si concurren en él circunstancias que den lugar a dudas justificadas sobre su imparcialidad o independencia, o si no posee las calificaciones convenidas por las partes o exigidas por la ley.</a:t>
            </a:r>
            <a:endParaRPr lang="es-ES" sz="2400" dirty="0">
              <a:solidFill>
                <a:srgbClr val="070605"/>
              </a:solidFill>
              <a:effectLst/>
              <a:latin typeface="YAD1aU3sLnI 0"/>
            </a:endParaRPr>
          </a:p>
          <a:p>
            <a:r>
              <a:rPr lang="es-ES" sz="2400" b="0" i="0" dirty="0">
                <a:solidFill>
                  <a:srgbClr val="070605"/>
                </a:solidFill>
                <a:effectLst/>
                <a:latin typeface="YAD1aU3sLnI 0"/>
              </a:rPr>
              <a:t>4. Las partes pueden dispensar los motivos de recusación que conocieren y en tal caso no procederá recusación o impugnación del laudo por dichos motivos. </a:t>
            </a:r>
            <a:endParaRPr lang="es-ES" sz="2400" dirty="0">
              <a:solidFill>
                <a:srgbClr val="070605"/>
              </a:solidFill>
              <a:effectLst/>
              <a:latin typeface="YAD1aU3sLnI 0"/>
            </a:endParaRPr>
          </a:p>
          <a:p>
            <a:r>
              <a:rPr lang="es-ES" sz="2400" b="0" i="0" dirty="0">
                <a:solidFill>
                  <a:srgbClr val="070605"/>
                </a:solidFill>
                <a:effectLst/>
                <a:latin typeface="YAD1aU3sLnI 0"/>
              </a:rPr>
              <a:t>5. Una parte sólo podrá recusar al árbitro nombrado por ella, o en cuyo nombramiento haya participado, por causas de las que haya tenido conocimiento después de su nombramiento.</a:t>
            </a:r>
            <a:endParaRPr lang="es-ES" sz="2400" dirty="0">
              <a:solidFill>
                <a:srgbClr val="070605"/>
              </a:solidFill>
              <a:effectLst/>
              <a:latin typeface="YAD1aU3sLnI 0"/>
            </a:endParaRPr>
          </a:p>
        </p:txBody>
      </p:sp>
      <p:pic>
        <p:nvPicPr>
          <p:cNvPr id="2" name="Sonido grabado">
            <a:hlinkClick r:id="" action="ppaction://media"/>
            <a:extLst>
              <a:ext uri="{FF2B5EF4-FFF2-40B4-BE49-F238E27FC236}">
                <a16:creationId xmlns:a16="http://schemas.microsoft.com/office/drawing/2014/main" id="{A5E11B50-2543-4464-4A04-F6E59AB0DAE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856700" y="291393"/>
            <a:ext cx="609600" cy="609600"/>
          </a:xfrm>
          <a:prstGeom prst="rect">
            <a:avLst/>
          </a:prstGeom>
        </p:spPr>
      </p:pic>
    </p:spTree>
    <p:extLst>
      <p:ext uri="{BB962C8B-B14F-4D97-AF65-F5344CB8AC3E}">
        <p14:creationId xmlns:p14="http://schemas.microsoft.com/office/powerpoint/2010/main" val="119630501"/>
      </p:ext>
    </p:extLst>
  </p:cSld>
  <p:clrMapOvr>
    <a:masterClrMapping/>
  </p:clrMapOvr>
  <mc:AlternateContent xmlns:mc="http://schemas.openxmlformats.org/markup-compatibility/2006" xmlns:p14="http://schemas.microsoft.com/office/powerpoint/2010/main">
    <mc:Choice Requires="p14">
      <p:transition spd="slow" p14:dur="2000" advTm="14964"/>
    </mc:Choice>
    <mc:Fallback xmlns="">
      <p:transition spd="slow" advTm="149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96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80" name="Google Shape;80;p5"/>
          <p:cNvSpPr txBox="1">
            <a:spLocks noGrp="1"/>
          </p:cNvSpPr>
          <p:nvPr>
            <p:ph type="title"/>
          </p:nvPr>
        </p:nvSpPr>
        <p:spPr>
          <a:xfrm>
            <a:off x="838200" y="651103"/>
            <a:ext cx="10515600" cy="80645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Arial"/>
              <a:buNone/>
            </a:pPr>
            <a:r>
              <a:rPr lang="es-PE" dirty="0"/>
              <a:t>Recusación de los árbitros</a:t>
            </a:r>
            <a:endParaRPr dirty="0"/>
          </a:p>
        </p:txBody>
      </p:sp>
      <p:sp>
        <p:nvSpPr>
          <p:cNvPr id="82" name="Google Shape;82;p5"/>
          <p:cNvSpPr/>
          <p:nvPr/>
        </p:nvSpPr>
        <p:spPr>
          <a:xfrm>
            <a:off x="773693" y="1817263"/>
            <a:ext cx="10644613" cy="4024896"/>
          </a:xfrm>
          <a:prstGeom prst="roundRect">
            <a:avLst>
              <a:gd name="adj" fmla="val 16667"/>
            </a:avLst>
          </a:prstGeom>
          <a:solidFill>
            <a:schemeClr val="bg2">
              <a:lumMod val="40000"/>
              <a:lumOff val="60000"/>
            </a:schemeClr>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r>
              <a:rPr lang="es-ES" sz="2000" b="1" i="0" dirty="0">
                <a:solidFill>
                  <a:srgbClr val="070605"/>
                </a:solidFill>
                <a:effectLst/>
                <a:latin typeface="YAD1aU3sLnI 0"/>
              </a:rPr>
              <a:t>DL. </a:t>
            </a:r>
            <a:r>
              <a:rPr lang="es-ES" sz="2000" b="1" i="0" dirty="0" err="1">
                <a:solidFill>
                  <a:srgbClr val="070605"/>
                </a:solidFill>
                <a:effectLst/>
                <a:latin typeface="YAD1aU3sLnI 0"/>
              </a:rPr>
              <a:t>Nº</a:t>
            </a:r>
            <a:r>
              <a:rPr lang="es-ES" sz="2000" b="1" i="0" dirty="0">
                <a:solidFill>
                  <a:srgbClr val="070605"/>
                </a:solidFill>
                <a:effectLst/>
                <a:latin typeface="YAD1aU3sLnI 0"/>
              </a:rPr>
              <a:t> 1071 </a:t>
            </a:r>
            <a:endParaRPr lang="es-ES" sz="2000" dirty="0">
              <a:solidFill>
                <a:srgbClr val="070605"/>
              </a:solidFill>
              <a:effectLst/>
              <a:latin typeface="YAD1aU3sLnI 0"/>
            </a:endParaRPr>
          </a:p>
          <a:p>
            <a:r>
              <a:rPr lang="es-ES" sz="2000" b="1" i="0" dirty="0">
                <a:solidFill>
                  <a:srgbClr val="070605"/>
                </a:solidFill>
                <a:effectLst/>
                <a:latin typeface="YAD1aU3sLnI 0"/>
              </a:rPr>
              <a:t>TÍTULO II CONVENIO ARBITRAL </a:t>
            </a:r>
            <a:endParaRPr lang="es-ES" sz="2000" dirty="0">
              <a:solidFill>
                <a:srgbClr val="070605"/>
              </a:solidFill>
              <a:effectLst/>
              <a:latin typeface="YAD1aU3sLnI 0"/>
            </a:endParaRPr>
          </a:p>
          <a:p>
            <a:r>
              <a:rPr lang="es-ES" sz="2000" b="1" i="0" dirty="0">
                <a:solidFill>
                  <a:srgbClr val="070605"/>
                </a:solidFill>
                <a:effectLst/>
                <a:latin typeface="YAD1aU3sLnI 0"/>
              </a:rPr>
              <a:t>Artículo 29.- Procedimiento de recusación. </a:t>
            </a:r>
            <a:endParaRPr lang="es-ES" sz="2000" dirty="0">
              <a:solidFill>
                <a:srgbClr val="070605"/>
              </a:solidFill>
              <a:effectLst/>
              <a:latin typeface="YAD1aU3sLnI 0"/>
            </a:endParaRPr>
          </a:p>
          <a:p>
            <a:r>
              <a:rPr lang="es-ES" sz="2000" b="0" i="0" dirty="0">
                <a:solidFill>
                  <a:srgbClr val="070605"/>
                </a:solidFill>
                <a:effectLst/>
                <a:latin typeface="YAD1aU3sLnI 0"/>
              </a:rPr>
              <a:t>1. Las partes podrán acordar libremente el procedimiento de recusación de árbitros o someterse al procedimiento contenido en un reglamento arbitral. </a:t>
            </a:r>
            <a:endParaRPr lang="es-ES" sz="2000" dirty="0">
              <a:solidFill>
                <a:srgbClr val="070605"/>
              </a:solidFill>
              <a:effectLst/>
              <a:latin typeface="YAD1aU3sLnI 0"/>
            </a:endParaRPr>
          </a:p>
          <a:p>
            <a:r>
              <a:rPr lang="es-ES" sz="2000" b="0" i="0" dirty="0">
                <a:solidFill>
                  <a:srgbClr val="070605"/>
                </a:solidFill>
                <a:effectLst/>
                <a:latin typeface="YAD1aU3sLnI 0"/>
              </a:rPr>
              <a:t>2. A falta de acuerdo o de reglamento arbitral aplicable, se aplicarán las siguientes reglas: </a:t>
            </a:r>
            <a:endParaRPr lang="es-ES" sz="2000" dirty="0">
              <a:solidFill>
                <a:srgbClr val="070605"/>
              </a:solidFill>
              <a:effectLst/>
              <a:latin typeface="YAD1aU3sLnI 0"/>
            </a:endParaRPr>
          </a:p>
          <a:p>
            <a:r>
              <a:rPr lang="es-ES" sz="2000" b="0" i="0" dirty="0">
                <a:solidFill>
                  <a:srgbClr val="070605"/>
                </a:solidFill>
                <a:effectLst/>
                <a:latin typeface="YAD1aU3sLnI 0"/>
              </a:rPr>
              <a:t>a. La recusación debe formularse tan pronto sea conocida la causal que la motiva, justificando debidamente las razones en que se basa y presentando los documentos correspondientes. </a:t>
            </a:r>
            <a:endParaRPr lang="es-ES" sz="2000" dirty="0">
              <a:solidFill>
                <a:srgbClr val="070605"/>
              </a:solidFill>
              <a:effectLst/>
              <a:latin typeface="YAD1aU3sLnI 0"/>
            </a:endParaRPr>
          </a:p>
          <a:p>
            <a:r>
              <a:rPr lang="es-ES" sz="2000" b="0" i="0" dirty="0">
                <a:solidFill>
                  <a:srgbClr val="070605"/>
                </a:solidFill>
                <a:effectLst/>
                <a:latin typeface="YAD1aU3sLnI 0"/>
              </a:rPr>
              <a:t>b. El árbitro recusado y la otra parte podrán manifestar lo que estimen conveniente dentro de los diez (10) días siguientes de notificados con la recusación.</a:t>
            </a:r>
            <a:endParaRPr lang="es-ES" sz="2000" dirty="0">
              <a:solidFill>
                <a:srgbClr val="070605"/>
              </a:solidFill>
              <a:effectLst/>
              <a:latin typeface="YAD1aU3sLnI 0"/>
            </a:endParaRPr>
          </a:p>
        </p:txBody>
      </p:sp>
      <p:pic>
        <p:nvPicPr>
          <p:cNvPr id="2" name="Sonido grabado">
            <a:hlinkClick r:id="" action="ppaction://media"/>
            <a:extLst>
              <a:ext uri="{FF2B5EF4-FFF2-40B4-BE49-F238E27FC236}">
                <a16:creationId xmlns:a16="http://schemas.microsoft.com/office/drawing/2014/main" id="{A5E11B50-2543-4464-4A04-F6E59AB0DAE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856700" y="291393"/>
            <a:ext cx="609600" cy="609600"/>
          </a:xfrm>
          <a:prstGeom prst="rect">
            <a:avLst/>
          </a:prstGeom>
        </p:spPr>
      </p:pic>
    </p:spTree>
    <p:extLst>
      <p:ext uri="{BB962C8B-B14F-4D97-AF65-F5344CB8AC3E}">
        <p14:creationId xmlns:p14="http://schemas.microsoft.com/office/powerpoint/2010/main" val="3780594096"/>
      </p:ext>
    </p:extLst>
  </p:cSld>
  <p:clrMapOvr>
    <a:masterClrMapping/>
  </p:clrMapOvr>
  <mc:AlternateContent xmlns:mc="http://schemas.openxmlformats.org/markup-compatibility/2006" xmlns:p14="http://schemas.microsoft.com/office/powerpoint/2010/main">
    <mc:Choice Requires="p14">
      <p:transition spd="slow" p14:dur="2000" advTm="14964"/>
    </mc:Choice>
    <mc:Fallback xmlns="">
      <p:transition spd="slow" advTm="149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96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80" name="Google Shape;80;p5"/>
          <p:cNvSpPr txBox="1">
            <a:spLocks noGrp="1"/>
          </p:cNvSpPr>
          <p:nvPr>
            <p:ph type="title"/>
          </p:nvPr>
        </p:nvSpPr>
        <p:spPr>
          <a:xfrm>
            <a:off x="838200" y="651103"/>
            <a:ext cx="10515600" cy="80645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Arial"/>
              <a:buNone/>
            </a:pPr>
            <a:r>
              <a:rPr lang="es-PE" dirty="0"/>
              <a:t>Recusación de los árbitros</a:t>
            </a:r>
            <a:endParaRPr dirty="0"/>
          </a:p>
        </p:txBody>
      </p:sp>
      <p:sp>
        <p:nvSpPr>
          <p:cNvPr id="82" name="Google Shape;82;p5"/>
          <p:cNvSpPr/>
          <p:nvPr/>
        </p:nvSpPr>
        <p:spPr>
          <a:xfrm>
            <a:off x="838200" y="1614222"/>
            <a:ext cx="10644613" cy="4313612"/>
          </a:xfrm>
          <a:prstGeom prst="roundRect">
            <a:avLst>
              <a:gd name="adj" fmla="val 16667"/>
            </a:avLst>
          </a:prstGeom>
          <a:solidFill>
            <a:schemeClr val="bg2">
              <a:lumMod val="40000"/>
              <a:lumOff val="60000"/>
            </a:schemeClr>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r>
              <a:rPr lang="es-ES" sz="2400" b="1" i="0" dirty="0">
                <a:solidFill>
                  <a:srgbClr val="070605"/>
                </a:solidFill>
                <a:effectLst/>
                <a:latin typeface="YAD1aU3sLnI 0"/>
              </a:rPr>
              <a:t>DL. </a:t>
            </a:r>
            <a:r>
              <a:rPr lang="es-ES" sz="2400" b="1" i="0" dirty="0" err="1">
                <a:solidFill>
                  <a:srgbClr val="070605"/>
                </a:solidFill>
                <a:effectLst/>
                <a:latin typeface="YAD1aU3sLnI 0"/>
              </a:rPr>
              <a:t>Nº</a:t>
            </a:r>
            <a:r>
              <a:rPr lang="es-ES" sz="2400" b="1" i="0" dirty="0">
                <a:solidFill>
                  <a:srgbClr val="070605"/>
                </a:solidFill>
                <a:effectLst/>
                <a:latin typeface="YAD1aU3sLnI 0"/>
              </a:rPr>
              <a:t> 1071 </a:t>
            </a:r>
            <a:endParaRPr lang="es-ES" sz="2400" dirty="0">
              <a:solidFill>
                <a:srgbClr val="070605"/>
              </a:solidFill>
              <a:effectLst/>
              <a:latin typeface="YAD1aU3sLnI 0"/>
            </a:endParaRPr>
          </a:p>
          <a:p>
            <a:r>
              <a:rPr lang="es-ES" sz="2400" b="1" i="0" dirty="0">
                <a:solidFill>
                  <a:srgbClr val="070605"/>
                </a:solidFill>
                <a:effectLst/>
                <a:latin typeface="YAD1aU3sLnI 0"/>
              </a:rPr>
              <a:t>TÍTULO II CONVENIO ARBITRAL </a:t>
            </a:r>
            <a:endParaRPr lang="es-ES" sz="2400" dirty="0">
              <a:solidFill>
                <a:srgbClr val="070605"/>
              </a:solidFill>
              <a:effectLst/>
              <a:latin typeface="YAD1aU3sLnI 0"/>
            </a:endParaRPr>
          </a:p>
          <a:p>
            <a:r>
              <a:rPr lang="es-ES" sz="2400" b="1" i="0" dirty="0">
                <a:solidFill>
                  <a:srgbClr val="070605"/>
                </a:solidFill>
                <a:effectLst/>
                <a:latin typeface="YAD1aU3sLnI 0"/>
              </a:rPr>
              <a:t>Artículo 29.- Procedimiento de recusación. </a:t>
            </a:r>
            <a:endParaRPr lang="es-ES" sz="2400" dirty="0">
              <a:solidFill>
                <a:srgbClr val="070605"/>
              </a:solidFill>
              <a:effectLst/>
              <a:latin typeface="YAD1aU3sLnI 0"/>
            </a:endParaRPr>
          </a:p>
          <a:p>
            <a:r>
              <a:rPr lang="es-ES" sz="2400" b="0" i="0" dirty="0">
                <a:solidFill>
                  <a:srgbClr val="070605"/>
                </a:solidFill>
                <a:effectLst/>
                <a:latin typeface="YAD1aU3sLnI 0"/>
              </a:rPr>
              <a:t>c. Si la otra parte conviene en la recusación o el árbitro renuncia, se procederá al nombramiento del árbitro sustituto en la misma forma en que correspondía nombrar al árbitro recusado, salvo que exista nombrado un árbitro suplente. </a:t>
            </a:r>
            <a:endParaRPr lang="es-ES" sz="2400" dirty="0">
              <a:solidFill>
                <a:srgbClr val="070605"/>
              </a:solidFill>
              <a:effectLst/>
              <a:latin typeface="YAD1aU3sLnI 0"/>
            </a:endParaRPr>
          </a:p>
          <a:p>
            <a:r>
              <a:rPr lang="es-ES" sz="2400" b="0" i="0" dirty="0">
                <a:solidFill>
                  <a:srgbClr val="070605"/>
                </a:solidFill>
                <a:effectLst/>
                <a:latin typeface="YAD1aU3sLnI 0"/>
              </a:rPr>
              <a:t>d. Si la otra parte no conviene en la recusación y el árbitro recusado niega la razón o no se pronuncia, se procederá de la siguiente manera: </a:t>
            </a:r>
            <a:endParaRPr lang="es-ES" sz="2400" dirty="0">
              <a:solidFill>
                <a:srgbClr val="070605"/>
              </a:solidFill>
              <a:effectLst/>
              <a:latin typeface="YAD1aU3sLnI 0"/>
            </a:endParaRPr>
          </a:p>
          <a:p>
            <a:r>
              <a:rPr lang="es-ES" sz="2400" b="0" i="0" dirty="0">
                <a:solidFill>
                  <a:srgbClr val="070605"/>
                </a:solidFill>
                <a:effectLst/>
                <a:latin typeface="YAD1aU3sLnI 0"/>
              </a:rPr>
              <a:t>i) Tratándose de árbitro único, resuelve la recusación la institución arbitral que lo ha nombrado o, a falta de ésta, la Cámara de Comercio correspondiente, conforme a los incisos d. y e. del artículo 23. </a:t>
            </a:r>
            <a:endParaRPr lang="es-ES" sz="2400" dirty="0">
              <a:solidFill>
                <a:srgbClr val="070605"/>
              </a:solidFill>
              <a:effectLst/>
              <a:latin typeface="YAD1aU3sLnI 0"/>
            </a:endParaRPr>
          </a:p>
        </p:txBody>
      </p:sp>
      <p:pic>
        <p:nvPicPr>
          <p:cNvPr id="2" name="Sonido grabado">
            <a:hlinkClick r:id="" action="ppaction://media"/>
            <a:extLst>
              <a:ext uri="{FF2B5EF4-FFF2-40B4-BE49-F238E27FC236}">
                <a16:creationId xmlns:a16="http://schemas.microsoft.com/office/drawing/2014/main" id="{A5E11B50-2543-4464-4A04-F6E59AB0DAE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856700" y="291393"/>
            <a:ext cx="609600" cy="609600"/>
          </a:xfrm>
          <a:prstGeom prst="rect">
            <a:avLst/>
          </a:prstGeom>
        </p:spPr>
      </p:pic>
    </p:spTree>
    <p:extLst>
      <p:ext uri="{BB962C8B-B14F-4D97-AF65-F5344CB8AC3E}">
        <p14:creationId xmlns:p14="http://schemas.microsoft.com/office/powerpoint/2010/main" val="1338787434"/>
      </p:ext>
    </p:extLst>
  </p:cSld>
  <p:clrMapOvr>
    <a:masterClrMapping/>
  </p:clrMapOvr>
  <mc:AlternateContent xmlns:mc="http://schemas.openxmlformats.org/markup-compatibility/2006" xmlns:p14="http://schemas.microsoft.com/office/powerpoint/2010/main">
    <mc:Choice Requires="p14">
      <p:transition spd="slow" p14:dur="2000" advTm="14964"/>
    </mc:Choice>
    <mc:Fallback xmlns="">
      <p:transition spd="slow" advTm="149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96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80" name="Google Shape;80;p5"/>
          <p:cNvSpPr txBox="1">
            <a:spLocks noGrp="1"/>
          </p:cNvSpPr>
          <p:nvPr>
            <p:ph type="title"/>
          </p:nvPr>
        </p:nvSpPr>
        <p:spPr>
          <a:xfrm>
            <a:off x="838200" y="651103"/>
            <a:ext cx="10515600" cy="80645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Arial"/>
              <a:buNone/>
            </a:pPr>
            <a:r>
              <a:rPr lang="es-PE" dirty="0"/>
              <a:t>Recusación de los árbitros</a:t>
            </a:r>
            <a:endParaRPr dirty="0"/>
          </a:p>
        </p:txBody>
      </p:sp>
      <p:sp>
        <p:nvSpPr>
          <p:cNvPr id="82" name="Google Shape;82;p5"/>
          <p:cNvSpPr/>
          <p:nvPr/>
        </p:nvSpPr>
        <p:spPr>
          <a:xfrm>
            <a:off x="838200" y="1614221"/>
            <a:ext cx="10644613" cy="4376675"/>
          </a:xfrm>
          <a:prstGeom prst="roundRect">
            <a:avLst>
              <a:gd name="adj" fmla="val 16667"/>
            </a:avLst>
          </a:prstGeom>
          <a:solidFill>
            <a:schemeClr val="bg2">
              <a:lumMod val="40000"/>
              <a:lumOff val="60000"/>
            </a:schemeClr>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r>
              <a:rPr lang="es-ES" sz="2400" b="1" i="0" dirty="0">
                <a:solidFill>
                  <a:srgbClr val="070605"/>
                </a:solidFill>
                <a:effectLst/>
                <a:latin typeface="YAD1aU3sLnI 0"/>
              </a:rPr>
              <a:t>Artículo 29.- Procedimiento de recusación. </a:t>
            </a:r>
            <a:endParaRPr lang="es-ES" sz="2400" dirty="0">
              <a:solidFill>
                <a:srgbClr val="070605"/>
              </a:solidFill>
              <a:effectLst/>
              <a:latin typeface="YAD1aU3sLnI 0"/>
            </a:endParaRPr>
          </a:p>
          <a:p>
            <a:r>
              <a:rPr lang="es-ES" sz="2400" b="0" i="0" dirty="0" err="1">
                <a:solidFill>
                  <a:srgbClr val="070605"/>
                </a:solidFill>
                <a:effectLst/>
                <a:latin typeface="YAD1aU3sLnI 0"/>
              </a:rPr>
              <a:t>ii</a:t>
            </a:r>
            <a:r>
              <a:rPr lang="es-ES" sz="2400" b="0" i="0" dirty="0">
                <a:solidFill>
                  <a:srgbClr val="070605"/>
                </a:solidFill>
                <a:effectLst/>
                <a:latin typeface="YAD1aU3sLnI 0"/>
              </a:rPr>
              <a:t>) Tratándose de un tribunal arbitral conformado por más de un árbitro, resuelven la recusación los demás árbitros por mayoría absoluta, sin el voto del recusado. En caso de empate, resuelve el presidente del tribunal arbitral, a menos que él sea el recusado, en cuyo caso resuelve la institución arbitral que hubiese efectuado su nombramiento o, a falta de ésta, la Cámara de Comercio correspondiente, conforme al inciso d y e del artículo 23. </a:t>
            </a:r>
            <a:endParaRPr lang="es-ES" sz="2400" dirty="0">
              <a:solidFill>
                <a:srgbClr val="070605"/>
              </a:solidFill>
              <a:effectLst/>
              <a:latin typeface="YAD1aU3sLnI 0"/>
            </a:endParaRPr>
          </a:p>
          <a:p>
            <a:r>
              <a:rPr lang="es-ES" sz="2400" b="0" i="0" dirty="0" err="1">
                <a:solidFill>
                  <a:srgbClr val="070605"/>
                </a:solidFill>
                <a:effectLst/>
                <a:latin typeface="YAD1aU3sLnI 0"/>
              </a:rPr>
              <a:t>iii</a:t>
            </a:r>
            <a:r>
              <a:rPr lang="es-ES" sz="2400" b="0" i="0" dirty="0">
                <a:solidFill>
                  <a:srgbClr val="070605"/>
                </a:solidFill>
                <a:effectLst/>
                <a:latin typeface="YAD1aU3sLnI 0"/>
              </a:rPr>
              <a:t>) Si se recusa por la misma causa a más de un árbitro, resuelve la Cámara de Comercio correspondiente, conforme a los incisos d y e del artículo 23. Sin embargo, si el presidente no se encuentra entre los recusados, corresponde a éste resolver la recusación. </a:t>
            </a:r>
            <a:endParaRPr lang="es-ES" sz="2400" dirty="0">
              <a:solidFill>
                <a:srgbClr val="070605"/>
              </a:solidFill>
              <a:effectLst/>
              <a:latin typeface="YAD1aU3sLnI 0"/>
            </a:endParaRPr>
          </a:p>
        </p:txBody>
      </p:sp>
      <p:pic>
        <p:nvPicPr>
          <p:cNvPr id="2" name="Sonido grabado">
            <a:hlinkClick r:id="" action="ppaction://media"/>
            <a:extLst>
              <a:ext uri="{FF2B5EF4-FFF2-40B4-BE49-F238E27FC236}">
                <a16:creationId xmlns:a16="http://schemas.microsoft.com/office/drawing/2014/main" id="{A5E11B50-2543-4464-4A04-F6E59AB0DAE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856700" y="291393"/>
            <a:ext cx="609600" cy="609600"/>
          </a:xfrm>
          <a:prstGeom prst="rect">
            <a:avLst/>
          </a:prstGeom>
        </p:spPr>
      </p:pic>
    </p:spTree>
    <p:extLst>
      <p:ext uri="{BB962C8B-B14F-4D97-AF65-F5344CB8AC3E}">
        <p14:creationId xmlns:p14="http://schemas.microsoft.com/office/powerpoint/2010/main" val="444963268"/>
      </p:ext>
    </p:extLst>
  </p:cSld>
  <p:clrMapOvr>
    <a:masterClrMapping/>
  </p:clrMapOvr>
  <mc:AlternateContent xmlns:mc="http://schemas.openxmlformats.org/markup-compatibility/2006" xmlns:p14="http://schemas.microsoft.com/office/powerpoint/2010/main">
    <mc:Choice Requires="p14">
      <p:transition spd="slow" p14:dur="2000" advTm="14964"/>
    </mc:Choice>
    <mc:Fallback xmlns="">
      <p:transition spd="slow" advTm="149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96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80" name="Google Shape;80;p5"/>
          <p:cNvSpPr txBox="1">
            <a:spLocks noGrp="1"/>
          </p:cNvSpPr>
          <p:nvPr>
            <p:ph type="title"/>
          </p:nvPr>
        </p:nvSpPr>
        <p:spPr>
          <a:xfrm>
            <a:off x="838200" y="651103"/>
            <a:ext cx="10515600" cy="80645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Arial"/>
              <a:buNone/>
            </a:pPr>
            <a:r>
              <a:rPr lang="es-PE" dirty="0"/>
              <a:t>Recusación de los árbitros</a:t>
            </a:r>
            <a:endParaRPr dirty="0"/>
          </a:p>
        </p:txBody>
      </p:sp>
      <p:sp>
        <p:nvSpPr>
          <p:cNvPr id="82" name="Google Shape;82;p5"/>
          <p:cNvSpPr/>
          <p:nvPr/>
        </p:nvSpPr>
        <p:spPr>
          <a:xfrm>
            <a:off x="838200" y="1614221"/>
            <a:ext cx="10644613" cy="4376675"/>
          </a:xfrm>
          <a:prstGeom prst="roundRect">
            <a:avLst>
              <a:gd name="adj" fmla="val 16667"/>
            </a:avLst>
          </a:prstGeom>
          <a:solidFill>
            <a:schemeClr val="bg2">
              <a:lumMod val="40000"/>
              <a:lumOff val="60000"/>
            </a:schemeClr>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r>
              <a:rPr lang="pt-BR" sz="2000" b="1" i="0" dirty="0">
                <a:solidFill>
                  <a:srgbClr val="070605"/>
                </a:solidFill>
                <a:effectLst/>
                <a:latin typeface="YAD1aU3sLnI 0"/>
              </a:rPr>
              <a:t>DL. Nº 1071 </a:t>
            </a:r>
            <a:endParaRPr lang="pt-BR" sz="2000" dirty="0">
              <a:solidFill>
                <a:srgbClr val="070605"/>
              </a:solidFill>
              <a:effectLst/>
              <a:latin typeface="YAD1aU3sLnI 0"/>
            </a:endParaRPr>
          </a:p>
          <a:p>
            <a:r>
              <a:rPr lang="pt-BR" sz="2000" b="1" i="0" dirty="0">
                <a:solidFill>
                  <a:srgbClr val="070605"/>
                </a:solidFill>
                <a:effectLst/>
                <a:latin typeface="YAD1aU3sLnI 0"/>
              </a:rPr>
              <a:t>TÍTULO II CONVENIO ARBITRAL </a:t>
            </a:r>
            <a:endParaRPr lang="pt-BR" sz="2000" dirty="0">
              <a:solidFill>
                <a:srgbClr val="070605"/>
              </a:solidFill>
              <a:effectLst/>
              <a:latin typeface="YAD1aU3sLnI 0"/>
            </a:endParaRPr>
          </a:p>
          <a:p>
            <a:r>
              <a:rPr lang="es-ES" sz="2000" b="1" i="0" dirty="0">
                <a:solidFill>
                  <a:srgbClr val="070605"/>
                </a:solidFill>
                <a:effectLst/>
                <a:latin typeface="YAD1aU3sLnI 0"/>
              </a:rPr>
              <a:t>Artículo 29.- Procedimiento de recusación. </a:t>
            </a:r>
            <a:endParaRPr lang="es-ES" sz="2000" dirty="0">
              <a:solidFill>
                <a:srgbClr val="070605"/>
              </a:solidFill>
              <a:effectLst/>
              <a:latin typeface="YAD1aU3sLnI 0"/>
            </a:endParaRPr>
          </a:p>
          <a:p>
            <a:r>
              <a:rPr lang="es-ES" sz="2000" b="0" i="0" dirty="0">
                <a:solidFill>
                  <a:srgbClr val="070605"/>
                </a:solidFill>
                <a:effectLst/>
                <a:latin typeface="YAD1aU3sLnI 0"/>
              </a:rPr>
              <a:t>3. Salvo pacto en contrario, una vez que se inicie el plazo para la emisión de un laudo, es improcedente cualquier recusación. Sin embargo, el árbitro debe considerar su renuncia, bajo responsabilidad, si se encuentra en una circunstancia que afecte su imparcialidad e independencia. </a:t>
            </a:r>
            <a:endParaRPr lang="es-ES" sz="2000" dirty="0">
              <a:solidFill>
                <a:srgbClr val="070605"/>
              </a:solidFill>
              <a:effectLst/>
              <a:latin typeface="YAD1aU3sLnI 0"/>
            </a:endParaRPr>
          </a:p>
          <a:p>
            <a:r>
              <a:rPr lang="es-ES" sz="2000" b="0" i="0" dirty="0">
                <a:solidFill>
                  <a:srgbClr val="070605"/>
                </a:solidFill>
                <a:effectLst/>
                <a:latin typeface="YAD1aU3sLnI 0"/>
              </a:rPr>
              <a:t>4. El trámite de recusación no suspende las actuaciones arbitrales, salvo cuando así lo decidan los árbitros. </a:t>
            </a:r>
            <a:endParaRPr lang="es-ES" sz="2000" dirty="0">
              <a:solidFill>
                <a:srgbClr val="070605"/>
              </a:solidFill>
              <a:effectLst/>
              <a:latin typeface="YAD1aU3sLnI 0"/>
            </a:endParaRPr>
          </a:p>
          <a:p>
            <a:r>
              <a:rPr lang="es-ES" sz="2000" b="0" i="0" dirty="0">
                <a:solidFill>
                  <a:srgbClr val="070605"/>
                </a:solidFill>
                <a:effectLst/>
                <a:latin typeface="YAD1aU3sLnI 0"/>
              </a:rPr>
              <a:t>5. La renuncia de un árbitro o la aceptación por la otra parte de su cese, no se considerará como un reconocimiento de la procedencia de ninguno de los motivos de recusación invocados. No procede recusación basada en decisiones del tribunal arbitral emitidas durante el transcurso de las actuaciones arbitrales. </a:t>
            </a:r>
            <a:endParaRPr lang="es-ES" sz="2000" dirty="0">
              <a:solidFill>
                <a:srgbClr val="070605"/>
              </a:solidFill>
              <a:effectLst/>
              <a:latin typeface="YAD1aU3sLnI 0"/>
            </a:endParaRPr>
          </a:p>
        </p:txBody>
      </p:sp>
      <p:pic>
        <p:nvPicPr>
          <p:cNvPr id="2" name="Sonido grabado">
            <a:hlinkClick r:id="" action="ppaction://media"/>
            <a:extLst>
              <a:ext uri="{FF2B5EF4-FFF2-40B4-BE49-F238E27FC236}">
                <a16:creationId xmlns:a16="http://schemas.microsoft.com/office/drawing/2014/main" id="{A5E11B50-2543-4464-4A04-F6E59AB0DAE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856700" y="291393"/>
            <a:ext cx="609600" cy="609600"/>
          </a:xfrm>
          <a:prstGeom prst="rect">
            <a:avLst/>
          </a:prstGeom>
        </p:spPr>
      </p:pic>
    </p:spTree>
    <p:extLst>
      <p:ext uri="{BB962C8B-B14F-4D97-AF65-F5344CB8AC3E}">
        <p14:creationId xmlns:p14="http://schemas.microsoft.com/office/powerpoint/2010/main" val="831438567"/>
      </p:ext>
    </p:extLst>
  </p:cSld>
  <p:clrMapOvr>
    <a:masterClrMapping/>
  </p:clrMapOvr>
  <mc:AlternateContent xmlns:mc="http://schemas.openxmlformats.org/markup-compatibility/2006" xmlns:p14="http://schemas.microsoft.com/office/powerpoint/2010/main">
    <mc:Choice Requires="p14">
      <p:transition spd="slow" p14:dur="2000" advTm="14964"/>
    </mc:Choice>
    <mc:Fallback xmlns="">
      <p:transition spd="slow" advTm="149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96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8"/>
        <p:cNvGrpSpPr/>
        <p:nvPr/>
      </p:nvGrpSpPr>
      <p:grpSpPr>
        <a:xfrm>
          <a:off x="0" y="0"/>
          <a:ext cx="0" cy="0"/>
          <a:chOff x="0" y="0"/>
          <a:chExt cx="0" cy="0"/>
        </a:xfrm>
      </p:grpSpPr>
      <p:sp>
        <p:nvSpPr>
          <p:cNvPr id="49" name="Google Shape;49;p2"/>
          <p:cNvSpPr txBox="1">
            <a:spLocks noGrp="1"/>
          </p:cNvSpPr>
          <p:nvPr>
            <p:ph type="title"/>
          </p:nvPr>
        </p:nvSpPr>
        <p:spPr>
          <a:xfrm>
            <a:off x="656997" y="354572"/>
            <a:ext cx="10515600" cy="80645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Arial"/>
              <a:buNone/>
            </a:pPr>
            <a:r>
              <a:rPr lang="es-PE" dirty="0"/>
              <a:t>Árbitros </a:t>
            </a:r>
            <a:endParaRPr dirty="0"/>
          </a:p>
        </p:txBody>
      </p:sp>
      <p:sp>
        <p:nvSpPr>
          <p:cNvPr id="51" name="Google Shape;51;p2"/>
          <p:cNvSpPr/>
          <p:nvPr/>
        </p:nvSpPr>
        <p:spPr>
          <a:xfrm>
            <a:off x="1019403" y="1000551"/>
            <a:ext cx="8798560" cy="2273456"/>
          </a:xfrm>
          <a:prstGeom prst="rightArrow">
            <a:avLst>
              <a:gd name="adj1" fmla="val 50000"/>
              <a:gd name="adj2" fmla="val 50000"/>
            </a:avLst>
          </a:prstGeom>
          <a:solidFill>
            <a:schemeClr val="bg2">
              <a:lumMod val="40000"/>
              <a:lumOff val="60000"/>
            </a:schemeClr>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53" name="Google Shape;53;p2"/>
          <p:cNvSpPr txBox="1">
            <a:spLocks noGrp="1"/>
          </p:cNvSpPr>
          <p:nvPr>
            <p:ph type="body" idx="1"/>
          </p:nvPr>
        </p:nvSpPr>
        <p:spPr>
          <a:xfrm>
            <a:off x="1184390" y="1798268"/>
            <a:ext cx="7494915" cy="678022"/>
          </a:xfrm>
          <a:prstGeom prst="rect">
            <a:avLst/>
          </a:prstGeom>
          <a:noFill/>
          <a:ln>
            <a:noFill/>
          </a:ln>
        </p:spPr>
        <p:txBody>
          <a:bodyPr spcFirstLastPara="1" wrap="square" lIns="91425" tIns="45700" rIns="91425" bIns="45700" anchor="t" anchorCtr="0">
            <a:normAutofit/>
          </a:bodyPr>
          <a:lstStyle/>
          <a:p>
            <a:pPr marL="0" lvl="0" indent="0" algn="just" rtl="0">
              <a:lnSpc>
                <a:spcPct val="90000"/>
              </a:lnSpc>
              <a:spcBef>
                <a:spcPts val="0"/>
              </a:spcBef>
              <a:spcAft>
                <a:spcPts val="0"/>
              </a:spcAft>
              <a:buClr>
                <a:schemeClr val="dk1"/>
              </a:buClr>
              <a:buSzPts val="1600"/>
              <a:buNone/>
            </a:pPr>
            <a:r>
              <a:rPr lang="es-PE" sz="1600" dirty="0"/>
              <a:t>Las partes podrán fijar libremente el número de árbitros que conformen el tribunal arbitral. A falta de acuerdo o en caso de duda, serán tres árbitros.</a:t>
            </a:r>
            <a:endParaRPr dirty="0"/>
          </a:p>
        </p:txBody>
      </p:sp>
      <p:pic>
        <p:nvPicPr>
          <p:cNvPr id="55" name="Google Shape;55;p2" descr="Apelación de laudos arbitrales ¿Por qué no? - Enfoque Derecho | El Portal  de Actualidad Jurídica de THĒMIS"/>
          <p:cNvPicPr preferRelativeResize="0"/>
          <p:nvPr/>
        </p:nvPicPr>
        <p:blipFill rotWithShape="1">
          <a:blip r:embed="rId5">
            <a:alphaModFix/>
          </a:blip>
          <a:srcRect/>
          <a:stretch/>
        </p:blipFill>
        <p:spPr>
          <a:xfrm>
            <a:off x="317986" y="3811839"/>
            <a:ext cx="2733150" cy="1840336"/>
          </a:xfrm>
          <a:prstGeom prst="rect">
            <a:avLst/>
          </a:prstGeom>
          <a:noFill/>
          <a:ln>
            <a:noFill/>
          </a:ln>
        </p:spPr>
      </p:pic>
      <p:pic>
        <p:nvPicPr>
          <p:cNvPr id="56" name="Google Shape;56;p2" descr="Amo el Derecho. (@YAEDerecho) / Twitter"/>
          <p:cNvPicPr preferRelativeResize="0"/>
          <p:nvPr/>
        </p:nvPicPr>
        <p:blipFill rotWithShape="1">
          <a:blip r:embed="rId6">
            <a:alphaModFix/>
          </a:blip>
          <a:srcRect l="10225" r="8141" b="8824"/>
          <a:stretch/>
        </p:blipFill>
        <p:spPr>
          <a:xfrm>
            <a:off x="10371862" y="1265184"/>
            <a:ext cx="1561644" cy="1744189"/>
          </a:xfrm>
          <a:prstGeom prst="rect">
            <a:avLst/>
          </a:prstGeom>
          <a:noFill/>
          <a:ln>
            <a:noFill/>
          </a:ln>
        </p:spPr>
      </p:pic>
      <p:pic>
        <p:nvPicPr>
          <p:cNvPr id="2" name="Sonido grabado">
            <a:hlinkClick r:id="" action="ppaction://media"/>
            <a:extLst>
              <a:ext uri="{FF2B5EF4-FFF2-40B4-BE49-F238E27FC236}">
                <a16:creationId xmlns:a16="http://schemas.microsoft.com/office/drawing/2014/main" id="{51C1386D-A852-9637-1870-98A86D9AB37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867797" y="374478"/>
            <a:ext cx="609600" cy="609600"/>
          </a:xfrm>
          <a:prstGeom prst="rect">
            <a:avLst/>
          </a:prstGeom>
        </p:spPr>
      </p:pic>
      <p:sp>
        <p:nvSpPr>
          <p:cNvPr id="3" name="Google Shape;51;p2">
            <a:extLst>
              <a:ext uri="{FF2B5EF4-FFF2-40B4-BE49-F238E27FC236}">
                <a16:creationId xmlns:a16="http://schemas.microsoft.com/office/drawing/2014/main" id="{1EF70A54-3200-68C2-E65C-CE9E67DEE624}"/>
              </a:ext>
            </a:extLst>
          </p:cNvPr>
          <p:cNvSpPr/>
          <p:nvPr/>
        </p:nvSpPr>
        <p:spPr>
          <a:xfrm flipH="1">
            <a:off x="3134946" y="3595279"/>
            <a:ext cx="8798560" cy="2273456"/>
          </a:xfrm>
          <a:prstGeom prst="rightArrow">
            <a:avLst>
              <a:gd name="adj1" fmla="val 50000"/>
              <a:gd name="adj2" fmla="val 50000"/>
            </a:avLst>
          </a:prstGeom>
          <a:solidFill>
            <a:schemeClr val="bg2">
              <a:lumMod val="40000"/>
              <a:lumOff val="60000"/>
            </a:schemeClr>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4" name="Google Shape;54;p2"/>
          <p:cNvSpPr txBox="1"/>
          <p:nvPr/>
        </p:nvSpPr>
        <p:spPr>
          <a:xfrm>
            <a:off x="4216986" y="4193398"/>
            <a:ext cx="7716520" cy="1077218"/>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s-PE" sz="1600" b="0" i="0" u="none" strike="noStrike" cap="none" dirty="0">
                <a:solidFill>
                  <a:schemeClr val="dk1"/>
                </a:solidFill>
                <a:latin typeface="Calibri"/>
                <a:ea typeface="Calibri"/>
                <a:cs typeface="Calibri"/>
                <a:sym typeface="Calibri"/>
              </a:rPr>
              <a:t>Pueden ser árbitros las personas naturales que se hallen en el pleno ejercicio de sus derechos civiles, siempre que no tengan incompatibilidad para actuar como árbitros. Salvo acuerdo en contrario de las partes, la nacionalidad de una persona no será obstáculo para que actúe como árbitro. </a:t>
            </a:r>
            <a:endParaRPr sz="1600" b="0" i="0" u="none" strike="noStrike" cap="none" dirty="0">
              <a:solidFill>
                <a:schemeClr val="dk1"/>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slow" p14:dur="2000" advTm="34515"/>
    </mc:Choice>
    <mc:Fallback xmlns="">
      <p:transition spd="slow" advTm="345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51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80" name="Google Shape;80;p5"/>
          <p:cNvSpPr txBox="1">
            <a:spLocks noGrp="1"/>
          </p:cNvSpPr>
          <p:nvPr>
            <p:ph type="title"/>
          </p:nvPr>
        </p:nvSpPr>
        <p:spPr>
          <a:xfrm>
            <a:off x="838200" y="651103"/>
            <a:ext cx="10515600" cy="80645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Arial"/>
              <a:buNone/>
            </a:pPr>
            <a:r>
              <a:rPr lang="es-PE" dirty="0"/>
              <a:t>Recusación de los árbitros</a:t>
            </a:r>
            <a:endParaRPr dirty="0"/>
          </a:p>
        </p:txBody>
      </p:sp>
      <p:sp>
        <p:nvSpPr>
          <p:cNvPr id="82" name="Google Shape;82;p5"/>
          <p:cNvSpPr/>
          <p:nvPr/>
        </p:nvSpPr>
        <p:spPr>
          <a:xfrm>
            <a:off x="838200" y="1457553"/>
            <a:ext cx="10644613" cy="4592676"/>
          </a:xfrm>
          <a:prstGeom prst="roundRect">
            <a:avLst>
              <a:gd name="adj" fmla="val 16667"/>
            </a:avLst>
          </a:prstGeom>
          <a:solidFill>
            <a:schemeClr val="bg2">
              <a:lumMod val="40000"/>
              <a:lumOff val="60000"/>
            </a:schemeClr>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r>
              <a:rPr lang="es-ES" sz="2400" b="1" i="0" dirty="0">
                <a:solidFill>
                  <a:srgbClr val="070605"/>
                </a:solidFill>
                <a:effectLst/>
                <a:latin typeface="YAD1aU3sLnI 0"/>
              </a:rPr>
              <a:t>DL. </a:t>
            </a:r>
            <a:r>
              <a:rPr lang="es-ES" sz="2400" b="1" i="0" dirty="0" err="1">
                <a:solidFill>
                  <a:srgbClr val="070605"/>
                </a:solidFill>
                <a:effectLst/>
                <a:latin typeface="YAD1aU3sLnI 0"/>
              </a:rPr>
              <a:t>Nº</a:t>
            </a:r>
            <a:r>
              <a:rPr lang="es-ES" sz="2400" b="1" i="0" dirty="0">
                <a:solidFill>
                  <a:srgbClr val="070605"/>
                </a:solidFill>
                <a:effectLst/>
                <a:latin typeface="YAD1aU3sLnI 0"/>
              </a:rPr>
              <a:t> 1071 </a:t>
            </a:r>
            <a:endParaRPr lang="es-ES" sz="2400" dirty="0">
              <a:solidFill>
                <a:srgbClr val="070605"/>
              </a:solidFill>
              <a:effectLst/>
              <a:latin typeface="YAD1aU3sLnI 0"/>
            </a:endParaRPr>
          </a:p>
          <a:p>
            <a:r>
              <a:rPr lang="es-ES" sz="2400" b="1" i="0" dirty="0">
                <a:solidFill>
                  <a:srgbClr val="070605"/>
                </a:solidFill>
                <a:effectLst/>
                <a:latin typeface="YAD1aU3sLnI 0"/>
              </a:rPr>
              <a:t>TÍTULO II CONVENIO ARBITRAL </a:t>
            </a:r>
            <a:endParaRPr lang="es-ES" sz="2400" dirty="0">
              <a:solidFill>
                <a:srgbClr val="070605"/>
              </a:solidFill>
              <a:effectLst/>
              <a:latin typeface="YAD1aU3sLnI 0"/>
            </a:endParaRPr>
          </a:p>
          <a:p>
            <a:r>
              <a:rPr lang="es-ES" sz="2400" b="1" i="0" dirty="0">
                <a:solidFill>
                  <a:srgbClr val="070605"/>
                </a:solidFill>
                <a:effectLst/>
                <a:latin typeface="YAD1aU3sLnI 0"/>
              </a:rPr>
              <a:t>Artículo 29.- Procedimiento de recusación. </a:t>
            </a:r>
            <a:endParaRPr lang="es-ES" sz="2400" dirty="0">
              <a:solidFill>
                <a:srgbClr val="070605"/>
              </a:solidFill>
              <a:effectLst/>
              <a:latin typeface="YAD1aU3sLnI 0"/>
            </a:endParaRPr>
          </a:p>
          <a:p>
            <a:r>
              <a:rPr lang="es-ES" sz="2400" b="0" i="0" dirty="0">
                <a:solidFill>
                  <a:srgbClr val="070605"/>
                </a:solidFill>
                <a:effectLst/>
                <a:latin typeface="YAD1aU3sLnI 0"/>
              </a:rPr>
              <a:t>6. Cuando por disposición de este Decreto Legislativo corresponda resolver la recusación a una Cámara de Comercio, lo hará la persona u órgano que la propia Cámara determine. A falta de previa determinación, la decisión será adoptada por el máximo órgano de la institución. </a:t>
            </a:r>
            <a:endParaRPr lang="es-ES" sz="2400" dirty="0">
              <a:solidFill>
                <a:srgbClr val="070605"/>
              </a:solidFill>
              <a:effectLst/>
              <a:latin typeface="YAD1aU3sLnI 0"/>
            </a:endParaRPr>
          </a:p>
          <a:p>
            <a:r>
              <a:rPr lang="es-ES" sz="2400" b="0" i="0" dirty="0">
                <a:solidFill>
                  <a:srgbClr val="070605"/>
                </a:solidFill>
                <a:effectLst/>
                <a:latin typeface="YAD1aU3sLnI 0"/>
              </a:rPr>
              <a:t>7. La decisión que resuelve la recusación es definitiva e inimpugnable. Si no prosperase la recusación formulada con arreglo al procedimiento acordado por las partes, el reglamento arbitral aplicable o el establecido en este artículo, la parte recusante sólo podrá, en su caso, cuestionar lo decidido mediante el recurso de anulación contra el laudo. </a:t>
            </a:r>
            <a:endParaRPr lang="es-ES" sz="2400" dirty="0">
              <a:solidFill>
                <a:srgbClr val="070605"/>
              </a:solidFill>
              <a:effectLst/>
              <a:latin typeface="YAD1aU3sLnI 0"/>
            </a:endParaRPr>
          </a:p>
        </p:txBody>
      </p:sp>
      <p:pic>
        <p:nvPicPr>
          <p:cNvPr id="2" name="Sonido grabado">
            <a:hlinkClick r:id="" action="ppaction://media"/>
            <a:extLst>
              <a:ext uri="{FF2B5EF4-FFF2-40B4-BE49-F238E27FC236}">
                <a16:creationId xmlns:a16="http://schemas.microsoft.com/office/drawing/2014/main" id="{A5E11B50-2543-4464-4A04-F6E59AB0DAE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856700" y="291393"/>
            <a:ext cx="609600" cy="609600"/>
          </a:xfrm>
          <a:prstGeom prst="rect">
            <a:avLst/>
          </a:prstGeom>
        </p:spPr>
      </p:pic>
    </p:spTree>
    <p:extLst>
      <p:ext uri="{BB962C8B-B14F-4D97-AF65-F5344CB8AC3E}">
        <p14:creationId xmlns:p14="http://schemas.microsoft.com/office/powerpoint/2010/main" val="395881651"/>
      </p:ext>
    </p:extLst>
  </p:cSld>
  <p:clrMapOvr>
    <a:masterClrMapping/>
  </p:clrMapOvr>
  <mc:AlternateContent xmlns:mc="http://schemas.openxmlformats.org/markup-compatibility/2006" xmlns:p14="http://schemas.microsoft.com/office/powerpoint/2010/main">
    <mc:Choice Requires="p14">
      <p:transition spd="slow" p14:dur="2000" advTm="14964"/>
    </mc:Choice>
    <mc:Fallback xmlns="">
      <p:transition spd="slow" advTm="149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96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Google Shape;90;p6"/>
          <p:cNvSpPr txBox="1">
            <a:spLocks noGrp="1"/>
          </p:cNvSpPr>
          <p:nvPr>
            <p:ph type="title"/>
          </p:nvPr>
        </p:nvSpPr>
        <p:spPr>
          <a:xfrm>
            <a:off x="801795" y="446617"/>
            <a:ext cx="10515600" cy="80645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Arial"/>
              <a:buNone/>
            </a:pPr>
            <a:r>
              <a:rPr lang="es-PE" dirty="0"/>
              <a:t>Remoción de los árbitros</a:t>
            </a:r>
            <a:endParaRPr dirty="0"/>
          </a:p>
        </p:txBody>
      </p:sp>
      <p:sp>
        <p:nvSpPr>
          <p:cNvPr id="92" name="Google Shape;92;p6"/>
          <p:cNvSpPr/>
          <p:nvPr/>
        </p:nvSpPr>
        <p:spPr>
          <a:xfrm>
            <a:off x="1144745" y="1596256"/>
            <a:ext cx="5754900" cy="4407376"/>
          </a:xfrm>
          <a:prstGeom prst="roundRect">
            <a:avLst>
              <a:gd name="adj" fmla="val 16667"/>
            </a:avLst>
          </a:prstGeom>
          <a:solidFill>
            <a:schemeClr val="bg2">
              <a:lumMod val="40000"/>
              <a:lumOff val="60000"/>
            </a:schemeClr>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just" rtl="0">
              <a:spcBef>
                <a:spcPts val="0"/>
              </a:spcBef>
              <a:spcAft>
                <a:spcPts val="0"/>
              </a:spcAft>
              <a:buNone/>
            </a:pPr>
            <a:r>
              <a:rPr lang="es-PE" sz="2400" b="0" i="0" u="none" strike="noStrike" cap="none" dirty="0">
                <a:solidFill>
                  <a:schemeClr val="dk1"/>
                </a:solidFill>
                <a:latin typeface="Calibri"/>
                <a:ea typeface="Calibri"/>
                <a:cs typeface="Calibri"/>
                <a:sym typeface="Calibri"/>
              </a:rPr>
              <a:t>Los árbitros pueden ser removidos por:</a:t>
            </a:r>
            <a:endParaRPr dirty="0"/>
          </a:p>
          <a:p>
            <a:pPr marL="0" marR="0" lvl="0" indent="0" algn="just" rtl="0">
              <a:spcBef>
                <a:spcPts val="0"/>
              </a:spcBef>
              <a:spcAft>
                <a:spcPts val="0"/>
              </a:spcAft>
              <a:buNone/>
            </a:pPr>
            <a:endParaRPr sz="2400" b="0" i="0" u="none" strike="noStrike" cap="none" dirty="0">
              <a:solidFill>
                <a:schemeClr val="dk1"/>
              </a:solidFill>
              <a:latin typeface="Calibri"/>
              <a:ea typeface="Calibri"/>
              <a:cs typeface="Calibri"/>
              <a:sym typeface="Calibri"/>
            </a:endParaRPr>
          </a:p>
          <a:p>
            <a:pPr marL="342900" marR="0" lvl="0" indent="-342900" algn="just" rtl="0">
              <a:spcBef>
                <a:spcPts val="0"/>
              </a:spcBef>
              <a:spcAft>
                <a:spcPts val="0"/>
              </a:spcAft>
              <a:buClr>
                <a:schemeClr val="dk1"/>
              </a:buClr>
              <a:buSzPts val="2400"/>
              <a:buFont typeface="Arial"/>
              <a:buChar char="•"/>
            </a:pPr>
            <a:r>
              <a:rPr lang="es-PE" sz="2400" b="0" i="0" u="none" strike="noStrike" cap="none" dirty="0">
                <a:solidFill>
                  <a:schemeClr val="dk1"/>
                </a:solidFill>
                <a:latin typeface="Calibri"/>
                <a:ea typeface="Calibri"/>
                <a:cs typeface="Calibri"/>
                <a:sym typeface="Calibri"/>
              </a:rPr>
              <a:t>Por impedimento de hecho o de derecho para ejercer sus funciones o no ejercicio en el plazo razonables.</a:t>
            </a:r>
            <a:endParaRPr dirty="0"/>
          </a:p>
          <a:p>
            <a:pPr marL="342900" marR="0" lvl="0" indent="-342900" algn="just" rtl="0">
              <a:spcBef>
                <a:spcPts val="0"/>
              </a:spcBef>
              <a:spcAft>
                <a:spcPts val="0"/>
              </a:spcAft>
              <a:buClr>
                <a:schemeClr val="dk1"/>
              </a:buClr>
              <a:buSzPts val="2400"/>
              <a:buFont typeface="Arial"/>
              <a:buChar char="•"/>
            </a:pPr>
            <a:r>
              <a:rPr lang="es-PE" sz="2400" b="0" i="0" u="none" strike="noStrike" cap="none" dirty="0">
                <a:solidFill>
                  <a:schemeClr val="dk1"/>
                </a:solidFill>
                <a:latin typeface="Calibri"/>
                <a:ea typeface="Calibri"/>
                <a:cs typeface="Calibri"/>
                <a:sym typeface="Calibri"/>
              </a:rPr>
              <a:t>Procede por acuerdo de las partes.</a:t>
            </a:r>
            <a:endParaRPr dirty="0"/>
          </a:p>
          <a:p>
            <a:pPr marL="342900" marR="0" lvl="0" indent="-342900" algn="just" rtl="0">
              <a:spcBef>
                <a:spcPts val="0"/>
              </a:spcBef>
              <a:spcAft>
                <a:spcPts val="0"/>
              </a:spcAft>
              <a:buClr>
                <a:schemeClr val="dk1"/>
              </a:buClr>
              <a:buSzPts val="2400"/>
              <a:buFont typeface="Arial"/>
              <a:buChar char="•"/>
            </a:pPr>
            <a:r>
              <a:rPr lang="es-PE" sz="2400" b="0" i="0" u="none" strike="noStrike" cap="none" dirty="0">
                <a:solidFill>
                  <a:schemeClr val="dk1"/>
                </a:solidFill>
                <a:latin typeface="Calibri"/>
                <a:ea typeface="Calibri"/>
                <a:cs typeface="Calibri"/>
                <a:sym typeface="Calibri"/>
              </a:rPr>
              <a:t>Si no hay acuerdo ni procedimiento regulado, se seguirá el procedimiento de recusación.</a:t>
            </a:r>
            <a:endParaRPr sz="2400" b="0" i="0" u="none" strike="noStrike" cap="none" dirty="0">
              <a:solidFill>
                <a:schemeClr val="dk1"/>
              </a:solidFill>
              <a:latin typeface="Calibri"/>
              <a:ea typeface="Calibri"/>
              <a:cs typeface="Calibri"/>
              <a:sym typeface="Calibri"/>
            </a:endParaRPr>
          </a:p>
        </p:txBody>
      </p:sp>
      <p:pic>
        <p:nvPicPr>
          <p:cNvPr id="93" name="Google Shape;93;p6" descr="Como despedir a un empleado de la mejor forma - YouTube"/>
          <p:cNvPicPr preferRelativeResize="0"/>
          <p:nvPr/>
        </p:nvPicPr>
        <p:blipFill rotWithShape="1">
          <a:blip r:embed="rId5">
            <a:alphaModFix/>
          </a:blip>
          <a:srcRect/>
          <a:stretch/>
        </p:blipFill>
        <p:spPr>
          <a:xfrm>
            <a:off x="7298901" y="2133599"/>
            <a:ext cx="3629025" cy="3332691"/>
          </a:xfrm>
          <a:prstGeom prst="rect">
            <a:avLst/>
          </a:prstGeom>
          <a:noFill/>
          <a:ln>
            <a:noFill/>
          </a:ln>
        </p:spPr>
      </p:pic>
      <p:sp>
        <p:nvSpPr>
          <p:cNvPr id="94" name="Google Shape;94;p6"/>
          <p:cNvSpPr/>
          <p:nvPr/>
        </p:nvSpPr>
        <p:spPr>
          <a:xfrm>
            <a:off x="8097413" y="5466290"/>
            <a:ext cx="2032000" cy="541866"/>
          </a:xfrm>
          <a:prstGeom prst="rect">
            <a:avLst/>
          </a:prstGeom>
          <a:solidFill>
            <a:schemeClr val="bg2">
              <a:lumMod val="40000"/>
              <a:lumOff val="60000"/>
            </a:schemeClr>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PE" sz="2400" b="0" i="0" u="none" strike="noStrike" cap="none" dirty="0">
                <a:solidFill>
                  <a:schemeClr val="dk1"/>
                </a:solidFill>
                <a:latin typeface="Calibri"/>
                <a:ea typeface="Calibri"/>
                <a:cs typeface="Calibri"/>
                <a:sym typeface="Calibri"/>
              </a:rPr>
              <a:t>Art. 30 L.A.</a:t>
            </a:r>
            <a:endParaRPr dirty="0"/>
          </a:p>
        </p:txBody>
      </p:sp>
      <p:pic>
        <p:nvPicPr>
          <p:cNvPr id="2" name="Sonido grabado">
            <a:hlinkClick r:id="" action="ppaction://media"/>
            <a:extLst>
              <a:ext uri="{FF2B5EF4-FFF2-40B4-BE49-F238E27FC236}">
                <a16:creationId xmlns:a16="http://schemas.microsoft.com/office/drawing/2014/main" id="{1B7B2DC6-4AEB-9F28-A0F4-E64031964B0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780605" y="240242"/>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1024"/>
    </mc:Choice>
    <mc:Fallback xmlns="">
      <p:transition spd="slow" advTm="210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02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Google Shape;100;p7"/>
          <p:cNvSpPr/>
          <p:nvPr/>
        </p:nvSpPr>
        <p:spPr>
          <a:xfrm>
            <a:off x="934719" y="1691640"/>
            <a:ext cx="8940801" cy="1737360"/>
          </a:xfrm>
          <a:prstGeom prst="roundRect">
            <a:avLst>
              <a:gd name="adj" fmla="val 16667"/>
            </a:avLst>
          </a:prstGeom>
          <a:solidFill>
            <a:schemeClr val="bg2">
              <a:lumMod val="40000"/>
              <a:lumOff val="60000"/>
            </a:schemeClr>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01" name="Google Shape;101;p7"/>
          <p:cNvSpPr txBox="1">
            <a:spLocks noGrp="1"/>
          </p:cNvSpPr>
          <p:nvPr>
            <p:ph type="title"/>
          </p:nvPr>
        </p:nvSpPr>
        <p:spPr>
          <a:xfrm>
            <a:off x="819468" y="415546"/>
            <a:ext cx="10515600" cy="80645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Arial"/>
              <a:buNone/>
            </a:pPr>
            <a:r>
              <a:rPr lang="es-PE" dirty="0"/>
              <a:t>El Procedimiento Arbitral </a:t>
            </a:r>
            <a:endParaRPr dirty="0"/>
          </a:p>
        </p:txBody>
      </p:sp>
      <p:sp>
        <p:nvSpPr>
          <p:cNvPr id="102" name="Google Shape;102;p7"/>
          <p:cNvSpPr txBox="1">
            <a:spLocks noGrp="1"/>
          </p:cNvSpPr>
          <p:nvPr>
            <p:ph type="body" idx="1"/>
          </p:nvPr>
        </p:nvSpPr>
        <p:spPr>
          <a:xfrm>
            <a:off x="1090294" y="1914553"/>
            <a:ext cx="8629650" cy="1291534"/>
          </a:xfrm>
          <a:prstGeom prst="rect">
            <a:avLst/>
          </a:prstGeom>
          <a:noFill/>
          <a:ln>
            <a:noFill/>
          </a:ln>
        </p:spPr>
        <p:txBody>
          <a:bodyPr spcFirstLastPara="1" wrap="square" lIns="91425" tIns="45700" rIns="91425" bIns="45700" anchor="t" anchorCtr="0">
            <a:normAutofit/>
          </a:bodyPr>
          <a:lstStyle/>
          <a:p>
            <a:pPr marL="0" lvl="0" indent="0" algn="just" rtl="0">
              <a:lnSpc>
                <a:spcPct val="90000"/>
              </a:lnSpc>
              <a:spcBef>
                <a:spcPts val="0"/>
              </a:spcBef>
              <a:spcAft>
                <a:spcPts val="0"/>
              </a:spcAft>
              <a:buClr>
                <a:schemeClr val="dk1"/>
              </a:buClr>
              <a:buSzPts val="1600"/>
              <a:buNone/>
            </a:pPr>
            <a:r>
              <a:rPr lang="es-PE" sz="1600" dirty="0"/>
              <a:t>Habiendo ya determinado que el arbitraje es jurisdicción debemos concluir necesariamente que el arbitraje no es proceso. Por ello, diremos que sólo existe aquí un procedimiento, esto es, un conjunto de actos jurídicamente vinculados entre sí de manera necesaria. El cual posee obviamente una estructura trilateral, conformada por una parte activa, un órgano arbitral (personal o colegiado), y una parte pasiva. </a:t>
            </a:r>
            <a:endParaRPr sz="1600" dirty="0"/>
          </a:p>
        </p:txBody>
      </p:sp>
      <p:pic>
        <p:nvPicPr>
          <p:cNvPr id="104" name="Google Shape;104;p7" descr="Arbitrare"/>
          <p:cNvPicPr preferRelativeResize="0"/>
          <p:nvPr/>
        </p:nvPicPr>
        <p:blipFill rotWithShape="1">
          <a:blip r:embed="rId5">
            <a:alphaModFix/>
          </a:blip>
          <a:srcRect/>
          <a:stretch/>
        </p:blipFill>
        <p:spPr>
          <a:xfrm>
            <a:off x="934719" y="2356091"/>
            <a:ext cx="10166987" cy="4636820"/>
          </a:xfrm>
          <a:prstGeom prst="rect">
            <a:avLst/>
          </a:prstGeom>
          <a:noFill/>
          <a:ln>
            <a:noFill/>
          </a:ln>
        </p:spPr>
      </p:pic>
      <p:pic>
        <p:nvPicPr>
          <p:cNvPr id="2" name="Sonido grabado">
            <a:hlinkClick r:id="" action="ppaction://media"/>
            <a:extLst>
              <a:ext uri="{FF2B5EF4-FFF2-40B4-BE49-F238E27FC236}">
                <a16:creationId xmlns:a16="http://schemas.microsoft.com/office/drawing/2014/main" id="{FB991583-E392-0D83-F633-4F67AE5AE7D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358119" y="418023"/>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93888"/>
    </mc:Choice>
    <mc:Fallback xmlns="">
      <p:transition spd="slow" advTm="938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388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p8"/>
          <p:cNvSpPr/>
          <p:nvPr/>
        </p:nvSpPr>
        <p:spPr>
          <a:xfrm>
            <a:off x="724535" y="1454944"/>
            <a:ext cx="4836160" cy="4407376"/>
          </a:xfrm>
          <a:prstGeom prst="roundRect">
            <a:avLst>
              <a:gd name="adj" fmla="val 16667"/>
            </a:avLst>
          </a:prstGeom>
          <a:solidFill>
            <a:schemeClr val="bg2">
              <a:lumMod val="40000"/>
              <a:lumOff val="60000"/>
            </a:schemeClr>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11" name="Google Shape;111;p8"/>
          <p:cNvSpPr txBox="1">
            <a:spLocks noGrp="1"/>
          </p:cNvSpPr>
          <p:nvPr>
            <p:ph type="title"/>
          </p:nvPr>
        </p:nvSpPr>
        <p:spPr>
          <a:xfrm>
            <a:off x="488700" y="360219"/>
            <a:ext cx="10812780" cy="80645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800"/>
              <a:buFont typeface="Arial"/>
              <a:buNone/>
            </a:pPr>
            <a:r>
              <a:rPr lang="es-PE" sz="4800"/>
              <a:t>¿Qué es el Convenio Arbitral? </a:t>
            </a:r>
            <a:endParaRPr/>
          </a:p>
        </p:txBody>
      </p:sp>
      <p:sp>
        <p:nvSpPr>
          <p:cNvPr id="113" name="Google Shape;113;p8"/>
          <p:cNvSpPr txBox="1">
            <a:spLocks noGrp="1"/>
          </p:cNvSpPr>
          <p:nvPr>
            <p:ph type="body" idx="1"/>
          </p:nvPr>
        </p:nvSpPr>
        <p:spPr>
          <a:xfrm>
            <a:off x="910590" y="1939674"/>
            <a:ext cx="4464050" cy="3684984"/>
          </a:xfrm>
          <a:prstGeom prst="rect">
            <a:avLst/>
          </a:prstGeom>
          <a:noFill/>
          <a:ln>
            <a:noFill/>
          </a:ln>
        </p:spPr>
        <p:txBody>
          <a:bodyPr spcFirstLastPara="1" wrap="square" lIns="91425" tIns="45700" rIns="91425" bIns="45700" anchor="t" anchorCtr="0">
            <a:normAutofit fontScale="77500" lnSpcReduction="20000"/>
          </a:bodyPr>
          <a:lstStyle/>
          <a:p>
            <a:pPr marL="0" lvl="0" indent="0" algn="just" rtl="0">
              <a:lnSpc>
                <a:spcPct val="170000"/>
              </a:lnSpc>
              <a:spcBef>
                <a:spcPts val="0"/>
              </a:spcBef>
              <a:spcAft>
                <a:spcPts val="0"/>
              </a:spcAft>
              <a:buClr>
                <a:schemeClr val="dk1"/>
              </a:buClr>
              <a:buSzPct val="100000"/>
              <a:buNone/>
            </a:pPr>
            <a:r>
              <a:rPr lang="es-PE" sz="2400"/>
              <a:t>El convenio arbitral es un acuerdo por el que las partes deciden someter a arbitraje todas las controversias o ciertas controversias que hayan surgido o puedan surgir entre ellas respecto de una determinada relación jurídica contractual o de otra naturaleza. </a:t>
            </a:r>
            <a:endParaRPr sz="2400"/>
          </a:p>
        </p:txBody>
      </p:sp>
      <p:pic>
        <p:nvPicPr>
          <p:cNvPr id="114" name="Google Shape;114;p8" descr="Convenio Arbitral Julián Herrera | Mind Map"/>
          <p:cNvPicPr preferRelativeResize="0"/>
          <p:nvPr/>
        </p:nvPicPr>
        <p:blipFill rotWithShape="1">
          <a:blip r:embed="rId5">
            <a:alphaModFix/>
          </a:blip>
          <a:srcRect b="10583"/>
          <a:stretch/>
        </p:blipFill>
        <p:spPr>
          <a:xfrm>
            <a:off x="6200987" y="2062037"/>
            <a:ext cx="5266478" cy="3187296"/>
          </a:xfrm>
          <a:prstGeom prst="roundRect">
            <a:avLst>
              <a:gd name="adj" fmla="val 8594"/>
            </a:avLst>
          </a:prstGeom>
          <a:solidFill>
            <a:srgbClr val="ECECEC"/>
          </a:solidFill>
          <a:ln>
            <a:noFill/>
          </a:ln>
          <a:effectLst>
            <a:reflection stA="38000" endPos="28000" dist="5000" dir="5400000" sy="-100000" algn="bl" rotWithShape="0"/>
          </a:effectLst>
        </p:spPr>
      </p:pic>
      <p:pic>
        <p:nvPicPr>
          <p:cNvPr id="2" name="Sonido grabado">
            <a:hlinkClick r:id="" action="ppaction://media"/>
            <a:extLst>
              <a:ext uri="{FF2B5EF4-FFF2-40B4-BE49-F238E27FC236}">
                <a16:creationId xmlns:a16="http://schemas.microsoft.com/office/drawing/2014/main" id="{4314A9D6-21B6-4E29-0B36-909BEA0C126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857865" y="18923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0629"/>
    </mc:Choice>
    <mc:Fallback xmlns="">
      <p:transition spd="slow" advTm="206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62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p9"/>
          <p:cNvSpPr/>
          <p:nvPr/>
        </p:nvSpPr>
        <p:spPr>
          <a:xfrm>
            <a:off x="6821801" y="1536777"/>
            <a:ext cx="4836160" cy="4907915"/>
          </a:xfrm>
          <a:prstGeom prst="roundRect">
            <a:avLst>
              <a:gd name="adj" fmla="val 16667"/>
            </a:avLst>
          </a:prstGeom>
          <a:solidFill>
            <a:schemeClr val="bg2">
              <a:lumMod val="40000"/>
              <a:lumOff val="60000"/>
            </a:schemeClr>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21" name="Google Shape;121;p9"/>
          <p:cNvSpPr txBox="1">
            <a:spLocks noGrp="1"/>
          </p:cNvSpPr>
          <p:nvPr>
            <p:ph type="title"/>
          </p:nvPr>
        </p:nvSpPr>
        <p:spPr>
          <a:xfrm>
            <a:off x="416559" y="391899"/>
            <a:ext cx="11241401" cy="1123471"/>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100000"/>
              <a:buFont typeface="Arial"/>
              <a:buNone/>
            </a:pPr>
            <a:r>
              <a:rPr lang="es-PE" sz="4800" dirty="0"/>
              <a:t>¿Cuál es el contenido del Convenio Arbitral? </a:t>
            </a:r>
            <a:endParaRPr dirty="0"/>
          </a:p>
        </p:txBody>
      </p:sp>
      <p:pic>
        <p:nvPicPr>
          <p:cNvPr id="123" name="Google Shape;123;p9" descr="El convenio arbitral en los contratos con el Estado que se rigen bajo la  Ley 30225 – Prometheo CDA"/>
          <p:cNvPicPr preferRelativeResize="0"/>
          <p:nvPr/>
        </p:nvPicPr>
        <p:blipFill rotWithShape="1">
          <a:blip r:embed="rId5">
            <a:alphaModFix/>
          </a:blip>
          <a:srcRect/>
          <a:stretch/>
        </p:blipFill>
        <p:spPr>
          <a:xfrm>
            <a:off x="416560" y="1877080"/>
            <a:ext cx="6096000" cy="3876675"/>
          </a:xfrm>
          <a:prstGeom prst="rect">
            <a:avLst/>
          </a:prstGeom>
          <a:noFill/>
          <a:ln>
            <a:noFill/>
          </a:ln>
        </p:spPr>
      </p:pic>
      <p:sp>
        <p:nvSpPr>
          <p:cNvPr id="124" name="Google Shape;124;p9"/>
          <p:cNvSpPr txBox="1">
            <a:spLocks noGrp="1"/>
          </p:cNvSpPr>
          <p:nvPr>
            <p:ph type="body" idx="1"/>
          </p:nvPr>
        </p:nvSpPr>
        <p:spPr>
          <a:xfrm>
            <a:off x="7193911" y="1666009"/>
            <a:ext cx="4464049" cy="4649450"/>
          </a:xfrm>
          <a:prstGeom prst="rect">
            <a:avLst/>
          </a:prstGeom>
          <a:noFill/>
          <a:ln>
            <a:noFill/>
          </a:ln>
        </p:spPr>
        <p:txBody>
          <a:bodyPr spcFirstLastPara="1" wrap="square" lIns="91425" tIns="45700" rIns="91425" bIns="45700" anchor="ctr" anchorCtr="0">
            <a:normAutofit fontScale="70000" lnSpcReduction="20000"/>
          </a:bodyPr>
          <a:lstStyle/>
          <a:p>
            <a:pPr lvl="0" indent="-457200" algn="just" rtl="0">
              <a:lnSpc>
                <a:spcPct val="170000"/>
              </a:lnSpc>
              <a:spcBef>
                <a:spcPts val="0"/>
              </a:spcBef>
              <a:spcAft>
                <a:spcPts val="0"/>
              </a:spcAft>
              <a:buClr>
                <a:schemeClr val="dk1"/>
              </a:buClr>
              <a:buSzPct val="100000"/>
              <a:buFont typeface="+mj-lt"/>
              <a:buAutoNum type="arabicPeriod"/>
            </a:pPr>
            <a:r>
              <a:rPr lang="es-PE" sz="2400" dirty="0">
                <a:solidFill>
                  <a:schemeClr val="tx1"/>
                </a:solidFill>
              </a:rPr>
              <a:t>Tipo de Arbitraje</a:t>
            </a:r>
            <a:endParaRPr dirty="0">
              <a:solidFill>
                <a:schemeClr val="tx1"/>
              </a:solidFill>
            </a:endParaRPr>
          </a:p>
          <a:p>
            <a:pPr lvl="0" indent="-457200" algn="just" rtl="0">
              <a:lnSpc>
                <a:spcPct val="170000"/>
              </a:lnSpc>
              <a:spcBef>
                <a:spcPts val="1000"/>
              </a:spcBef>
              <a:spcAft>
                <a:spcPts val="0"/>
              </a:spcAft>
              <a:buClr>
                <a:schemeClr val="dk1"/>
              </a:buClr>
              <a:buSzPct val="100000"/>
              <a:buFont typeface="+mj-lt"/>
              <a:buAutoNum type="arabicPeriod"/>
            </a:pPr>
            <a:r>
              <a:rPr lang="es-PE" sz="2400" dirty="0">
                <a:solidFill>
                  <a:schemeClr val="tx1"/>
                </a:solidFill>
              </a:rPr>
              <a:t>Alcance del convenio</a:t>
            </a:r>
            <a:endParaRPr dirty="0">
              <a:solidFill>
                <a:schemeClr val="tx1"/>
              </a:solidFill>
            </a:endParaRPr>
          </a:p>
          <a:p>
            <a:pPr lvl="0" indent="-457200" algn="just" rtl="0">
              <a:lnSpc>
                <a:spcPct val="170000"/>
              </a:lnSpc>
              <a:spcBef>
                <a:spcPts val="1000"/>
              </a:spcBef>
              <a:spcAft>
                <a:spcPts val="0"/>
              </a:spcAft>
              <a:buClr>
                <a:schemeClr val="dk1"/>
              </a:buClr>
              <a:buSzPct val="100000"/>
              <a:buFont typeface="+mj-lt"/>
              <a:buAutoNum type="arabicPeriod"/>
            </a:pPr>
            <a:r>
              <a:rPr lang="es-PE" sz="2400" dirty="0">
                <a:solidFill>
                  <a:schemeClr val="tx1"/>
                </a:solidFill>
              </a:rPr>
              <a:t>Idioma</a:t>
            </a:r>
            <a:endParaRPr dirty="0">
              <a:solidFill>
                <a:schemeClr val="tx1"/>
              </a:solidFill>
            </a:endParaRPr>
          </a:p>
          <a:p>
            <a:pPr lvl="0" indent="-457200" algn="just" rtl="0">
              <a:lnSpc>
                <a:spcPct val="170000"/>
              </a:lnSpc>
              <a:spcBef>
                <a:spcPts val="1000"/>
              </a:spcBef>
              <a:spcAft>
                <a:spcPts val="0"/>
              </a:spcAft>
              <a:buClr>
                <a:schemeClr val="dk1"/>
              </a:buClr>
              <a:buSzPct val="100000"/>
              <a:buFont typeface="+mj-lt"/>
              <a:buAutoNum type="arabicPeriod"/>
            </a:pPr>
            <a:r>
              <a:rPr lang="es-PE" sz="2400" dirty="0">
                <a:solidFill>
                  <a:schemeClr val="tx1"/>
                </a:solidFill>
              </a:rPr>
              <a:t>Lugar y sede</a:t>
            </a:r>
            <a:endParaRPr dirty="0">
              <a:solidFill>
                <a:schemeClr val="tx1"/>
              </a:solidFill>
            </a:endParaRPr>
          </a:p>
          <a:p>
            <a:pPr lvl="0" indent="-457200" algn="just" rtl="0">
              <a:lnSpc>
                <a:spcPct val="170000"/>
              </a:lnSpc>
              <a:spcBef>
                <a:spcPts val="1000"/>
              </a:spcBef>
              <a:spcAft>
                <a:spcPts val="0"/>
              </a:spcAft>
              <a:buClr>
                <a:schemeClr val="dk1"/>
              </a:buClr>
              <a:buSzPct val="100000"/>
              <a:buFont typeface="+mj-lt"/>
              <a:buAutoNum type="arabicPeriod"/>
            </a:pPr>
            <a:r>
              <a:rPr lang="es-PE" sz="2400" dirty="0">
                <a:solidFill>
                  <a:schemeClr val="tx1"/>
                </a:solidFill>
              </a:rPr>
              <a:t>Ley aplicable</a:t>
            </a:r>
            <a:endParaRPr dirty="0">
              <a:solidFill>
                <a:schemeClr val="tx1"/>
              </a:solidFill>
            </a:endParaRPr>
          </a:p>
          <a:p>
            <a:pPr lvl="0" indent="-457200" algn="just" rtl="0">
              <a:lnSpc>
                <a:spcPct val="170000"/>
              </a:lnSpc>
              <a:spcBef>
                <a:spcPts val="1000"/>
              </a:spcBef>
              <a:spcAft>
                <a:spcPts val="0"/>
              </a:spcAft>
              <a:buClr>
                <a:schemeClr val="dk1"/>
              </a:buClr>
              <a:buSzPct val="100000"/>
              <a:buFont typeface="+mj-lt"/>
              <a:buAutoNum type="arabicPeriod"/>
            </a:pPr>
            <a:r>
              <a:rPr lang="es-PE" sz="2400" dirty="0">
                <a:solidFill>
                  <a:schemeClr val="tx1"/>
                </a:solidFill>
              </a:rPr>
              <a:t>Plazo</a:t>
            </a:r>
            <a:endParaRPr dirty="0">
              <a:solidFill>
                <a:schemeClr val="tx1"/>
              </a:solidFill>
            </a:endParaRPr>
          </a:p>
          <a:p>
            <a:pPr lvl="0" indent="-457200" algn="just" rtl="0">
              <a:lnSpc>
                <a:spcPct val="170000"/>
              </a:lnSpc>
              <a:spcBef>
                <a:spcPts val="1000"/>
              </a:spcBef>
              <a:spcAft>
                <a:spcPts val="0"/>
              </a:spcAft>
              <a:buClr>
                <a:schemeClr val="dk1"/>
              </a:buClr>
              <a:buSzPct val="100000"/>
              <a:buFont typeface="+mj-lt"/>
              <a:buAutoNum type="arabicPeriod"/>
            </a:pPr>
            <a:r>
              <a:rPr lang="es-PE" sz="2400" dirty="0">
                <a:solidFill>
                  <a:schemeClr val="tx1"/>
                </a:solidFill>
              </a:rPr>
              <a:t>Árbitro </a:t>
            </a:r>
            <a:endParaRPr dirty="0">
              <a:solidFill>
                <a:schemeClr val="tx1"/>
              </a:solidFill>
            </a:endParaRPr>
          </a:p>
          <a:p>
            <a:pPr lvl="0" indent="-457200" algn="just" rtl="0">
              <a:lnSpc>
                <a:spcPct val="170000"/>
              </a:lnSpc>
              <a:spcBef>
                <a:spcPts val="1000"/>
              </a:spcBef>
              <a:spcAft>
                <a:spcPts val="0"/>
              </a:spcAft>
              <a:buClr>
                <a:schemeClr val="dk1"/>
              </a:buClr>
              <a:buSzPct val="100000"/>
              <a:buFont typeface="+mj-lt"/>
              <a:buAutoNum type="arabicPeriod"/>
            </a:pPr>
            <a:r>
              <a:rPr lang="es-PE" sz="2400" dirty="0">
                <a:solidFill>
                  <a:schemeClr val="tx1"/>
                </a:solidFill>
              </a:rPr>
              <a:t>Procedencia del recurso de nulidad</a:t>
            </a:r>
            <a:endParaRPr dirty="0">
              <a:solidFill>
                <a:schemeClr val="tx1"/>
              </a:solidFill>
            </a:endParaRPr>
          </a:p>
          <a:p>
            <a:pPr lvl="0" indent="-457200" algn="just" rtl="0">
              <a:lnSpc>
                <a:spcPct val="170000"/>
              </a:lnSpc>
              <a:spcBef>
                <a:spcPts val="1000"/>
              </a:spcBef>
              <a:spcAft>
                <a:spcPts val="0"/>
              </a:spcAft>
              <a:buClr>
                <a:schemeClr val="dk1"/>
              </a:buClr>
              <a:buSzPct val="100000"/>
              <a:buFont typeface="+mj-lt"/>
              <a:buAutoNum type="arabicPeriod"/>
            </a:pPr>
            <a:r>
              <a:rPr lang="es-PE" sz="2400" dirty="0">
                <a:solidFill>
                  <a:schemeClr val="tx1"/>
                </a:solidFill>
              </a:rPr>
              <a:t>Costos</a:t>
            </a:r>
            <a:endParaRPr dirty="0">
              <a:solidFill>
                <a:schemeClr val="tx1"/>
              </a:solidFill>
            </a:endParaRPr>
          </a:p>
        </p:txBody>
      </p:sp>
      <p:pic>
        <p:nvPicPr>
          <p:cNvPr id="2" name="Sonido grabado">
            <a:hlinkClick r:id="" action="ppaction://media"/>
            <a:extLst>
              <a:ext uri="{FF2B5EF4-FFF2-40B4-BE49-F238E27FC236}">
                <a16:creationId xmlns:a16="http://schemas.microsoft.com/office/drawing/2014/main" id="{2FEE0E41-17C6-6580-3C72-AD99375189B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9340" y="221219"/>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0660"/>
    </mc:Choice>
    <mc:Fallback xmlns="">
      <p:transition spd="slow" advTm="306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66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1" name="Google Shape;131;p10"/>
          <p:cNvSpPr txBox="1">
            <a:spLocks noGrp="1"/>
          </p:cNvSpPr>
          <p:nvPr>
            <p:ph type="title"/>
          </p:nvPr>
        </p:nvSpPr>
        <p:spPr>
          <a:xfrm>
            <a:off x="2344461" y="403227"/>
            <a:ext cx="1925237" cy="80645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Arial"/>
              <a:buNone/>
            </a:pPr>
            <a:r>
              <a:rPr lang="es-PE" dirty="0"/>
              <a:t>CASO </a:t>
            </a:r>
            <a:endParaRPr dirty="0"/>
          </a:p>
        </p:txBody>
      </p:sp>
      <p:pic>
        <p:nvPicPr>
          <p:cNvPr id="132" name="Google Shape;132;p10"/>
          <p:cNvPicPr preferRelativeResize="0"/>
          <p:nvPr/>
        </p:nvPicPr>
        <p:blipFill rotWithShape="1">
          <a:blip r:embed="rId5">
            <a:alphaModFix/>
          </a:blip>
          <a:srcRect/>
          <a:stretch/>
        </p:blipFill>
        <p:spPr>
          <a:xfrm>
            <a:off x="518160" y="1209677"/>
            <a:ext cx="5577840" cy="5371779"/>
          </a:xfrm>
          <a:prstGeom prst="rect">
            <a:avLst/>
          </a:prstGeom>
          <a:noFill/>
          <a:ln>
            <a:noFill/>
          </a:ln>
        </p:spPr>
      </p:pic>
      <p:pic>
        <p:nvPicPr>
          <p:cNvPr id="134" name="Google Shape;134;p10"/>
          <p:cNvPicPr preferRelativeResize="0"/>
          <p:nvPr/>
        </p:nvPicPr>
        <p:blipFill rotWithShape="1">
          <a:blip r:embed="rId6">
            <a:alphaModFix/>
          </a:blip>
          <a:srcRect/>
          <a:stretch/>
        </p:blipFill>
        <p:spPr>
          <a:xfrm>
            <a:off x="6293976" y="173356"/>
            <a:ext cx="5577840" cy="6408100"/>
          </a:xfrm>
          <a:prstGeom prst="rect">
            <a:avLst/>
          </a:prstGeom>
          <a:noFill/>
          <a:ln>
            <a:noFill/>
          </a:ln>
        </p:spPr>
      </p:pic>
      <p:pic>
        <p:nvPicPr>
          <p:cNvPr id="2" name="Sonido grabado">
            <a:hlinkClick r:id="" action="ppaction://media"/>
            <a:extLst>
              <a:ext uri="{FF2B5EF4-FFF2-40B4-BE49-F238E27FC236}">
                <a16:creationId xmlns:a16="http://schemas.microsoft.com/office/drawing/2014/main" id="{1FF8BB95-46B4-B77C-5EFE-217FB44377B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01400" y="173356"/>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58370"/>
    </mc:Choice>
    <mc:Fallback xmlns="">
      <p:transition spd="slow" advTm="1583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837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40" name="Google Shape;140;p11"/>
          <p:cNvSpPr txBox="1">
            <a:spLocks noGrp="1"/>
          </p:cNvSpPr>
          <p:nvPr>
            <p:ph type="body" idx="1"/>
          </p:nvPr>
        </p:nvSpPr>
        <p:spPr>
          <a:xfrm>
            <a:off x="1089285" y="1270157"/>
            <a:ext cx="10013430" cy="4715907"/>
          </a:xfrm>
          <a:prstGeom prst="rect">
            <a:avLst/>
          </a:prstGeom>
          <a:noFill/>
          <a:ln>
            <a:noFill/>
          </a:ln>
        </p:spPr>
        <p:txBody>
          <a:bodyPr spcFirstLastPara="1" wrap="square" lIns="91425" tIns="45700" rIns="91425" bIns="45700" anchor="t" anchorCtr="0">
            <a:normAutofit/>
          </a:bodyPr>
          <a:lstStyle/>
          <a:p>
            <a:pPr marL="457200" lvl="0" indent="-457200" algn="just" rtl="0">
              <a:lnSpc>
                <a:spcPct val="90000"/>
              </a:lnSpc>
              <a:spcBef>
                <a:spcPts val="1000"/>
              </a:spcBef>
              <a:spcAft>
                <a:spcPts val="0"/>
              </a:spcAft>
              <a:buClr>
                <a:schemeClr val="dk1"/>
              </a:buClr>
              <a:buSzPts val="1800"/>
              <a:buFont typeface="Calibri"/>
              <a:buAutoNum type="alphaLcParenR"/>
            </a:pPr>
            <a:r>
              <a:rPr lang="es-PE" sz="1800" dirty="0"/>
              <a:t>Principio de Economía Procesal, Kompetenz </a:t>
            </a:r>
            <a:r>
              <a:rPr lang="es-PE" sz="1800" dirty="0" err="1"/>
              <a:t>Kompetez</a:t>
            </a:r>
            <a:r>
              <a:rPr lang="es-PE" sz="1800" dirty="0"/>
              <a:t>, Inmediación, Rapidez, Apelación, Independencia, Flexibilidad, Prueba, Especialización, Imparcialidad, Flexibilidad y Confidencialidad.</a:t>
            </a:r>
            <a:endParaRPr dirty="0"/>
          </a:p>
          <a:p>
            <a:pPr marL="457200" lvl="0" indent="-457200" algn="just" rtl="0">
              <a:lnSpc>
                <a:spcPct val="90000"/>
              </a:lnSpc>
              <a:spcBef>
                <a:spcPts val="1000"/>
              </a:spcBef>
              <a:spcAft>
                <a:spcPts val="0"/>
              </a:spcAft>
              <a:buClr>
                <a:schemeClr val="dk1"/>
              </a:buClr>
              <a:buSzPts val="1800"/>
              <a:buFont typeface="Calibri"/>
              <a:buAutoNum type="alphaLcParenR"/>
            </a:pPr>
            <a:r>
              <a:rPr lang="es-PE" sz="1800" dirty="0"/>
              <a:t>Principio de Economía Procesal, Kompetenz </a:t>
            </a:r>
            <a:r>
              <a:rPr lang="es-PE" sz="1800" dirty="0" err="1"/>
              <a:t>Kompetez</a:t>
            </a:r>
            <a:r>
              <a:rPr lang="es-PE" sz="1800" dirty="0"/>
              <a:t>, Inmediación, Rapidez, Apelación, Independencia, Flexibilidad, Prueba, Especialización, Buena Pro y Confidencialidad.</a:t>
            </a:r>
            <a:endParaRPr dirty="0"/>
          </a:p>
          <a:p>
            <a:pPr marL="457200" lvl="0" indent="-457200" algn="just" rtl="0">
              <a:lnSpc>
                <a:spcPct val="90000"/>
              </a:lnSpc>
              <a:spcBef>
                <a:spcPts val="1000"/>
              </a:spcBef>
              <a:spcAft>
                <a:spcPts val="0"/>
              </a:spcAft>
              <a:buClr>
                <a:schemeClr val="dk1"/>
              </a:buClr>
              <a:buSzPts val="1800"/>
              <a:buFont typeface="Calibri"/>
              <a:buAutoNum type="alphaLcParenR"/>
            </a:pPr>
            <a:r>
              <a:rPr lang="es-PE" sz="1800" dirty="0"/>
              <a:t>Principio de Economía Procesal, Kompetenz </a:t>
            </a:r>
            <a:r>
              <a:rPr lang="es-PE" sz="1800" dirty="0" err="1"/>
              <a:t>Kompetez</a:t>
            </a:r>
            <a:r>
              <a:rPr lang="es-PE" sz="1800" dirty="0"/>
              <a:t>, Inmediación, Rapidez, Apelación, Independencia, Flexibilidad, Prueba, Especialización  y Revelación.</a:t>
            </a:r>
            <a:endParaRPr sz="1800" dirty="0"/>
          </a:p>
          <a:p>
            <a:pPr marL="457200" lvl="0" indent="-457200" algn="just" rtl="0">
              <a:lnSpc>
                <a:spcPct val="90000"/>
              </a:lnSpc>
              <a:spcBef>
                <a:spcPts val="1000"/>
              </a:spcBef>
              <a:spcAft>
                <a:spcPts val="0"/>
              </a:spcAft>
              <a:buClr>
                <a:schemeClr val="dk1"/>
              </a:buClr>
              <a:buSzPts val="1800"/>
              <a:buFont typeface="Calibri"/>
              <a:buAutoNum type="alphaLcParenR"/>
            </a:pPr>
            <a:r>
              <a:rPr lang="es-PE" sz="1800" dirty="0"/>
              <a:t>Principio de Economía Procesal, Kompetenz </a:t>
            </a:r>
            <a:r>
              <a:rPr lang="es-PE" sz="1800" dirty="0" err="1"/>
              <a:t>Kompetez</a:t>
            </a:r>
            <a:r>
              <a:rPr lang="es-PE" sz="1800" dirty="0"/>
              <a:t>, Inmediación, Rapidez, Apelación, Independencia, Flexibilidad, Prueba, Especialización  y Transparencia.</a:t>
            </a:r>
            <a:endParaRPr dirty="0"/>
          </a:p>
          <a:p>
            <a:pPr marL="457200" lvl="0" indent="-342900" algn="just" rtl="0">
              <a:lnSpc>
                <a:spcPct val="90000"/>
              </a:lnSpc>
              <a:spcBef>
                <a:spcPts val="1000"/>
              </a:spcBef>
              <a:spcAft>
                <a:spcPts val="0"/>
              </a:spcAft>
              <a:buClr>
                <a:schemeClr val="dk1"/>
              </a:buClr>
              <a:buSzPts val="1800"/>
              <a:buFont typeface="Calibri"/>
              <a:buNone/>
            </a:pPr>
            <a:endParaRPr sz="1800" dirty="0"/>
          </a:p>
          <a:p>
            <a:pPr marL="0" lvl="0" indent="0" algn="l" rtl="0">
              <a:lnSpc>
                <a:spcPct val="90000"/>
              </a:lnSpc>
              <a:spcBef>
                <a:spcPts val="1000"/>
              </a:spcBef>
              <a:spcAft>
                <a:spcPts val="0"/>
              </a:spcAft>
              <a:buClr>
                <a:schemeClr val="dk1"/>
              </a:buClr>
              <a:buSzPts val="1800"/>
              <a:buNone/>
            </a:pPr>
            <a:r>
              <a:rPr lang="es-PE" sz="1800" b="1" dirty="0"/>
              <a:t>Retroalimentación:</a:t>
            </a:r>
            <a:endParaRPr b="1" dirty="0"/>
          </a:p>
          <a:p>
            <a:pPr marL="0" lvl="0" indent="0" algn="just" rtl="0">
              <a:lnSpc>
                <a:spcPct val="90000"/>
              </a:lnSpc>
              <a:spcBef>
                <a:spcPts val="1000"/>
              </a:spcBef>
              <a:spcAft>
                <a:spcPts val="0"/>
              </a:spcAft>
              <a:buClr>
                <a:schemeClr val="dk1"/>
              </a:buClr>
              <a:buSzPts val="1800"/>
              <a:buNone/>
            </a:pPr>
            <a:r>
              <a:rPr lang="es-PE" sz="1800" dirty="0"/>
              <a:t>La respuesta correcta es “a)” principio de Economía Procesal, Kompetenz </a:t>
            </a:r>
            <a:r>
              <a:rPr lang="es-PE" sz="1800" dirty="0" err="1"/>
              <a:t>Kompetez</a:t>
            </a:r>
            <a:r>
              <a:rPr lang="es-PE" sz="1800" dirty="0"/>
              <a:t>, Inmediación, Rapidez, Apelación, Independencia, Flexibilidad, Prueba, Especialización, Imparcialidad, Flexibilidad y Confidencialidad ya que, dentro del arbitraje no existe el principio de Buena Pro, de Revelación o Transparencia.</a:t>
            </a:r>
            <a:endParaRPr dirty="0"/>
          </a:p>
        </p:txBody>
      </p:sp>
      <p:sp>
        <p:nvSpPr>
          <p:cNvPr id="2" name="Google Shape;146;p12">
            <a:extLst>
              <a:ext uri="{FF2B5EF4-FFF2-40B4-BE49-F238E27FC236}">
                <a16:creationId xmlns:a16="http://schemas.microsoft.com/office/drawing/2014/main" id="{30A1E64C-F07E-A0E2-621D-7ABD5EB681C1}"/>
              </a:ext>
            </a:extLst>
          </p:cNvPr>
          <p:cNvSpPr txBox="1">
            <a:spLocks noGrp="1"/>
          </p:cNvSpPr>
          <p:nvPr>
            <p:ph type="title"/>
          </p:nvPr>
        </p:nvSpPr>
        <p:spPr>
          <a:xfrm>
            <a:off x="838200" y="463707"/>
            <a:ext cx="10515600" cy="80645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ts val="4400"/>
              <a:buFont typeface="Arial"/>
              <a:buNone/>
            </a:pPr>
            <a:r>
              <a:rPr lang="es-MX" dirty="0"/>
              <a:t>¿Cuáles son los principios del arbitraje? </a:t>
            </a:r>
            <a:endParaRPr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6" name="Google Shape;146;p12"/>
          <p:cNvSpPr txBox="1">
            <a:spLocks noGrp="1"/>
          </p:cNvSpPr>
          <p:nvPr>
            <p:ph type="title"/>
          </p:nvPr>
        </p:nvSpPr>
        <p:spPr>
          <a:xfrm>
            <a:off x="972142" y="497119"/>
            <a:ext cx="10515600" cy="80645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Arial"/>
              <a:buNone/>
            </a:pPr>
            <a:r>
              <a:rPr lang="es-PE" dirty="0"/>
              <a:t>Conclusiones </a:t>
            </a:r>
            <a:endParaRPr dirty="0"/>
          </a:p>
        </p:txBody>
      </p:sp>
      <p:sp>
        <p:nvSpPr>
          <p:cNvPr id="147" name="Google Shape;147;p12"/>
          <p:cNvSpPr txBox="1">
            <a:spLocks noGrp="1"/>
          </p:cNvSpPr>
          <p:nvPr>
            <p:ph type="body" idx="1"/>
          </p:nvPr>
        </p:nvSpPr>
        <p:spPr>
          <a:xfrm>
            <a:off x="1698548" y="1575362"/>
            <a:ext cx="8794904" cy="4382294"/>
          </a:xfrm>
          <a:prstGeom prst="rect">
            <a:avLst/>
          </a:prstGeom>
          <a:noFill/>
          <a:ln>
            <a:noFill/>
          </a:ln>
        </p:spPr>
        <p:txBody>
          <a:bodyPr spcFirstLastPara="1" wrap="square" lIns="91425" tIns="45700" rIns="91425" bIns="45700" anchor="t" anchorCtr="0">
            <a:normAutofit lnSpcReduction="10000"/>
          </a:bodyPr>
          <a:lstStyle/>
          <a:p>
            <a:pPr marL="342900" lvl="0" indent="-342900" algn="just" rtl="0">
              <a:lnSpc>
                <a:spcPct val="107000"/>
              </a:lnSpc>
              <a:spcBef>
                <a:spcPts val="0"/>
              </a:spcBef>
              <a:spcAft>
                <a:spcPts val="0"/>
              </a:spcAft>
              <a:buClr>
                <a:schemeClr val="dk1"/>
              </a:buClr>
              <a:buSzPts val="1800"/>
              <a:buFont typeface="Arial"/>
              <a:buChar char="•"/>
            </a:pPr>
            <a:r>
              <a:rPr lang="es-PE" sz="1800" dirty="0">
                <a:latin typeface="+mn-lt"/>
                <a:ea typeface="Calibri"/>
                <a:cs typeface="Calibri"/>
                <a:sym typeface="Calibri"/>
              </a:rPr>
              <a:t>Para resolver su controversia las partes pueden designar a un árbitro o a un tribunal arbitral. </a:t>
            </a:r>
            <a:endParaRPr dirty="0">
              <a:latin typeface="+mn-lt"/>
            </a:endParaRPr>
          </a:p>
          <a:p>
            <a:pPr marL="342900" lvl="0" indent="-342900" algn="just" rtl="0">
              <a:lnSpc>
                <a:spcPct val="107000"/>
              </a:lnSpc>
              <a:spcBef>
                <a:spcPts val="1800"/>
              </a:spcBef>
              <a:spcAft>
                <a:spcPts val="0"/>
              </a:spcAft>
              <a:buClr>
                <a:schemeClr val="dk1"/>
              </a:buClr>
              <a:buSzPts val="1800"/>
              <a:buFont typeface="Arial"/>
              <a:buChar char="•"/>
            </a:pPr>
            <a:r>
              <a:rPr lang="es-PE" sz="1800" dirty="0">
                <a:latin typeface="+mn-lt"/>
                <a:ea typeface="Calibri"/>
                <a:cs typeface="Calibri"/>
                <a:sym typeface="Calibri"/>
              </a:rPr>
              <a:t>Los árbitros deben cumplir con su deber de revelar cualquier información a las partes que consideren pueda intervenir con la controversia en el marco del respeto de los principios de la imparcialidad e independencia. En el caso no cumplan este deber, los árbitros pueden ser recusados. Asimismo, por acuerdo de las partes o si los árbitros no pueden ejercer sus funciones en los plazos razonables pueden ser removidos de su cargo.</a:t>
            </a:r>
            <a:endParaRPr dirty="0">
              <a:latin typeface="+mn-lt"/>
            </a:endParaRPr>
          </a:p>
          <a:p>
            <a:pPr marL="342900" lvl="0" indent="-342900" algn="just" rtl="0">
              <a:lnSpc>
                <a:spcPct val="107000"/>
              </a:lnSpc>
              <a:spcBef>
                <a:spcPts val="1800"/>
              </a:spcBef>
              <a:spcAft>
                <a:spcPts val="0"/>
              </a:spcAft>
              <a:buClr>
                <a:schemeClr val="dk1"/>
              </a:buClr>
              <a:buSzPts val="1800"/>
              <a:buFont typeface="Arial"/>
              <a:buChar char="•"/>
            </a:pPr>
            <a:r>
              <a:rPr lang="es-PE" sz="1800" dirty="0">
                <a:latin typeface="+mn-lt"/>
                <a:ea typeface="Calibri"/>
                <a:cs typeface="Calibri"/>
                <a:sym typeface="Calibri"/>
              </a:rPr>
              <a:t>A través del convenio arbitral es que las partes manifiestan su voluntad de someterse al arbitraje.</a:t>
            </a:r>
            <a:endParaRPr dirty="0">
              <a:latin typeface="+mn-lt"/>
            </a:endParaRPr>
          </a:p>
          <a:p>
            <a:pPr marL="342900" lvl="0" indent="-342900" algn="just" rtl="0">
              <a:lnSpc>
                <a:spcPct val="107000"/>
              </a:lnSpc>
              <a:spcBef>
                <a:spcPts val="1800"/>
              </a:spcBef>
              <a:spcAft>
                <a:spcPts val="0"/>
              </a:spcAft>
              <a:buClr>
                <a:schemeClr val="dk1"/>
              </a:buClr>
              <a:buSzPts val="1800"/>
              <a:buFont typeface="Arial"/>
              <a:buChar char="•"/>
            </a:pPr>
            <a:r>
              <a:rPr lang="es-PE" sz="1800" dirty="0">
                <a:latin typeface="+mn-lt"/>
                <a:ea typeface="Calibri"/>
                <a:cs typeface="Calibri"/>
                <a:sym typeface="Calibri"/>
              </a:rPr>
              <a:t>La decisión final sobre la controversia se expresa mediante el laudo, el cual, tiene calidad de cosa juzgada y puede ejecutarse de forma judicial en un proceso ejecutivo.</a:t>
            </a:r>
            <a:endParaRPr dirty="0">
              <a:latin typeface="+mn-lt"/>
            </a:endParaRPr>
          </a:p>
          <a:p>
            <a:pPr marL="0" lvl="0" indent="0" algn="just" rtl="0">
              <a:lnSpc>
                <a:spcPct val="100000"/>
              </a:lnSpc>
              <a:spcBef>
                <a:spcPts val="1800"/>
              </a:spcBef>
              <a:spcAft>
                <a:spcPts val="0"/>
              </a:spcAft>
              <a:buClr>
                <a:schemeClr val="dk1"/>
              </a:buClr>
              <a:buSzPts val="2000"/>
              <a:buNone/>
            </a:pPr>
            <a:endParaRPr dirty="0"/>
          </a:p>
        </p:txBody>
      </p:sp>
      <p:pic>
        <p:nvPicPr>
          <p:cNvPr id="2" name="Sonido grabado">
            <a:hlinkClick r:id="" action="ppaction://media"/>
            <a:extLst>
              <a:ext uri="{FF2B5EF4-FFF2-40B4-BE49-F238E27FC236}">
                <a16:creationId xmlns:a16="http://schemas.microsoft.com/office/drawing/2014/main" id="{FCEBA398-1D27-07F1-B60D-B1C44C60279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833495" y="13279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9151"/>
    </mc:Choice>
    <mc:Fallback xmlns="">
      <p:transition spd="slow" advTm="591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915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p13"/>
          <p:cNvSpPr txBox="1">
            <a:spLocks noGrp="1"/>
          </p:cNvSpPr>
          <p:nvPr>
            <p:ph type="title"/>
          </p:nvPr>
        </p:nvSpPr>
        <p:spPr>
          <a:xfrm>
            <a:off x="838200" y="450851"/>
            <a:ext cx="10515600" cy="80645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Arial"/>
              <a:buNone/>
            </a:pPr>
            <a:r>
              <a:rPr lang="es-PE" dirty="0"/>
              <a:t>Referencias Bibliográficas</a:t>
            </a:r>
            <a:endParaRPr dirty="0"/>
          </a:p>
        </p:txBody>
      </p:sp>
      <p:sp>
        <p:nvSpPr>
          <p:cNvPr id="154" name="Google Shape;154;p13"/>
          <p:cNvSpPr txBox="1">
            <a:spLocks noGrp="1"/>
          </p:cNvSpPr>
          <p:nvPr>
            <p:ph type="body" idx="1"/>
          </p:nvPr>
        </p:nvSpPr>
        <p:spPr>
          <a:xfrm>
            <a:off x="838200" y="1637506"/>
            <a:ext cx="10515600" cy="4382294"/>
          </a:xfrm>
          <a:prstGeom prst="rect">
            <a:avLst/>
          </a:prstGeom>
          <a:noFill/>
          <a:ln>
            <a:noFill/>
          </a:ln>
        </p:spPr>
        <p:txBody>
          <a:bodyPr spcFirstLastPara="1" wrap="square" lIns="91425" tIns="45700" rIns="91425" bIns="45700" anchor="t" anchorCtr="0">
            <a:normAutofit/>
          </a:bodyPr>
          <a:lstStyle/>
          <a:p>
            <a:pPr marL="342900" lvl="0" indent="-342900" algn="just" rtl="0">
              <a:lnSpc>
                <a:spcPct val="90000"/>
              </a:lnSpc>
              <a:spcBef>
                <a:spcPts val="0"/>
              </a:spcBef>
              <a:spcAft>
                <a:spcPts val="0"/>
              </a:spcAft>
              <a:buClr>
                <a:schemeClr val="dk1"/>
              </a:buClr>
              <a:buSzPts val="1800"/>
              <a:buFont typeface="Arial"/>
              <a:buChar char="•"/>
            </a:pPr>
            <a:r>
              <a:rPr lang="es-PE" sz="1800" dirty="0">
                <a:latin typeface="+mn-lt"/>
                <a:ea typeface="Century Gothic"/>
                <a:cs typeface="Century Gothic"/>
                <a:sym typeface="Century Gothic"/>
              </a:rPr>
              <a:t>Landa Arroyo, C. (2007). El arbitraje en la constitución de 1993 y en la jurisprudencia del Tribunal Constitucional. https://revistas.pucp.edu.pe/index.php/themis/article/view/8846/9246</a:t>
            </a:r>
            <a:endParaRPr dirty="0">
              <a:latin typeface="+mn-lt"/>
            </a:endParaRPr>
          </a:p>
          <a:p>
            <a:pPr marL="342900" lvl="0" indent="-342900" algn="just" rtl="0">
              <a:lnSpc>
                <a:spcPct val="90000"/>
              </a:lnSpc>
              <a:spcBef>
                <a:spcPts val="1000"/>
              </a:spcBef>
              <a:spcAft>
                <a:spcPts val="0"/>
              </a:spcAft>
              <a:buClr>
                <a:schemeClr val="dk1"/>
              </a:buClr>
              <a:buSzPts val="1800"/>
              <a:buFont typeface="Arial"/>
              <a:buChar char="•"/>
            </a:pPr>
            <a:r>
              <a:rPr lang="es-PE" sz="1800" dirty="0">
                <a:latin typeface="+mn-lt"/>
                <a:ea typeface="Century Gothic"/>
                <a:cs typeface="Century Gothic"/>
                <a:sym typeface="Century Gothic"/>
              </a:rPr>
              <a:t>Tribunal Constitucional (TC). (2005). Sentencia. Expediente N° 6167-2005-PHC/TC. Recuperado de </a:t>
            </a:r>
            <a:r>
              <a:rPr lang="es-PE" sz="1800" u="sng" dirty="0">
                <a:solidFill>
                  <a:srgbClr val="1155CC"/>
                </a:solidFill>
                <a:latin typeface="+mn-lt"/>
                <a:ea typeface="Century Gothic"/>
                <a:cs typeface="Century Gothic"/>
                <a:sym typeface="Century Gothic"/>
                <a:hlinkClick r:id="rId3">
                  <a:extLst>
                    <a:ext uri="{A12FA001-AC4F-418D-AE19-62706E023703}">
                      <ahyp:hlinkClr xmlns:ahyp="http://schemas.microsoft.com/office/drawing/2018/hyperlinkcolor" val="tx"/>
                    </a:ext>
                  </a:extLst>
                </a:hlinkClick>
              </a:rPr>
              <a:t>https://tc.gob.pe/jurisprudencia/2006/06167-2005-HC.pdf</a:t>
            </a:r>
            <a:r>
              <a:rPr lang="es-PE" sz="1800" dirty="0">
                <a:latin typeface="+mn-lt"/>
                <a:ea typeface="Century Gothic"/>
                <a:cs typeface="Century Gothic"/>
                <a:sym typeface="Century Gothic"/>
              </a:rPr>
              <a:t>  [Consulta: 01 de diciembre  de 2022]</a:t>
            </a:r>
            <a:endParaRPr sz="1800" dirty="0">
              <a:latin typeface="+mn-lt"/>
              <a:ea typeface="Calibri"/>
              <a:cs typeface="Calibri"/>
              <a:sym typeface="Calibri"/>
            </a:endParaRPr>
          </a:p>
          <a:p>
            <a:pPr marL="342900" lvl="0" indent="-228600" algn="l" rtl="0">
              <a:lnSpc>
                <a:spcPct val="90000"/>
              </a:lnSpc>
              <a:spcBef>
                <a:spcPts val="1000"/>
              </a:spcBef>
              <a:spcAft>
                <a:spcPts val="0"/>
              </a:spcAft>
              <a:buClr>
                <a:schemeClr val="dk1"/>
              </a:buClr>
              <a:buSzPts val="1800"/>
              <a:buFont typeface="Arial"/>
              <a:buNone/>
            </a:pPr>
            <a:endParaRPr sz="1800" dirty="0">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62" name="Google Shape;62;p3"/>
          <p:cNvSpPr txBox="1">
            <a:spLocks noGrp="1"/>
          </p:cNvSpPr>
          <p:nvPr>
            <p:ph type="title"/>
          </p:nvPr>
        </p:nvSpPr>
        <p:spPr>
          <a:xfrm>
            <a:off x="679128" y="585430"/>
            <a:ext cx="10515600" cy="80645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Arial"/>
              <a:buNone/>
            </a:pPr>
            <a:r>
              <a:rPr lang="es-PE" dirty="0"/>
              <a:t>¿Qué es el deber de revelación? </a:t>
            </a:r>
            <a:endParaRPr dirty="0"/>
          </a:p>
        </p:txBody>
      </p:sp>
      <p:pic>
        <p:nvPicPr>
          <p:cNvPr id="64" name="Google Shape;64;p3"/>
          <p:cNvPicPr preferRelativeResize="0"/>
          <p:nvPr/>
        </p:nvPicPr>
        <p:blipFill rotWithShape="1">
          <a:blip r:embed="rId5">
            <a:alphaModFix/>
          </a:blip>
          <a:srcRect t="1890"/>
          <a:stretch/>
        </p:blipFill>
        <p:spPr>
          <a:xfrm>
            <a:off x="6491287" y="1962261"/>
            <a:ext cx="4791736" cy="2933477"/>
          </a:xfrm>
          <a:prstGeom prst="rect">
            <a:avLst/>
          </a:prstGeom>
          <a:noFill/>
          <a:ln>
            <a:noFill/>
          </a:ln>
        </p:spPr>
      </p:pic>
      <p:sp>
        <p:nvSpPr>
          <p:cNvPr id="65" name="Google Shape;65;p3"/>
          <p:cNvSpPr/>
          <p:nvPr/>
        </p:nvSpPr>
        <p:spPr>
          <a:xfrm>
            <a:off x="679128" y="1593912"/>
            <a:ext cx="5416872" cy="3670174"/>
          </a:xfrm>
          <a:prstGeom prst="roundRect">
            <a:avLst>
              <a:gd name="adj" fmla="val 16667"/>
            </a:avLst>
          </a:prstGeom>
          <a:solidFill>
            <a:schemeClr val="bg2">
              <a:lumMod val="40000"/>
              <a:lumOff val="60000"/>
            </a:schemeClr>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just" rtl="0">
              <a:spcBef>
                <a:spcPts val="0"/>
              </a:spcBef>
              <a:spcAft>
                <a:spcPts val="0"/>
              </a:spcAft>
              <a:buNone/>
            </a:pPr>
            <a:r>
              <a:rPr lang="es-PE" sz="2000" b="0" i="0" u="none" strike="noStrike" cap="none" dirty="0">
                <a:solidFill>
                  <a:schemeClr val="dk1"/>
                </a:solidFill>
                <a:latin typeface="Calibri"/>
                <a:ea typeface="Calibri"/>
                <a:cs typeface="Calibri"/>
                <a:sym typeface="Calibri"/>
              </a:rPr>
              <a:t>Acorde con la Resolución 483-2008-CONSUCODE/PRE del Consejo Superior de Contrataciones y Adquisiciones del Estado  el árbitro, al momento de aceptar el cargo, debe cumplir con el deber de declarar o revelar sobre cualquier circunstancia que pueda afectar  su imparcialidad e independencia. </a:t>
            </a:r>
            <a:endParaRPr dirty="0"/>
          </a:p>
          <a:p>
            <a:pPr marL="0" marR="0" lvl="0" indent="0" algn="just" rtl="0">
              <a:spcBef>
                <a:spcPts val="0"/>
              </a:spcBef>
              <a:spcAft>
                <a:spcPts val="0"/>
              </a:spcAft>
              <a:buNone/>
            </a:pPr>
            <a:r>
              <a:rPr lang="es-PE" sz="2000" b="0" i="0" u="none" strike="noStrike" cap="none" dirty="0">
                <a:solidFill>
                  <a:schemeClr val="dk1"/>
                </a:solidFill>
                <a:latin typeface="Calibri"/>
                <a:ea typeface="Calibri"/>
                <a:cs typeface="Calibri"/>
                <a:sym typeface="Calibri"/>
              </a:rPr>
              <a:t>Es decir, que los árbitros tienen la obligación de ser y parecer independientes e imparciales.</a:t>
            </a:r>
            <a:endParaRPr sz="2000" b="0" i="0" u="none" strike="noStrike" cap="none" dirty="0">
              <a:solidFill>
                <a:schemeClr val="dk1"/>
              </a:solidFill>
              <a:latin typeface="Calibri"/>
              <a:ea typeface="Calibri"/>
              <a:cs typeface="Calibri"/>
              <a:sym typeface="Calibri"/>
            </a:endParaRPr>
          </a:p>
        </p:txBody>
      </p:sp>
      <p:pic>
        <p:nvPicPr>
          <p:cNvPr id="2" name="Sonido grabado">
            <a:hlinkClick r:id="" action="ppaction://media"/>
            <a:extLst>
              <a:ext uri="{FF2B5EF4-FFF2-40B4-BE49-F238E27FC236}">
                <a16:creationId xmlns:a16="http://schemas.microsoft.com/office/drawing/2014/main" id="{723410DC-3962-61D0-E6B8-DF67747E4D7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717847" y="211899"/>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4979"/>
    </mc:Choice>
    <mc:Fallback xmlns="">
      <p:transition spd="slow" advTm="349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97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62" name="Google Shape;62;p3"/>
          <p:cNvSpPr txBox="1">
            <a:spLocks noGrp="1"/>
          </p:cNvSpPr>
          <p:nvPr>
            <p:ph type="title"/>
          </p:nvPr>
        </p:nvSpPr>
        <p:spPr>
          <a:xfrm>
            <a:off x="771840" y="576198"/>
            <a:ext cx="10515600" cy="80645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Arial"/>
              <a:buNone/>
            </a:pPr>
            <a:r>
              <a:rPr lang="es-PE" dirty="0"/>
              <a:t>¿Qué es el deber de revelación? </a:t>
            </a:r>
            <a:endParaRPr dirty="0"/>
          </a:p>
        </p:txBody>
      </p:sp>
      <p:sp>
        <p:nvSpPr>
          <p:cNvPr id="65" name="Google Shape;65;p3"/>
          <p:cNvSpPr/>
          <p:nvPr/>
        </p:nvSpPr>
        <p:spPr>
          <a:xfrm>
            <a:off x="771840" y="1593913"/>
            <a:ext cx="10648319" cy="3670174"/>
          </a:xfrm>
          <a:prstGeom prst="roundRect">
            <a:avLst>
              <a:gd name="adj" fmla="val 16667"/>
            </a:avLst>
          </a:prstGeom>
          <a:solidFill>
            <a:schemeClr val="bg2">
              <a:lumMod val="40000"/>
              <a:lumOff val="60000"/>
            </a:schemeClr>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just" rtl="0">
              <a:spcBef>
                <a:spcPts val="0"/>
              </a:spcBef>
              <a:spcAft>
                <a:spcPts val="0"/>
              </a:spcAft>
              <a:buNone/>
            </a:pPr>
            <a:r>
              <a:rPr lang="es-ES" sz="2800" b="0" i="0" dirty="0">
                <a:solidFill>
                  <a:srgbClr val="070605"/>
                </a:solidFill>
                <a:effectLst/>
              </a:rPr>
              <a:t>Es importante comprender los alcances e implicancias del deber de revelación de los árbitros pues no solo trae consigo un contenido ético, sino que, tal como lo regula la Ley de Arbitraje, se constituye en una auténtica obligación para los árbitros, la cual consiste en revelar a las partes cualquier circunstancia que pueda generar dudas justificadas acerca de su imparcialidad.</a:t>
            </a:r>
            <a:endParaRPr sz="2000" b="0" i="0" u="none" strike="noStrike" cap="none" dirty="0">
              <a:solidFill>
                <a:schemeClr val="dk1"/>
              </a:solidFill>
              <a:latin typeface="Calibri"/>
              <a:ea typeface="Calibri"/>
              <a:cs typeface="Calibri"/>
              <a:sym typeface="Calibri"/>
            </a:endParaRPr>
          </a:p>
        </p:txBody>
      </p:sp>
      <p:pic>
        <p:nvPicPr>
          <p:cNvPr id="2" name="Sonido grabado">
            <a:hlinkClick r:id="" action="ppaction://media"/>
            <a:extLst>
              <a:ext uri="{FF2B5EF4-FFF2-40B4-BE49-F238E27FC236}">
                <a16:creationId xmlns:a16="http://schemas.microsoft.com/office/drawing/2014/main" id="{723410DC-3962-61D0-E6B8-DF67747E4D7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717847" y="211899"/>
            <a:ext cx="609600" cy="609600"/>
          </a:xfrm>
          <a:prstGeom prst="rect">
            <a:avLst/>
          </a:prstGeom>
        </p:spPr>
      </p:pic>
    </p:spTree>
    <p:extLst>
      <p:ext uri="{BB962C8B-B14F-4D97-AF65-F5344CB8AC3E}">
        <p14:creationId xmlns:p14="http://schemas.microsoft.com/office/powerpoint/2010/main" val="1425129399"/>
      </p:ext>
    </p:extLst>
  </p:cSld>
  <p:clrMapOvr>
    <a:masterClrMapping/>
  </p:clrMapOvr>
  <mc:AlternateContent xmlns:mc="http://schemas.openxmlformats.org/markup-compatibility/2006" xmlns:p14="http://schemas.microsoft.com/office/powerpoint/2010/main">
    <mc:Choice Requires="p14">
      <p:transition spd="slow" p14:dur="2000" advTm="34979"/>
    </mc:Choice>
    <mc:Fallback xmlns="">
      <p:transition spd="slow" advTm="349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97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62" name="Google Shape;62;p3"/>
          <p:cNvSpPr txBox="1">
            <a:spLocks noGrp="1"/>
          </p:cNvSpPr>
          <p:nvPr>
            <p:ph type="title"/>
          </p:nvPr>
        </p:nvSpPr>
        <p:spPr>
          <a:xfrm>
            <a:off x="771840" y="576198"/>
            <a:ext cx="10515600" cy="80645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Arial"/>
              <a:buNone/>
            </a:pPr>
            <a:r>
              <a:rPr lang="es-PE" dirty="0"/>
              <a:t>¿Qué es el deber de revelación? </a:t>
            </a:r>
            <a:endParaRPr dirty="0"/>
          </a:p>
        </p:txBody>
      </p:sp>
      <p:sp>
        <p:nvSpPr>
          <p:cNvPr id="65" name="Google Shape;65;p3"/>
          <p:cNvSpPr/>
          <p:nvPr/>
        </p:nvSpPr>
        <p:spPr>
          <a:xfrm>
            <a:off x="771840" y="1593913"/>
            <a:ext cx="10648319" cy="3670174"/>
          </a:xfrm>
          <a:prstGeom prst="roundRect">
            <a:avLst>
              <a:gd name="adj" fmla="val 16667"/>
            </a:avLst>
          </a:prstGeom>
          <a:solidFill>
            <a:schemeClr val="bg2">
              <a:lumMod val="40000"/>
              <a:lumOff val="60000"/>
            </a:schemeClr>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just" rtl="0">
              <a:spcBef>
                <a:spcPts val="0"/>
              </a:spcBef>
              <a:spcAft>
                <a:spcPts val="0"/>
              </a:spcAft>
              <a:buNone/>
            </a:pPr>
            <a:r>
              <a:rPr lang="es-ES" sz="2800" b="0" i="0" dirty="0">
                <a:solidFill>
                  <a:srgbClr val="070605"/>
                </a:solidFill>
                <a:effectLst/>
              </a:rPr>
              <a:t>El árbitro que revela, a pesar de los hechos o circunstancias que informa, se considera a sí mismo imparcial e independiente de las partes. Por tanto, la importancia de que los árbitros cumplan con su deber de revelación es que con ello evitan una apariencia de parcialidad. Un árbitro no solo debe ser independiente e imparcial sino también parecerlo. ¿Por qué? Porque un incumplimiento al deber de revelación puede dar lugar a recusaciones.</a:t>
            </a:r>
            <a:endParaRPr sz="2800" b="0" i="0" u="none" strike="noStrike" cap="none" dirty="0">
              <a:solidFill>
                <a:schemeClr val="dk1"/>
              </a:solidFill>
              <a:latin typeface="Calibri"/>
              <a:ea typeface="Calibri"/>
              <a:cs typeface="Calibri"/>
              <a:sym typeface="Calibri"/>
            </a:endParaRPr>
          </a:p>
        </p:txBody>
      </p:sp>
      <p:pic>
        <p:nvPicPr>
          <p:cNvPr id="2" name="Sonido grabado">
            <a:hlinkClick r:id="" action="ppaction://media"/>
            <a:extLst>
              <a:ext uri="{FF2B5EF4-FFF2-40B4-BE49-F238E27FC236}">
                <a16:creationId xmlns:a16="http://schemas.microsoft.com/office/drawing/2014/main" id="{723410DC-3962-61D0-E6B8-DF67747E4D7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717847" y="211899"/>
            <a:ext cx="609600" cy="609600"/>
          </a:xfrm>
          <a:prstGeom prst="rect">
            <a:avLst/>
          </a:prstGeom>
        </p:spPr>
      </p:pic>
    </p:spTree>
    <p:extLst>
      <p:ext uri="{BB962C8B-B14F-4D97-AF65-F5344CB8AC3E}">
        <p14:creationId xmlns:p14="http://schemas.microsoft.com/office/powerpoint/2010/main" val="3985762936"/>
      </p:ext>
    </p:extLst>
  </p:cSld>
  <p:clrMapOvr>
    <a:masterClrMapping/>
  </p:clrMapOvr>
  <mc:AlternateContent xmlns:mc="http://schemas.openxmlformats.org/markup-compatibility/2006" xmlns:p14="http://schemas.microsoft.com/office/powerpoint/2010/main">
    <mc:Choice Requires="p14">
      <p:transition spd="slow" p14:dur="2000" advTm="34979"/>
    </mc:Choice>
    <mc:Fallback xmlns="">
      <p:transition spd="slow" advTm="349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97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62" name="Google Shape;62;p3"/>
          <p:cNvSpPr txBox="1">
            <a:spLocks noGrp="1"/>
          </p:cNvSpPr>
          <p:nvPr>
            <p:ph type="title"/>
          </p:nvPr>
        </p:nvSpPr>
        <p:spPr>
          <a:xfrm>
            <a:off x="771840" y="576198"/>
            <a:ext cx="10515600" cy="80645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Arial"/>
              <a:buNone/>
            </a:pPr>
            <a:r>
              <a:rPr lang="es-PE" dirty="0"/>
              <a:t>¿Qué es el deber de revelación? </a:t>
            </a:r>
            <a:endParaRPr dirty="0"/>
          </a:p>
        </p:txBody>
      </p:sp>
      <p:sp>
        <p:nvSpPr>
          <p:cNvPr id="65" name="Google Shape;65;p3"/>
          <p:cNvSpPr/>
          <p:nvPr/>
        </p:nvSpPr>
        <p:spPr>
          <a:xfrm>
            <a:off x="771840" y="1593913"/>
            <a:ext cx="10648319" cy="3670174"/>
          </a:xfrm>
          <a:prstGeom prst="roundRect">
            <a:avLst>
              <a:gd name="adj" fmla="val 16667"/>
            </a:avLst>
          </a:prstGeom>
          <a:solidFill>
            <a:schemeClr val="bg2">
              <a:lumMod val="40000"/>
              <a:lumOff val="60000"/>
            </a:schemeClr>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r>
              <a:rPr lang="es-ES" sz="2000" b="1" i="0" dirty="0">
                <a:solidFill>
                  <a:srgbClr val="070605"/>
                </a:solidFill>
                <a:effectLst/>
                <a:latin typeface="YAD1aU3sLnI 0"/>
              </a:rPr>
              <a:t>Directrices IBA sobre Conflictos de Intereses en Arbitraje Internacional </a:t>
            </a:r>
            <a:endParaRPr lang="es-ES" sz="2000" dirty="0">
              <a:solidFill>
                <a:srgbClr val="070605"/>
              </a:solidFill>
              <a:effectLst/>
              <a:latin typeface="YAD1aU3sLnI 0"/>
            </a:endParaRPr>
          </a:p>
          <a:p>
            <a:r>
              <a:rPr lang="es-ES" sz="2000" b="1" i="0" dirty="0">
                <a:solidFill>
                  <a:srgbClr val="070605"/>
                </a:solidFill>
                <a:effectLst/>
                <a:latin typeface="YAD1aU3sLnI 0"/>
              </a:rPr>
              <a:t>Aprobadas por el Consejo de la IBA, 25 de mayo del 2024</a:t>
            </a:r>
            <a:endParaRPr lang="es-ES" sz="2000" dirty="0">
              <a:solidFill>
                <a:srgbClr val="070605"/>
              </a:solidFill>
              <a:effectLst/>
              <a:latin typeface="YAD1aU3sLnI 0"/>
            </a:endParaRPr>
          </a:p>
          <a:p>
            <a:r>
              <a:rPr lang="es-ES" sz="2000" b="1" i="0" dirty="0">
                <a:solidFill>
                  <a:srgbClr val="070605"/>
                </a:solidFill>
                <a:effectLst/>
                <a:latin typeface="YAD1aU3sLnI 0"/>
              </a:rPr>
              <a:t>NORMA GENERAL 2: CONFLICTO DE INTERESES </a:t>
            </a:r>
            <a:endParaRPr lang="es-ES" sz="2000" dirty="0">
              <a:solidFill>
                <a:srgbClr val="070605"/>
              </a:solidFill>
              <a:effectLst/>
              <a:latin typeface="YAD1aU3sLnI 0"/>
            </a:endParaRPr>
          </a:p>
          <a:p>
            <a:r>
              <a:rPr lang="es-ES" sz="2000" b="0" i="0" dirty="0">
                <a:solidFill>
                  <a:srgbClr val="070605"/>
                </a:solidFill>
                <a:effectLst/>
                <a:latin typeface="YAD1aU3sLnI 0"/>
              </a:rPr>
              <a:t>(a) Un árbitro deberá rechazar una designación o, si el arbitraje ya se ha iniciado, deberá negarse a seguir actuando como árbitro si tiene alguna duda sobre su capacidad para ser imparcial o independiente.</a:t>
            </a:r>
            <a:endParaRPr lang="es-ES" sz="2000" dirty="0">
              <a:solidFill>
                <a:srgbClr val="070605"/>
              </a:solidFill>
              <a:effectLst/>
              <a:latin typeface="YAD1aU3sLnI 0"/>
            </a:endParaRPr>
          </a:p>
          <a:p>
            <a:r>
              <a:rPr lang="es-ES" sz="2000" b="0" i="0" dirty="0">
                <a:solidFill>
                  <a:srgbClr val="070605"/>
                </a:solidFill>
                <a:effectLst/>
                <a:latin typeface="YAD1aU3sLnI 0"/>
              </a:rPr>
              <a:t>(b) Rige el mismo principio si existen, o han surgido con posterioridad al nombramiento, hechos o circunstancias que, desde el punto de vista de una tercera persona con buen juicio y con conocimiento de los hechos y circunstancias relevantes del asunto, darían lugar a dudas justificadas acerca de la imparcialidad o la independencia del árbitro (...). </a:t>
            </a:r>
            <a:endParaRPr lang="es-ES" sz="2000" dirty="0">
              <a:solidFill>
                <a:srgbClr val="070605"/>
              </a:solidFill>
              <a:effectLst/>
              <a:latin typeface="YAD1aU3sLnI 0"/>
            </a:endParaRPr>
          </a:p>
        </p:txBody>
      </p:sp>
      <p:pic>
        <p:nvPicPr>
          <p:cNvPr id="2" name="Sonido grabado">
            <a:hlinkClick r:id="" action="ppaction://media"/>
            <a:extLst>
              <a:ext uri="{FF2B5EF4-FFF2-40B4-BE49-F238E27FC236}">
                <a16:creationId xmlns:a16="http://schemas.microsoft.com/office/drawing/2014/main" id="{723410DC-3962-61D0-E6B8-DF67747E4D7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717847" y="211899"/>
            <a:ext cx="609600" cy="609600"/>
          </a:xfrm>
          <a:prstGeom prst="rect">
            <a:avLst/>
          </a:prstGeom>
        </p:spPr>
      </p:pic>
    </p:spTree>
    <p:extLst>
      <p:ext uri="{BB962C8B-B14F-4D97-AF65-F5344CB8AC3E}">
        <p14:creationId xmlns:p14="http://schemas.microsoft.com/office/powerpoint/2010/main" val="1232807943"/>
      </p:ext>
    </p:extLst>
  </p:cSld>
  <p:clrMapOvr>
    <a:masterClrMapping/>
  </p:clrMapOvr>
  <mc:AlternateContent xmlns:mc="http://schemas.openxmlformats.org/markup-compatibility/2006" xmlns:p14="http://schemas.microsoft.com/office/powerpoint/2010/main">
    <mc:Choice Requires="p14">
      <p:transition spd="slow" p14:dur="2000" advTm="34979"/>
    </mc:Choice>
    <mc:Fallback xmlns="">
      <p:transition spd="slow" advTm="349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97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62" name="Google Shape;62;p3"/>
          <p:cNvSpPr txBox="1">
            <a:spLocks noGrp="1"/>
          </p:cNvSpPr>
          <p:nvPr>
            <p:ph type="title"/>
          </p:nvPr>
        </p:nvSpPr>
        <p:spPr>
          <a:xfrm>
            <a:off x="771840" y="576198"/>
            <a:ext cx="10515600" cy="80645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Arial"/>
              <a:buNone/>
            </a:pPr>
            <a:r>
              <a:rPr lang="es-PE" dirty="0"/>
              <a:t>¿Qué es el deber de revelación? </a:t>
            </a:r>
            <a:endParaRPr dirty="0"/>
          </a:p>
        </p:txBody>
      </p:sp>
      <p:sp>
        <p:nvSpPr>
          <p:cNvPr id="65" name="Google Shape;65;p3"/>
          <p:cNvSpPr/>
          <p:nvPr/>
        </p:nvSpPr>
        <p:spPr>
          <a:xfrm>
            <a:off x="771840" y="1593913"/>
            <a:ext cx="10648319" cy="3670174"/>
          </a:xfrm>
          <a:prstGeom prst="roundRect">
            <a:avLst>
              <a:gd name="adj" fmla="val 16667"/>
            </a:avLst>
          </a:prstGeom>
          <a:solidFill>
            <a:schemeClr val="bg2">
              <a:lumMod val="40000"/>
              <a:lumOff val="60000"/>
            </a:schemeClr>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r>
              <a:rPr lang="es-ES" sz="2000" b="1" i="0" dirty="0">
                <a:solidFill>
                  <a:srgbClr val="070605"/>
                </a:solidFill>
                <a:effectLst/>
                <a:latin typeface="YAD1aU3sLnI 0"/>
              </a:rPr>
              <a:t>Directrices IBA sobre Conflictos de Intereses en Arbitraje Internacional </a:t>
            </a:r>
            <a:endParaRPr lang="es-ES" sz="2000" dirty="0">
              <a:solidFill>
                <a:srgbClr val="070605"/>
              </a:solidFill>
              <a:effectLst/>
              <a:latin typeface="YAD1aU3sLnI 0"/>
            </a:endParaRPr>
          </a:p>
          <a:p>
            <a:r>
              <a:rPr lang="es-ES" sz="2000" b="1" i="0" dirty="0">
                <a:solidFill>
                  <a:srgbClr val="070605"/>
                </a:solidFill>
                <a:effectLst/>
                <a:latin typeface="YAD1aU3sLnI 0"/>
              </a:rPr>
              <a:t>Aprobadas por el Consejo de la IBA, 25 de mayo del 2024</a:t>
            </a:r>
            <a:endParaRPr lang="es-ES" sz="2000" dirty="0">
              <a:solidFill>
                <a:srgbClr val="070605"/>
              </a:solidFill>
              <a:effectLst/>
              <a:latin typeface="YAD1aU3sLnI 0"/>
            </a:endParaRPr>
          </a:p>
          <a:p>
            <a:r>
              <a:rPr lang="es-ES" sz="2000" b="1" i="0" dirty="0">
                <a:solidFill>
                  <a:srgbClr val="070605"/>
                </a:solidFill>
                <a:effectLst/>
                <a:latin typeface="YAD1aU3sLnI 0"/>
              </a:rPr>
              <a:t>NORMA GENERAL 2: CONFLICTO DE INTERESES </a:t>
            </a:r>
            <a:endParaRPr lang="es-ES" sz="2000" dirty="0">
              <a:solidFill>
                <a:srgbClr val="070605"/>
              </a:solidFill>
              <a:effectLst/>
              <a:latin typeface="YAD1aU3sLnI 0"/>
            </a:endParaRPr>
          </a:p>
          <a:p>
            <a:r>
              <a:rPr lang="es-ES" sz="2000" b="0" i="0" dirty="0">
                <a:solidFill>
                  <a:srgbClr val="070605"/>
                </a:solidFill>
                <a:effectLst/>
                <a:latin typeface="YAD1aU3sLnI 0"/>
              </a:rPr>
              <a:t>(c) Las dudas son justificadas si una tercera persona con buen juicio y con conocimiento de los hechos y circunstancias relevantes llegaría a la conclusión de que es probable que el árbitro pueda verse influido por factores distintos al fondo del caso presentado por las partes al tomar su decisión. </a:t>
            </a:r>
            <a:endParaRPr lang="es-ES" sz="2000" dirty="0">
              <a:solidFill>
                <a:srgbClr val="070605"/>
              </a:solidFill>
              <a:effectLst/>
              <a:latin typeface="YAD1aU3sLnI 0"/>
            </a:endParaRPr>
          </a:p>
          <a:p>
            <a:r>
              <a:rPr lang="es-ES" sz="2000" b="0" i="0" dirty="0">
                <a:solidFill>
                  <a:srgbClr val="070605"/>
                </a:solidFill>
                <a:effectLst/>
                <a:latin typeface="YAD1aU3sLnI 0"/>
              </a:rPr>
              <a:t>(d) Existirán necesariamente dudas justificadas acerca de la imparcialidad o independencia del árbitro en cualquiera de las situaciones descritas en el Listado Rojo Irrenunciable.</a:t>
            </a:r>
            <a:endParaRPr lang="es-ES" sz="2000" dirty="0">
              <a:solidFill>
                <a:srgbClr val="070605"/>
              </a:solidFill>
              <a:effectLst/>
              <a:latin typeface="YAD1aU3sLnI 0"/>
            </a:endParaRPr>
          </a:p>
        </p:txBody>
      </p:sp>
      <p:pic>
        <p:nvPicPr>
          <p:cNvPr id="2" name="Sonido grabado">
            <a:hlinkClick r:id="" action="ppaction://media"/>
            <a:extLst>
              <a:ext uri="{FF2B5EF4-FFF2-40B4-BE49-F238E27FC236}">
                <a16:creationId xmlns:a16="http://schemas.microsoft.com/office/drawing/2014/main" id="{723410DC-3962-61D0-E6B8-DF67747E4D7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717847" y="211899"/>
            <a:ext cx="609600" cy="609600"/>
          </a:xfrm>
          <a:prstGeom prst="rect">
            <a:avLst/>
          </a:prstGeom>
        </p:spPr>
      </p:pic>
    </p:spTree>
    <p:extLst>
      <p:ext uri="{BB962C8B-B14F-4D97-AF65-F5344CB8AC3E}">
        <p14:creationId xmlns:p14="http://schemas.microsoft.com/office/powerpoint/2010/main" val="60879813"/>
      </p:ext>
    </p:extLst>
  </p:cSld>
  <p:clrMapOvr>
    <a:masterClrMapping/>
  </p:clrMapOvr>
  <mc:AlternateContent xmlns:mc="http://schemas.openxmlformats.org/markup-compatibility/2006" xmlns:p14="http://schemas.microsoft.com/office/powerpoint/2010/main">
    <mc:Choice Requires="p14">
      <p:transition spd="slow" p14:dur="2000" advTm="34979"/>
    </mc:Choice>
    <mc:Fallback xmlns="">
      <p:transition spd="slow" advTm="349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97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62" name="Google Shape;62;p3"/>
          <p:cNvSpPr txBox="1">
            <a:spLocks noGrp="1"/>
          </p:cNvSpPr>
          <p:nvPr>
            <p:ph type="title"/>
          </p:nvPr>
        </p:nvSpPr>
        <p:spPr>
          <a:xfrm>
            <a:off x="771840" y="576198"/>
            <a:ext cx="10515600" cy="80645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Arial"/>
              <a:buNone/>
            </a:pPr>
            <a:r>
              <a:rPr lang="es-PE" dirty="0"/>
              <a:t>¿Qué es el deber de revelación? </a:t>
            </a:r>
            <a:endParaRPr dirty="0"/>
          </a:p>
        </p:txBody>
      </p:sp>
      <p:sp>
        <p:nvSpPr>
          <p:cNvPr id="65" name="Google Shape;65;p3"/>
          <p:cNvSpPr/>
          <p:nvPr/>
        </p:nvSpPr>
        <p:spPr>
          <a:xfrm>
            <a:off x="771840" y="1593913"/>
            <a:ext cx="10648319" cy="3670174"/>
          </a:xfrm>
          <a:prstGeom prst="roundRect">
            <a:avLst>
              <a:gd name="adj" fmla="val 16667"/>
            </a:avLst>
          </a:prstGeom>
          <a:solidFill>
            <a:schemeClr val="bg2">
              <a:lumMod val="40000"/>
              <a:lumOff val="60000"/>
            </a:schemeClr>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r>
              <a:rPr lang="es-ES" sz="2000" b="1" i="0" dirty="0">
                <a:solidFill>
                  <a:srgbClr val="070605"/>
                </a:solidFill>
                <a:effectLst/>
                <a:latin typeface="YAD1aU3sLnI 0"/>
              </a:rPr>
              <a:t>Directrices IBA sobre Conflictos de Intereses en Arbitraje Internacional </a:t>
            </a:r>
            <a:endParaRPr lang="es-ES" sz="2000" dirty="0">
              <a:solidFill>
                <a:srgbClr val="070605"/>
              </a:solidFill>
              <a:effectLst/>
              <a:latin typeface="YAD1aU3sLnI 0"/>
            </a:endParaRPr>
          </a:p>
          <a:p>
            <a:r>
              <a:rPr lang="es-ES" sz="2000" b="1" i="0" dirty="0">
                <a:solidFill>
                  <a:srgbClr val="070605"/>
                </a:solidFill>
                <a:effectLst/>
                <a:latin typeface="YAD1aU3sLnI 0"/>
              </a:rPr>
              <a:t>Aprobadas por el Consejo de la IBA, 25 de mayo del 2024</a:t>
            </a:r>
            <a:endParaRPr lang="es-ES" sz="2000" dirty="0">
              <a:solidFill>
                <a:srgbClr val="070605"/>
              </a:solidFill>
              <a:effectLst/>
              <a:latin typeface="YAD1aU3sLnI 0"/>
            </a:endParaRPr>
          </a:p>
          <a:p>
            <a:r>
              <a:rPr lang="es-ES" sz="2000" b="1" i="0" dirty="0">
                <a:solidFill>
                  <a:srgbClr val="070605"/>
                </a:solidFill>
                <a:effectLst/>
                <a:latin typeface="YAD1aU3sLnI 0"/>
              </a:rPr>
              <a:t>NORMA GENERAL 3: REVELACIONES DEL ÁRBITRO</a:t>
            </a:r>
            <a:endParaRPr lang="es-ES" sz="2000" dirty="0">
              <a:solidFill>
                <a:srgbClr val="070605"/>
              </a:solidFill>
              <a:effectLst/>
              <a:latin typeface="YAD1aU3sLnI 0"/>
            </a:endParaRPr>
          </a:p>
          <a:p>
            <a:r>
              <a:rPr lang="es-ES" sz="2000" b="0" i="0" dirty="0">
                <a:solidFill>
                  <a:srgbClr val="070605"/>
                </a:solidFill>
                <a:effectLst/>
                <a:latin typeface="YAD1aU3sLnI 0"/>
              </a:rPr>
              <a:t>(a) Si existen hechos o circunstancias que, a los ojos de las partes, pueden generar dudas sobre la imparcialidad o independencia del árbitro, éste deberá revelar tales hechos o circunstancias a las partes, la institución arbitral u otra institución nominadora (si la hubiera y siempre que así lo prevea el reglamento de arbitraje aplicable) y los </a:t>
            </a:r>
            <a:r>
              <a:rPr lang="es-ES" sz="2000" b="0" i="0" dirty="0" err="1">
                <a:solidFill>
                  <a:srgbClr val="070605"/>
                </a:solidFill>
                <a:effectLst/>
                <a:latin typeface="YAD1aU3sLnI 0"/>
              </a:rPr>
              <a:t>co</a:t>
            </a:r>
            <a:r>
              <a:rPr lang="es-ES" sz="2000" b="0" i="0" dirty="0">
                <a:solidFill>
                  <a:srgbClr val="070605"/>
                </a:solidFill>
                <a:effectLst/>
                <a:latin typeface="YAD1aU3sLnI 0"/>
              </a:rPr>
              <a:t>-árbitros, de haberlos, antes de aceptar su designación o, si sobrevienen tras la aceptación, tan pronto como el árbitro tenga conocimiento de ellos (...).</a:t>
            </a:r>
            <a:endParaRPr lang="es-ES" sz="2000" dirty="0">
              <a:solidFill>
                <a:srgbClr val="070605"/>
              </a:solidFill>
              <a:effectLst/>
              <a:latin typeface="YAD1aU3sLnI 0"/>
            </a:endParaRPr>
          </a:p>
        </p:txBody>
      </p:sp>
      <p:pic>
        <p:nvPicPr>
          <p:cNvPr id="2" name="Sonido grabado">
            <a:hlinkClick r:id="" action="ppaction://media"/>
            <a:extLst>
              <a:ext uri="{FF2B5EF4-FFF2-40B4-BE49-F238E27FC236}">
                <a16:creationId xmlns:a16="http://schemas.microsoft.com/office/drawing/2014/main" id="{723410DC-3962-61D0-E6B8-DF67747E4D7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717847" y="211899"/>
            <a:ext cx="609600" cy="609600"/>
          </a:xfrm>
          <a:prstGeom prst="rect">
            <a:avLst/>
          </a:prstGeom>
        </p:spPr>
      </p:pic>
    </p:spTree>
    <p:extLst>
      <p:ext uri="{BB962C8B-B14F-4D97-AF65-F5344CB8AC3E}">
        <p14:creationId xmlns:p14="http://schemas.microsoft.com/office/powerpoint/2010/main" val="1496031708"/>
      </p:ext>
    </p:extLst>
  </p:cSld>
  <p:clrMapOvr>
    <a:masterClrMapping/>
  </p:clrMapOvr>
  <mc:AlternateContent xmlns:mc="http://schemas.openxmlformats.org/markup-compatibility/2006" xmlns:p14="http://schemas.microsoft.com/office/powerpoint/2010/main">
    <mc:Choice Requires="p14">
      <p:transition spd="slow" p14:dur="2000" advTm="34979"/>
    </mc:Choice>
    <mc:Fallback xmlns="">
      <p:transition spd="slow" advTm="349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97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62" name="Google Shape;62;p3"/>
          <p:cNvSpPr txBox="1">
            <a:spLocks noGrp="1"/>
          </p:cNvSpPr>
          <p:nvPr>
            <p:ph type="title"/>
          </p:nvPr>
        </p:nvSpPr>
        <p:spPr>
          <a:xfrm>
            <a:off x="771840" y="576198"/>
            <a:ext cx="10515600" cy="80645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Arial"/>
              <a:buNone/>
            </a:pPr>
            <a:r>
              <a:rPr lang="es-PE" dirty="0"/>
              <a:t>¿Qué es el deber de revelación? </a:t>
            </a:r>
            <a:endParaRPr dirty="0"/>
          </a:p>
        </p:txBody>
      </p:sp>
      <p:sp>
        <p:nvSpPr>
          <p:cNvPr id="65" name="Google Shape;65;p3"/>
          <p:cNvSpPr/>
          <p:nvPr/>
        </p:nvSpPr>
        <p:spPr>
          <a:xfrm>
            <a:off x="771840" y="1593913"/>
            <a:ext cx="10648319" cy="3670174"/>
          </a:xfrm>
          <a:prstGeom prst="roundRect">
            <a:avLst>
              <a:gd name="adj" fmla="val 16667"/>
            </a:avLst>
          </a:prstGeom>
          <a:solidFill>
            <a:schemeClr val="bg2">
              <a:lumMod val="40000"/>
              <a:lumOff val="60000"/>
            </a:schemeClr>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r>
              <a:rPr lang="es-ES" sz="2000" b="1" i="0" dirty="0">
                <a:solidFill>
                  <a:srgbClr val="070605"/>
                </a:solidFill>
                <a:effectLst/>
                <a:latin typeface="YAD1aU3sLnI 0"/>
              </a:rPr>
              <a:t>Directrices IBA sobre Conflictos de Intereses en Arbitraje Internacional </a:t>
            </a:r>
            <a:endParaRPr lang="es-ES" sz="2000" dirty="0">
              <a:solidFill>
                <a:srgbClr val="070605"/>
              </a:solidFill>
              <a:effectLst/>
              <a:latin typeface="YAD1aU3sLnI 0"/>
            </a:endParaRPr>
          </a:p>
          <a:p>
            <a:r>
              <a:rPr lang="es-ES" sz="2000" b="1" i="0" dirty="0">
                <a:solidFill>
                  <a:srgbClr val="070605"/>
                </a:solidFill>
                <a:effectLst/>
                <a:latin typeface="YAD1aU3sLnI 0"/>
              </a:rPr>
              <a:t>Aprobadas por el Consejo de la IBA, 25 de mayo del 2024</a:t>
            </a:r>
            <a:endParaRPr lang="es-ES" sz="2000" dirty="0">
              <a:solidFill>
                <a:srgbClr val="070605"/>
              </a:solidFill>
              <a:effectLst/>
              <a:latin typeface="YAD1aU3sLnI 0"/>
            </a:endParaRPr>
          </a:p>
          <a:p>
            <a:r>
              <a:rPr lang="es-ES" sz="2000" b="0" i="0" dirty="0">
                <a:solidFill>
                  <a:srgbClr val="070605"/>
                </a:solidFill>
                <a:effectLst/>
                <a:latin typeface="YAD1aU3sLnI 0"/>
              </a:rPr>
              <a:t>(b) Una declaración o renuncia anticipada en relación con posibles conflictos de intereses derivados de hechos y circunstancias que puedan surgir en el futuro no releva al árbitro de la obligación permanente de revelación bajo la Norma General 3.</a:t>
            </a:r>
            <a:endParaRPr lang="es-ES" sz="2000" dirty="0">
              <a:solidFill>
                <a:srgbClr val="070605"/>
              </a:solidFill>
              <a:effectLst/>
              <a:latin typeface="YAD1aU3sLnI 0"/>
            </a:endParaRPr>
          </a:p>
          <a:p>
            <a:r>
              <a:rPr lang="es-ES" sz="2000" b="0" i="0" dirty="0">
                <a:solidFill>
                  <a:srgbClr val="070605"/>
                </a:solidFill>
                <a:effectLst/>
                <a:latin typeface="YAD1aU3sLnI 0"/>
              </a:rPr>
              <a:t>(c) De las Normas Generales 1 y 2 se infiere que los árbitros que han hecho una revelación se consideran imparciales e independientes de las partes a pesar de los hechos revelados y, por tanto, capaces de desempeñar sus funciones como árbitros. De lo contrario, los árbitros habrían rechazado la designación desde un principio o habrían renunciado.</a:t>
            </a:r>
            <a:endParaRPr lang="es-ES" sz="2000" dirty="0">
              <a:solidFill>
                <a:srgbClr val="070605"/>
              </a:solidFill>
              <a:effectLst/>
              <a:latin typeface="YAD1aU3sLnI 0"/>
            </a:endParaRPr>
          </a:p>
        </p:txBody>
      </p:sp>
      <p:pic>
        <p:nvPicPr>
          <p:cNvPr id="2" name="Sonido grabado">
            <a:hlinkClick r:id="" action="ppaction://media"/>
            <a:extLst>
              <a:ext uri="{FF2B5EF4-FFF2-40B4-BE49-F238E27FC236}">
                <a16:creationId xmlns:a16="http://schemas.microsoft.com/office/drawing/2014/main" id="{723410DC-3962-61D0-E6B8-DF67747E4D7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717847" y="211899"/>
            <a:ext cx="609600" cy="609600"/>
          </a:xfrm>
          <a:prstGeom prst="rect">
            <a:avLst/>
          </a:prstGeom>
        </p:spPr>
      </p:pic>
    </p:spTree>
    <p:extLst>
      <p:ext uri="{BB962C8B-B14F-4D97-AF65-F5344CB8AC3E}">
        <p14:creationId xmlns:p14="http://schemas.microsoft.com/office/powerpoint/2010/main" val="4071881844"/>
      </p:ext>
    </p:extLst>
  </p:cSld>
  <p:clrMapOvr>
    <a:masterClrMapping/>
  </p:clrMapOvr>
  <mc:AlternateContent xmlns:mc="http://schemas.openxmlformats.org/markup-compatibility/2006" xmlns:p14="http://schemas.microsoft.com/office/powerpoint/2010/main">
    <mc:Choice Requires="p14">
      <p:transition spd="slow" p14:dur="2000" advTm="34979"/>
    </mc:Choice>
    <mc:Fallback xmlns="">
      <p:transition spd="slow" advTm="349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97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Tema d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80</TotalTime>
  <Words>2712</Words>
  <Application>Microsoft Office PowerPoint</Application>
  <PresentationFormat>Panorámica</PresentationFormat>
  <Paragraphs>167</Paragraphs>
  <Slides>28</Slides>
  <Notes>28</Notes>
  <HiddenSlides>0</HiddenSlides>
  <MMClips>26</MMClips>
  <ScaleCrop>false</ScaleCrop>
  <HeadingPairs>
    <vt:vector size="6" baseType="variant">
      <vt:variant>
        <vt:lpstr>Fuentes usadas</vt:lpstr>
      </vt:variant>
      <vt:variant>
        <vt:i4>3</vt:i4>
      </vt:variant>
      <vt:variant>
        <vt:lpstr>Tema</vt:lpstr>
      </vt:variant>
      <vt:variant>
        <vt:i4>1</vt:i4>
      </vt:variant>
      <vt:variant>
        <vt:lpstr>Títulos de diapositiva</vt:lpstr>
      </vt:variant>
      <vt:variant>
        <vt:i4>28</vt:i4>
      </vt:variant>
    </vt:vector>
  </HeadingPairs>
  <TitlesOfParts>
    <vt:vector size="32" baseType="lpstr">
      <vt:lpstr>Arial</vt:lpstr>
      <vt:lpstr>YAD1aU3sLnI 0</vt:lpstr>
      <vt:lpstr>Calibri</vt:lpstr>
      <vt:lpstr>Tema de Office</vt:lpstr>
      <vt:lpstr>Unidad 2. El Ejercicio de la Función Arbitral y el Convenio Arbitral</vt:lpstr>
      <vt:lpstr>Árbitros </vt:lpstr>
      <vt:lpstr>¿Qué es el deber de revelación? </vt:lpstr>
      <vt:lpstr>¿Qué es el deber de revelación? </vt:lpstr>
      <vt:lpstr>¿Qué es el deber de revelación? </vt:lpstr>
      <vt:lpstr>¿Qué es el deber de revelación? </vt:lpstr>
      <vt:lpstr>¿Qué es el deber de revelación? </vt:lpstr>
      <vt:lpstr>¿Qué es el deber de revelación? </vt:lpstr>
      <vt:lpstr>¿Qué es el deber de revelación? </vt:lpstr>
      <vt:lpstr>¿Qué es el deber de revelación? </vt:lpstr>
      <vt:lpstr>¿Qué es el deber de revelación? </vt:lpstr>
      <vt:lpstr>Designación de los árbitros</vt:lpstr>
      <vt:lpstr>Recusación de los árbitros</vt:lpstr>
      <vt:lpstr>Recusación de los árbitros</vt:lpstr>
      <vt:lpstr>Recusación de los árbitros</vt:lpstr>
      <vt:lpstr>Recusación de los árbitros</vt:lpstr>
      <vt:lpstr>Recusación de los árbitros</vt:lpstr>
      <vt:lpstr>Recusación de los árbitros</vt:lpstr>
      <vt:lpstr>Recusación de los árbitros</vt:lpstr>
      <vt:lpstr>Recusación de los árbitros</vt:lpstr>
      <vt:lpstr>Remoción de los árbitros</vt:lpstr>
      <vt:lpstr>El Procedimiento Arbitral </vt:lpstr>
      <vt:lpstr>¿Qué es el Convenio Arbitral? </vt:lpstr>
      <vt:lpstr>¿Cuál es el contenido del Convenio Arbitral? </vt:lpstr>
      <vt:lpstr>CASO </vt:lpstr>
      <vt:lpstr>¿Cuáles son los principios del arbitraje? </vt:lpstr>
      <vt:lpstr>Conclusiones </vt:lpstr>
      <vt:lpstr>Referencias Bibliográficas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Unidad 2. El Ejercicio de la Función Arbitral y el Convenio Arbitral</dc:title>
  <dc:creator>Ariana Nicole Vilela Lucano</dc:creator>
  <cp:lastModifiedBy>Estudio Ruiz</cp:lastModifiedBy>
  <cp:revision>6</cp:revision>
  <dcterms:created xsi:type="dcterms:W3CDTF">2022-05-12T18:46:54Z</dcterms:created>
  <dcterms:modified xsi:type="dcterms:W3CDTF">2025-02-05T21:28:59Z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58E8381B-D7D1-45AF-8BB5-4BC8026E843E</vt:lpwstr>
  </property>
  <property fmtid="{D5CDD505-2E9C-101B-9397-08002B2CF9AE}" pid="3" name="ArticulatePath">
    <vt:lpwstr>Presentación3</vt:lpwstr>
  </property>
</Properties>
</file>